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63" r:id="rId3"/>
    <p:sldId id="267" r:id="rId4"/>
    <p:sldId id="268" r:id="rId5"/>
    <p:sldId id="269" r:id="rId6"/>
    <p:sldId id="275" r:id="rId7"/>
    <p:sldId id="276" r:id="rId8"/>
    <p:sldId id="257" r:id="rId9"/>
    <p:sldId id="259" r:id="rId10"/>
    <p:sldId id="271" r:id="rId11"/>
    <p:sldId id="277" r:id="rId12"/>
    <p:sldId id="279" r:id="rId13"/>
    <p:sldId id="280" r:id="rId14"/>
    <p:sldId id="281" r:id="rId15"/>
    <p:sldId id="283" r:id="rId16"/>
    <p:sldId id="278" r:id="rId17"/>
    <p:sldId id="274" r:id="rId18"/>
    <p:sldId id="284" r:id="rId19"/>
    <p:sldId id="285" r:id="rId20"/>
    <p:sldId id="273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70"/>
    <p:restoredTop sz="95859"/>
  </p:normalViewPr>
  <p:slideViewPr>
    <p:cSldViewPr snapToGrid="0">
      <p:cViewPr>
        <p:scale>
          <a:sx n="105" d="100"/>
          <a:sy n="105" d="100"/>
        </p:scale>
        <p:origin x="2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B80AB-4FD7-A04D-8219-59CADC627DEE}" type="datetimeFigureOut">
              <a:rPr lang="en-US" smtClean="0"/>
              <a:t>7/8/24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D8443-C5E1-4E48-BD27-BF77D9CD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73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D8443-C5E1-4E48-BD27-BF77D9CD3D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34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four point correlation function probes tetrahedral shapes formed by 4 galaxies.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D8443-C5E1-4E48-BD27-BF77D9CD3D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3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2245D-76E8-3408-D24B-047406BCD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1CF4D2-9151-62A0-0350-33AB786A0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07879-737B-57B6-603F-1FF0538DD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B62D-F4A3-EF44-83CA-50FB1B3C76F5}" type="datetime1">
              <a:rPr lang="en-GB" smtClean="0"/>
              <a:t>09/07/2024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A7C5A-7302-ABD7-4EFE-3BA2B24C1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417FF-4619-5BDD-9E8B-FDB6FC418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0B34-EB15-A94A-B8D7-49388DFF6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77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F07CF-7702-7050-9718-F46438291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BAC7BB-EEBB-0CD2-8EC1-F33830A5E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B8504-46E2-6CC0-369B-09578C1F9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8523-04AD-304B-B00A-FCCC28643122}" type="datetime1">
              <a:rPr lang="en-GB" smtClean="0"/>
              <a:t>09/07/2024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1AEEE-357F-6940-A522-D42E7D079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3D915-1B9E-29E4-8451-54F427A07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0B34-EB15-A94A-B8D7-49388DFF6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4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CE72FD-C1A9-55A4-05CF-767616944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EE60F2-836D-99CF-ADEB-100141794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9C6FF-1C66-306C-4826-273B7550E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83DBD-FA2D-AE40-96B7-695F693E8E9A}" type="datetime1">
              <a:rPr lang="en-GB" smtClean="0"/>
              <a:t>09/07/2024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7EA11-C46C-1543-B203-4F81A2B55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4E4DC-3B21-9F0C-DBF4-F5B7E6A6B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0B34-EB15-A94A-B8D7-49388DFF6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51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A74F0-63D4-7CAD-4A77-91B08FF8E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18C6B-E590-1C5D-1998-75FD23589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C3F7-76F3-18F9-2A88-11BC742F2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B780-7BBD-E441-AF47-9A6FCF4B82C6}" type="datetime1">
              <a:rPr lang="en-GB" smtClean="0"/>
              <a:t>09/07/2024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C2AAA-0F0F-A942-6955-386F2B13C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8F666-1C08-E519-32B5-3430FDC3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0B34-EB15-A94A-B8D7-49388DFF6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82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4E419-20F2-0427-FF29-DF894300A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14328-F8F8-A26A-1BC3-50CF6F53B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54F8B-C012-2E40-0A74-B100DB3CF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194A-6075-8E42-A1E2-433AAD706C20}" type="datetime1">
              <a:rPr lang="en-GB" smtClean="0"/>
              <a:t>09/07/2024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EB40A-D8FC-D5EB-4643-B55B2DBF6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D28BE-9E81-5D54-E245-6A13BBBE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0B34-EB15-A94A-B8D7-49388DFF6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87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152B8-D910-1666-78DF-F4131DD65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F9C7F-FE61-07DA-A4D9-BE514D274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D18A4-AF59-3FC5-C473-7DB3820EF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3C5E4-97D5-D4ED-B7C5-C77D28B1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5E1FB-A979-8E43-B25F-CFB5F1247653}" type="datetime1">
              <a:rPr lang="en-GB" smtClean="0"/>
              <a:t>09/07/2024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74B8D-33D7-7C04-5352-45E00FD18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EDB52-745E-E424-318B-A268BCCF2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0B34-EB15-A94A-B8D7-49388DFF6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38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864BF-6AA2-53DC-CF2C-01F2CC2B2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896E7-7959-F2EB-B85B-7215B4FAF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347ECC-F90F-A160-2A01-63F581FA2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1536B5-9231-8AAF-33F9-7B7F6D7747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B2F664-EC2A-8E96-4E61-91E078A8BA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791A23-9D23-2FD5-080A-8E3AC5B6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59615-2784-0141-8002-2BD08DB1452B}" type="datetime1">
              <a:rPr lang="en-GB" smtClean="0"/>
              <a:t>09/07/2024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0B0D99-8F71-6116-202E-31CB19111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397268-880E-37DA-BF91-28C15C53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0B34-EB15-A94A-B8D7-49388DFF6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A108D-3246-7BD0-F663-9C535E20C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73BFA-9BE4-31E3-366A-E2037503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D4D5-D455-3849-97A7-AE8D81BB83D1}" type="datetime1">
              <a:rPr lang="en-GB" smtClean="0"/>
              <a:t>09/07/2024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D1B81-23DA-0D30-AD98-50DF6895F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EF57E-2D82-A638-77CF-C273E5795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0B34-EB15-A94A-B8D7-49388DFF6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6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77B231-6BC2-0030-7619-D2658B49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3BDB4-BA6F-8E4F-A9B0-F613908E86B2}" type="datetime1">
              <a:rPr lang="en-GB" smtClean="0"/>
              <a:t>09/07/2024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E36A69-8998-C4BB-B2B5-AAD44F266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A9E89-8736-BAC3-D6EE-F56D5A852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0B34-EB15-A94A-B8D7-49388DFF6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2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9826F-A9CD-A3B0-A615-CEC7B0EF0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0ABCB-B475-7DDA-3009-7B58F2279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8D6F6-0540-211D-1538-E383539AD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C2A8EF-FD92-EB4D-1F1D-446CABB1C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07B2B-7912-E54F-8CDD-C062FD3AEB14}" type="datetime1">
              <a:rPr lang="en-GB" smtClean="0"/>
              <a:t>09/07/2024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A22F6-28DB-9584-C732-7DE27AE07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7F11C-C623-92B3-E56D-ED54EBBCA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0B34-EB15-A94A-B8D7-49388DFF6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8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A7361-ED11-336A-4C7A-16D6AC514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E9716B-F02D-A25C-120D-AB2E4EE593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145B6-A502-75B9-55C5-96A144CDD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E5C22-4F7D-258B-1713-2A8B689C4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D575-D157-D34A-AA14-EA052DBFACB7}" type="datetime1">
              <a:rPr lang="en-GB" smtClean="0"/>
              <a:t>09/07/2024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506C7-6B9D-489F-EC5F-0597E0CBD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12B25A-83D9-B68F-BF0F-09AC075D6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0B34-EB15-A94A-B8D7-49388DFF6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0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96BB02-E8E0-749D-1FC8-80125DB3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49984-2F00-58BA-DACD-1F11FF4C8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7F377-5282-BD3D-FD13-81EB3E628D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C8C0B9-C0D8-CA41-A1A7-0D96893C6E7D}" type="datetime1">
              <a:rPr lang="en-GB" smtClean="0"/>
              <a:t>09/07/2024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6F65E-AA9E-A814-C294-3D4FBEB33C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Pritha Paul    |   QMUL.   |    2402.16478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E57EA-7BA9-82C7-B824-E8D879B09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570B34-EB15-A94A-B8D7-49388DFF6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6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lustris simulation of the large scale structure of the universe">
            <a:extLst>
              <a:ext uri="{FF2B5EF4-FFF2-40B4-BE49-F238E27FC236}">
                <a16:creationId xmlns:a16="http://schemas.microsoft.com/office/drawing/2014/main" id="{BFFFA97E-FEE1-F1CC-656E-55EF12BFF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D5A98A-DCE1-96C6-3333-A109D98BF8EC}"/>
              </a:ext>
            </a:extLst>
          </p:cNvPr>
          <p:cNvSpPr txBox="1"/>
          <p:nvPr/>
        </p:nvSpPr>
        <p:spPr>
          <a:xfrm>
            <a:off x="1800225" y="1471612"/>
            <a:ext cx="8958263" cy="1569660"/>
          </a:xfrm>
          <a:prstGeom prst="rect">
            <a:avLst/>
          </a:prstGeom>
          <a:solidFill>
            <a:schemeClr val="bg1">
              <a:alpha val="6154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effectLst/>
                <a:latin typeface="Avenir Book" panose="02000503020000020003" pitchFamily="2" charset="0"/>
              </a:rPr>
              <a:t>The Odd-Parity part of the Observed Galaxy Trispectrum</a:t>
            </a:r>
            <a:endParaRPr lang="en-US" sz="4800" dirty="0">
              <a:latin typeface="Avenir Book" panose="02000503020000020003" pitchFamily="2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DBA0A7B-16D7-060D-EE09-32812EFFE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9" y="5614988"/>
            <a:ext cx="4284169" cy="113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C9D0FC-4527-974E-9AFE-5CCF3630ADBA}"/>
              </a:ext>
            </a:extLst>
          </p:cNvPr>
          <p:cNvSpPr txBox="1"/>
          <p:nvPr/>
        </p:nvSpPr>
        <p:spPr>
          <a:xfrm>
            <a:off x="9232900" y="5142290"/>
            <a:ext cx="2800351" cy="156966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Book" panose="02000503020000020003" pitchFamily="2" charset="0"/>
              </a:rPr>
              <a:t>Pritha Paul </a:t>
            </a:r>
          </a:p>
          <a:p>
            <a:r>
              <a:rPr lang="en-US" sz="3200" dirty="0">
                <a:latin typeface="Avenir Book" panose="02000503020000020003" pitchFamily="2" charset="0"/>
              </a:rPr>
              <a:t>Chris Clarkson </a:t>
            </a:r>
          </a:p>
          <a:p>
            <a:r>
              <a:rPr lang="en-US" sz="3200" dirty="0">
                <a:latin typeface="Avenir Book" panose="02000503020000020003" pitchFamily="2" charset="0"/>
              </a:rPr>
              <a:t>Roy </a:t>
            </a:r>
            <a:r>
              <a:rPr lang="en-US" sz="3200" dirty="0" err="1">
                <a:latin typeface="Avenir Book" panose="02000503020000020003" pitchFamily="2" charset="0"/>
              </a:rPr>
              <a:t>Maartens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D3FCA1-FD8B-75FE-CEB9-BBC2ECBF8A43}"/>
              </a:ext>
            </a:extLst>
          </p:cNvPr>
          <p:cNvSpPr txBox="1"/>
          <p:nvPr/>
        </p:nvSpPr>
        <p:spPr>
          <a:xfrm>
            <a:off x="3878617" y="3493563"/>
            <a:ext cx="4434765" cy="646331"/>
          </a:xfrm>
          <a:prstGeom prst="rect">
            <a:avLst/>
          </a:prstGeom>
          <a:solidFill>
            <a:schemeClr val="bg1">
              <a:alpha val="6154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venir Book" panose="02000503020000020003" pitchFamily="2" charset="0"/>
              </a:rPr>
              <a:t>arXiv</a:t>
            </a:r>
            <a:r>
              <a:rPr lang="en-US" sz="3600" dirty="0">
                <a:latin typeface="Avenir Book" panose="02000503020000020003" pitchFamily="2" charset="0"/>
              </a:rPr>
              <a:t>: 2402.16478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CCE7A-DB24-5F8A-F33E-0808C8C0B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</p:spTree>
    <p:extLst>
      <p:ext uri="{BB962C8B-B14F-4D97-AF65-F5344CB8AC3E}">
        <p14:creationId xmlns:p14="http://schemas.microsoft.com/office/powerpoint/2010/main" val="2181558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159B8C-A587-0CF3-E720-2A6A625BEC5A}"/>
              </a:ext>
            </a:extLst>
          </p:cNvPr>
          <p:cNvSpPr/>
          <p:nvPr/>
        </p:nvSpPr>
        <p:spPr>
          <a:xfrm>
            <a:off x="7134725" y="2831562"/>
            <a:ext cx="2779295" cy="597438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72FB70-49B3-7E31-39B3-9FA4C417A7AD}"/>
              </a:ext>
            </a:extLst>
          </p:cNvPr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100000">
                <a:srgbClr val="81BAE6"/>
              </a:gs>
              <a:gs pos="100000">
                <a:srgbClr val="8DAFE2"/>
              </a:gs>
              <a:gs pos="100000">
                <a:srgbClr val="A699DB"/>
              </a:gs>
              <a:gs pos="35000">
                <a:srgbClr val="E3ADE2"/>
              </a:gs>
              <a:gs pos="99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venir Book" panose="02000503020000020003" pitchFamily="2" charset="0"/>
              </a:rPr>
              <a:t>TRISPECTRUM – THEORY  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1196B00-9BC8-A10A-1B51-39600E4D6398}"/>
              </a:ext>
            </a:extLst>
          </p:cNvPr>
          <p:cNvSpPr txBox="1">
            <a:spLocks/>
          </p:cNvSpPr>
          <p:nvPr/>
        </p:nvSpPr>
        <p:spPr>
          <a:xfrm>
            <a:off x="408962" y="1925785"/>
            <a:ext cx="11167454" cy="9057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The </a:t>
            </a:r>
            <a:r>
              <a:rPr lang="en-GB" dirty="0" err="1"/>
              <a:t>trispectrum</a:t>
            </a:r>
            <a:r>
              <a:rPr lang="en-GB" dirty="0"/>
              <a:t> of the observed galaxy number density fluctuations is defined by -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A7F54-A71E-C88E-10A2-83CF5EA7F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07" y="2933572"/>
            <a:ext cx="9365191" cy="329245"/>
          </a:xfrm>
          <a:prstGeom prst="rect">
            <a:avLst/>
          </a:prstGeom>
        </p:spPr>
      </p:pic>
      <p:pic>
        <p:nvPicPr>
          <p:cNvPr id="6" name="Picture 5" descr="A number and triangle symbol&#10;&#10;Description automatically generated with medium confidence">
            <a:extLst>
              <a:ext uri="{FF2B5EF4-FFF2-40B4-BE49-F238E27FC236}">
                <a16:creationId xmlns:a16="http://schemas.microsoft.com/office/drawing/2014/main" id="{BA997605-43DF-1723-2795-A8563864C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07" y="4673613"/>
            <a:ext cx="5194874" cy="569337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B434D19-3181-0606-8D30-0F0B1CB0DCAB}"/>
              </a:ext>
            </a:extLst>
          </p:cNvPr>
          <p:cNvSpPr txBox="1">
            <a:spLocks/>
          </p:cNvSpPr>
          <p:nvPr/>
        </p:nvSpPr>
        <p:spPr>
          <a:xfrm>
            <a:off x="408962" y="4026439"/>
            <a:ext cx="11167454" cy="4528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Expanding the density field to third order -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75A9C2-F870-402A-02F5-93561060311E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8524373" y="3429000"/>
            <a:ext cx="0" cy="414867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B174FD3-5B54-6281-6FBC-C6267A1F5E69}"/>
              </a:ext>
            </a:extLst>
          </p:cNvPr>
          <p:cNvSpPr txBox="1"/>
          <p:nvPr/>
        </p:nvSpPr>
        <p:spPr>
          <a:xfrm>
            <a:off x="7608064" y="3861827"/>
            <a:ext cx="221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Dirac Delta function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6C2B87-C24A-2781-6605-D110AC447F68}"/>
              </a:ext>
            </a:extLst>
          </p:cNvPr>
          <p:cNvSpPr/>
          <p:nvPr/>
        </p:nvSpPr>
        <p:spPr>
          <a:xfrm>
            <a:off x="5057276" y="2831562"/>
            <a:ext cx="2077449" cy="597438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BC0704-A8AE-C492-A5D1-2E10F3FF43A0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6096001" y="3429000"/>
            <a:ext cx="0" cy="329245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48A2407-7294-40E0-1152-4908038BE747}"/>
              </a:ext>
            </a:extLst>
          </p:cNvPr>
          <p:cNvSpPr txBox="1"/>
          <p:nvPr/>
        </p:nvSpPr>
        <p:spPr>
          <a:xfrm>
            <a:off x="5388930" y="3758245"/>
            <a:ext cx="1745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Trispectrum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2E152E-9A9B-2F5F-6FEA-678F9BD14383}"/>
              </a:ext>
            </a:extLst>
          </p:cNvPr>
          <p:cNvSpPr/>
          <p:nvPr/>
        </p:nvSpPr>
        <p:spPr>
          <a:xfrm>
            <a:off x="2605955" y="4623877"/>
            <a:ext cx="1153245" cy="645604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40D0A0B-F679-9185-38E1-7DE277395F12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3182578" y="5269481"/>
            <a:ext cx="0" cy="414867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6170A76-F7E0-B243-4522-FE5CF0FA95D4}"/>
              </a:ext>
            </a:extLst>
          </p:cNvPr>
          <p:cNvSpPr txBox="1"/>
          <p:nvPr/>
        </p:nvSpPr>
        <p:spPr>
          <a:xfrm>
            <a:off x="1551091" y="5684348"/>
            <a:ext cx="301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Second Order Density Field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1DEE68-5A30-8C49-1B6B-FD8369516602}"/>
              </a:ext>
            </a:extLst>
          </p:cNvPr>
          <p:cNvSpPr/>
          <p:nvPr/>
        </p:nvSpPr>
        <p:spPr>
          <a:xfrm>
            <a:off x="3944124" y="4643940"/>
            <a:ext cx="1153245" cy="645604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72DFDC-C839-91B9-026E-5A96BEC4F28A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4520747" y="5289544"/>
            <a:ext cx="576622" cy="230723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9444D2D-C5B4-3BB1-E163-0C11FA5FAD82}"/>
              </a:ext>
            </a:extLst>
          </p:cNvPr>
          <p:cNvSpPr txBox="1"/>
          <p:nvPr/>
        </p:nvSpPr>
        <p:spPr>
          <a:xfrm>
            <a:off x="5144420" y="5335601"/>
            <a:ext cx="301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Third Order Density Field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E44B11-198B-38C8-CCC2-08EFBD265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</p:spTree>
    <p:extLst>
      <p:ext uri="{BB962C8B-B14F-4D97-AF65-F5344CB8AC3E}">
        <p14:creationId xmlns:p14="http://schemas.microsoft.com/office/powerpoint/2010/main" val="34806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  <p:bldP spid="19" grpId="0" animBg="1"/>
      <p:bldP spid="21" grpId="0"/>
      <p:bldP spid="24" grpId="0" animBg="1"/>
      <p:bldP spid="26" grpId="0"/>
      <p:bldP spid="28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72FB70-49B3-7E31-39B3-9FA4C417A7AD}"/>
              </a:ext>
            </a:extLst>
          </p:cNvPr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100000">
                <a:srgbClr val="81BAE6"/>
              </a:gs>
              <a:gs pos="100000">
                <a:srgbClr val="8DAFE2"/>
              </a:gs>
              <a:gs pos="100000">
                <a:srgbClr val="A699DB"/>
              </a:gs>
              <a:gs pos="35000">
                <a:srgbClr val="E3ADE2"/>
              </a:gs>
              <a:gs pos="99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venir Book" panose="02000503020000020003" pitchFamily="2" charset="0"/>
              </a:rPr>
              <a:t>TRISPECTRUM – THEORY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797364-9382-5D0C-63F3-F675293FE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36" y="2809390"/>
            <a:ext cx="9948861" cy="366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FE7EDC-F746-2A1B-2D7F-3C0DBA1EE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403" y="3379015"/>
            <a:ext cx="6161313" cy="366537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BEBC6E-79AE-C48F-F80B-2A23978FA019}"/>
              </a:ext>
            </a:extLst>
          </p:cNvPr>
          <p:cNvSpPr txBox="1">
            <a:spLocks/>
          </p:cNvSpPr>
          <p:nvPr/>
        </p:nvSpPr>
        <p:spPr>
          <a:xfrm>
            <a:off x="360836" y="2075894"/>
            <a:ext cx="11167454" cy="4528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At tree level, the terms that contribute to the </a:t>
            </a:r>
            <a:r>
              <a:rPr lang="en-GB" dirty="0" err="1"/>
              <a:t>trispectrum</a:t>
            </a:r>
            <a:r>
              <a:rPr lang="en-GB" dirty="0"/>
              <a:t> are -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566E77-DA69-327C-E6D2-6C5B3D8169F7}"/>
              </a:ext>
            </a:extLst>
          </p:cNvPr>
          <p:cNvSpPr txBox="1"/>
          <p:nvPr/>
        </p:nvSpPr>
        <p:spPr>
          <a:xfrm>
            <a:off x="525357" y="4538299"/>
            <a:ext cx="9891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Breaking the density field into -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0FA686-FAD6-91F9-C2DC-2CB934D164E9}"/>
              </a:ext>
            </a:extLst>
          </p:cNvPr>
          <p:cNvSpPr/>
          <p:nvPr/>
        </p:nvSpPr>
        <p:spPr>
          <a:xfrm>
            <a:off x="7676190" y="2731871"/>
            <a:ext cx="1153245" cy="51129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154B539-E773-91CC-C463-23D7479D9900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8829435" y="2655937"/>
            <a:ext cx="345859" cy="153453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58B62A7-9880-3B12-1144-9CA138286ECD}"/>
              </a:ext>
            </a:extLst>
          </p:cNvPr>
          <p:cNvSpPr txBox="1"/>
          <p:nvPr/>
        </p:nvSpPr>
        <p:spPr>
          <a:xfrm>
            <a:off x="9175294" y="2471271"/>
            <a:ext cx="301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Third order contribution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8C2263-B150-5494-0570-A38C92DFD2C5}"/>
              </a:ext>
            </a:extLst>
          </p:cNvPr>
          <p:cNvSpPr/>
          <p:nvPr/>
        </p:nvSpPr>
        <p:spPr>
          <a:xfrm>
            <a:off x="3678780" y="5358096"/>
            <a:ext cx="1153245" cy="62493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60F9B8F-0EB6-34EA-DD20-B147B0E9785E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832025" y="5869387"/>
            <a:ext cx="309289" cy="258771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A6394F8-4341-D69B-5B3C-C80B94ED50D2}"/>
              </a:ext>
            </a:extLst>
          </p:cNvPr>
          <p:cNvSpPr txBox="1"/>
          <p:nvPr/>
        </p:nvSpPr>
        <p:spPr>
          <a:xfrm>
            <a:off x="5141314" y="5943492"/>
            <a:ext cx="301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Relativistic Contribution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49917B5-FB79-40FC-8D55-9BF8BFDF0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566" y="5335288"/>
            <a:ext cx="3602568" cy="62493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03BDF2B-B200-01BB-1669-EA5A5CE82C42}"/>
              </a:ext>
            </a:extLst>
          </p:cNvPr>
          <p:cNvSpPr/>
          <p:nvPr/>
        </p:nvSpPr>
        <p:spPr>
          <a:xfrm>
            <a:off x="2170427" y="5357786"/>
            <a:ext cx="1153245" cy="62493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CD32CD3-713B-4894-4BE6-69B8C2641702}"/>
              </a:ext>
            </a:extLst>
          </p:cNvPr>
          <p:cNvCxnSpPr>
            <a:cxnSpLocks/>
          </p:cNvCxnSpPr>
          <p:nvPr/>
        </p:nvCxnSpPr>
        <p:spPr>
          <a:xfrm flipH="1">
            <a:off x="2170427" y="6005219"/>
            <a:ext cx="356887" cy="194949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4EB0165-19AC-7632-1E51-38CBAAA0238F}"/>
              </a:ext>
            </a:extLst>
          </p:cNvPr>
          <p:cNvSpPr txBox="1"/>
          <p:nvPr/>
        </p:nvSpPr>
        <p:spPr>
          <a:xfrm>
            <a:off x="1018961" y="6177670"/>
            <a:ext cx="301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Newtonian Contribution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00D3C41-5F9F-CCDB-66FA-B8193344E48F}"/>
              </a:ext>
            </a:extLst>
          </p:cNvPr>
          <p:cNvSpPr/>
          <p:nvPr/>
        </p:nvSpPr>
        <p:spPr>
          <a:xfrm>
            <a:off x="7676190" y="3341447"/>
            <a:ext cx="1153245" cy="51129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6C0643C-FA8C-6D79-15D3-D76E1E1865FD}"/>
              </a:ext>
            </a:extLst>
          </p:cNvPr>
          <p:cNvCxnSpPr>
            <a:cxnSpLocks/>
          </p:cNvCxnSpPr>
          <p:nvPr/>
        </p:nvCxnSpPr>
        <p:spPr>
          <a:xfrm>
            <a:off x="8517467" y="3860349"/>
            <a:ext cx="484897" cy="20485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C4D3F81-733D-FCC2-0E78-E48BAA4F20FC}"/>
              </a:ext>
            </a:extLst>
          </p:cNvPr>
          <p:cNvSpPr txBox="1"/>
          <p:nvPr/>
        </p:nvSpPr>
        <p:spPr>
          <a:xfrm>
            <a:off x="8908363" y="4054170"/>
            <a:ext cx="301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Second order contribution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81821B-1E63-C299-1F35-611AEA4A6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</p:spTree>
    <p:extLst>
      <p:ext uri="{BB962C8B-B14F-4D97-AF65-F5344CB8AC3E}">
        <p14:creationId xmlns:p14="http://schemas.microsoft.com/office/powerpoint/2010/main" val="301336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1" grpId="0" animBg="1"/>
      <p:bldP spid="23" grpId="0"/>
      <p:bldP spid="27" grpId="0" animBg="1"/>
      <p:bldP spid="29" grpId="0"/>
      <p:bldP spid="32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72FB70-49B3-7E31-39B3-9FA4C417A7AD}"/>
              </a:ext>
            </a:extLst>
          </p:cNvPr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100000">
                <a:srgbClr val="81BAE6"/>
              </a:gs>
              <a:gs pos="100000">
                <a:srgbClr val="8DAFE2"/>
              </a:gs>
              <a:gs pos="100000">
                <a:srgbClr val="A699DB"/>
              </a:gs>
              <a:gs pos="35000">
                <a:srgbClr val="E3ADE2"/>
              </a:gs>
              <a:gs pos="99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venir Book" panose="02000503020000020003" pitchFamily="2" charset="0"/>
              </a:rPr>
              <a:t>FIRST ORDER CONTRIBUTION</a:t>
            </a:r>
          </a:p>
        </p:txBody>
      </p:sp>
      <p:pic>
        <p:nvPicPr>
          <p:cNvPr id="2" name="Picture 1" descr="A math equations and symbols&#10;&#10;Description automatically generated with medium confidence">
            <a:extLst>
              <a:ext uri="{FF2B5EF4-FFF2-40B4-BE49-F238E27FC236}">
                <a16:creationId xmlns:a16="http://schemas.microsoft.com/office/drawing/2014/main" id="{750389F0-35EC-5B79-CD1A-E9AF97B36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2459" y="4295775"/>
            <a:ext cx="2019300" cy="2197100"/>
          </a:xfrm>
          <a:prstGeom prst="rect">
            <a:avLst/>
          </a:prstGeom>
        </p:spPr>
      </p:pic>
      <p:pic>
        <p:nvPicPr>
          <p:cNvPr id="3" name="Picture 2" descr="A math equations and symbols&#10;&#10;Description automatically generated with medium confidence">
            <a:extLst>
              <a:ext uri="{FF2B5EF4-FFF2-40B4-BE49-F238E27FC236}">
                <a16:creationId xmlns:a16="http://schemas.microsoft.com/office/drawing/2014/main" id="{273231E1-9F70-5C7B-E2AE-326633F10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41" y="2382552"/>
            <a:ext cx="9231174" cy="2602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682275-4141-A959-5A4A-AEE8C598C560}"/>
              </a:ext>
            </a:extLst>
          </p:cNvPr>
          <p:cNvSpPr txBox="1"/>
          <p:nvPr/>
        </p:nvSpPr>
        <p:spPr>
          <a:xfrm>
            <a:off x="528054" y="6308209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(Di </a:t>
            </a:r>
            <a:r>
              <a:rPr lang="en-US" dirty="0" err="1"/>
              <a:t>Dio</a:t>
            </a:r>
            <a:r>
              <a:rPr lang="en-US" dirty="0"/>
              <a:t> &amp; Seljak 2019)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F8B0D-5AEB-61E4-D4AD-6380A7AB5B87}"/>
              </a:ext>
            </a:extLst>
          </p:cNvPr>
          <p:cNvSpPr txBox="1"/>
          <p:nvPr/>
        </p:nvSpPr>
        <p:spPr>
          <a:xfrm>
            <a:off x="528054" y="5938877"/>
            <a:ext cx="229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(Clarkson et. al 2019)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05295D-D152-F6B5-ADE9-882D3834B095}"/>
              </a:ext>
            </a:extLst>
          </p:cNvPr>
          <p:cNvSpPr/>
          <p:nvPr/>
        </p:nvSpPr>
        <p:spPr>
          <a:xfrm>
            <a:off x="2820734" y="2653847"/>
            <a:ext cx="2902734" cy="665964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892514A-9E6B-24E6-4F13-B693B4F120B3}"/>
              </a:ext>
            </a:extLst>
          </p:cNvPr>
          <p:cNvCxnSpPr>
            <a:cxnSpLocks/>
          </p:cNvCxnSpPr>
          <p:nvPr/>
        </p:nvCxnSpPr>
        <p:spPr>
          <a:xfrm flipV="1">
            <a:off x="5723468" y="2777067"/>
            <a:ext cx="507999" cy="244433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3DE56D0-A777-3600-DE63-A796FC239436}"/>
              </a:ext>
            </a:extLst>
          </p:cNvPr>
          <p:cNvSpPr txBox="1"/>
          <p:nvPr/>
        </p:nvSpPr>
        <p:spPr>
          <a:xfrm>
            <a:off x="6241961" y="2469181"/>
            <a:ext cx="269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Standard Kaiser Terms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F0F7D8-4D85-172D-E3F7-20F86764647E}"/>
              </a:ext>
            </a:extLst>
          </p:cNvPr>
          <p:cNvSpPr/>
          <p:nvPr/>
        </p:nvSpPr>
        <p:spPr>
          <a:xfrm>
            <a:off x="2863957" y="3389317"/>
            <a:ext cx="6246176" cy="145361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45F0B30-E106-4A80-0B51-AF2BD2A17A93}"/>
              </a:ext>
            </a:extLst>
          </p:cNvPr>
          <p:cNvCxnSpPr>
            <a:cxnSpLocks/>
          </p:cNvCxnSpPr>
          <p:nvPr/>
        </p:nvCxnSpPr>
        <p:spPr>
          <a:xfrm>
            <a:off x="5192059" y="4892436"/>
            <a:ext cx="311274" cy="582565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6C1A658-BFB7-173E-571F-ADEB7F9013C1}"/>
              </a:ext>
            </a:extLst>
          </p:cNvPr>
          <p:cNvSpPr txBox="1"/>
          <p:nvPr/>
        </p:nvSpPr>
        <p:spPr>
          <a:xfrm>
            <a:off x="4885828" y="5620589"/>
            <a:ext cx="580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Doppler Effect 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EC9C89D-52D1-BD23-7BAB-976919FD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</p:spTree>
    <p:extLst>
      <p:ext uri="{BB962C8B-B14F-4D97-AF65-F5344CB8AC3E}">
        <p14:creationId xmlns:p14="http://schemas.microsoft.com/office/powerpoint/2010/main" val="72275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20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72FB70-49B3-7E31-39B3-9FA4C417A7AD}"/>
              </a:ext>
            </a:extLst>
          </p:cNvPr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100000">
                <a:srgbClr val="81BAE6"/>
              </a:gs>
              <a:gs pos="100000">
                <a:srgbClr val="8DAFE2"/>
              </a:gs>
              <a:gs pos="100000">
                <a:srgbClr val="A699DB"/>
              </a:gs>
              <a:gs pos="35000">
                <a:srgbClr val="E3ADE2"/>
              </a:gs>
              <a:gs pos="99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venir Book" panose="02000503020000020003" pitchFamily="2" charset="0"/>
              </a:rPr>
              <a:t>SECOND ORDER CONTRIBUTION</a:t>
            </a:r>
          </a:p>
        </p:txBody>
      </p:sp>
      <p:pic>
        <p:nvPicPr>
          <p:cNvPr id="7" name="Picture 6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D5B55C79-7EAF-73C9-8359-71519D29A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1"/>
          <a:stretch/>
        </p:blipFill>
        <p:spPr>
          <a:xfrm>
            <a:off x="395234" y="3161872"/>
            <a:ext cx="10134105" cy="2257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468F4F-97D3-6C15-2AE5-57D9933C2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41" y="1786939"/>
            <a:ext cx="8612056" cy="814231"/>
          </a:xfrm>
          <a:prstGeom prst="rect">
            <a:avLst/>
          </a:prstGeom>
        </p:spPr>
      </p:pic>
      <p:pic>
        <p:nvPicPr>
          <p:cNvPr id="10" name="Picture 9" descr="A math equations and symbols&#10;&#10;Description automatically generated with medium confidence">
            <a:extLst>
              <a:ext uri="{FF2B5EF4-FFF2-40B4-BE49-F238E27FC236}">
                <a16:creationId xmlns:a16="http://schemas.microsoft.com/office/drawing/2014/main" id="{966EF438-9208-E4F9-022B-C753DA40E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700" y="3957108"/>
            <a:ext cx="2019300" cy="2197100"/>
          </a:xfrm>
          <a:prstGeom prst="rect">
            <a:avLst/>
          </a:prstGeom>
        </p:spPr>
      </p:pic>
      <p:pic>
        <p:nvPicPr>
          <p:cNvPr id="12" name="Picture 1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5044C019-104E-810F-D5E1-3A67C5297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1346" y="4869960"/>
            <a:ext cx="800100" cy="469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E4223F-B748-A72D-04D0-11F56C82A923}"/>
              </a:ext>
            </a:extLst>
          </p:cNvPr>
          <p:cNvSpPr txBox="1"/>
          <p:nvPr/>
        </p:nvSpPr>
        <p:spPr>
          <a:xfrm>
            <a:off x="798295" y="5969542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(Di </a:t>
            </a:r>
            <a:r>
              <a:rPr lang="en-US" dirty="0" err="1"/>
              <a:t>Dio</a:t>
            </a:r>
            <a:r>
              <a:rPr lang="en-US" dirty="0"/>
              <a:t> &amp; Seljak 2019)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6471B6-8D44-B6A4-DC0D-807CAC645C5D}"/>
              </a:ext>
            </a:extLst>
          </p:cNvPr>
          <p:cNvSpPr txBox="1"/>
          <p:nvPr/>
        </p:nvSpPr>
        <p:spPr>
          <a:xfrm>
            <a:off x="798295" y="5600210"/>
            <a:ext cx="229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(Clarkson et. al 2019)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ABDCAB-0445-E175-7CD9-6D3A0111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200906-04DC-B109-B85A-AE44C2D3DB40}"/>
              </a:ext>
            </a:extLst>
          </p:cNvPr>
          <p:cNvSpPr/>
          <p:nvPr/>
        </p:nvSpPr>
        <p:spPr>
          <a:xfrm>
            <a:off x="1327619" y="1858215"/>
            <a:ext cx="745021" cy="68765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1D484FD-C548-F99F-AAB5-444F2138136A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1731264" y="1623016"/>
            <a:ext cx="426720" cy="240103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ED8FBC6-8522-A83E-9BD4-B7D02AFDE135}"/>
              </a:ext>
            </a:extLst>
          </p:cNvPr>
          <p:cNvSpPr txBox="1"/>
          <p:nvPr/>
        </p:nvSpPr>
        <p:spPr>
          <a:xfrm>
            <a:off x="2157984" y="1438350"/>
            <a:ext cx="487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Second order density fluctuations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7D2A14-B2F6-B7C4-95FB-6FEE58CF8530}"/>
              </a:ext>
            </a:extLst>
          </p:cNvPr>
          <p:cNvSpPr/>
          <p:nvPr/>
        </p:nvSpPr>
        <p:spPr>
          <a:xfrm>
            <a:off x="4413504" y="3304032"/>
            <a:ext cx="789551" cy="541404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6F2BA5-F1DD-6451-1C6A-E103533DB663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4808280" y="2868355"/>
            <a:ext cx="191422" cy="435677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762946E-9A69-4E10-DA62-732918E598B2}"/>
              </a:ext>
            </a:extLst>
          </p:cNvPr>
          <p:cNvSpPr txBox="1"/>
          <p:nvPr/>
        </p:nvSpPr>
        <p:spPr>
          <a:xfrm>
            <a:off x="4999702" y="2658948"/>
            <a:ext cx="4939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Second order peculiar velocity contribution</a:t>
            </a:r>
          </a:p>
        </p:txBody>
      </p:sp>
    </p:spTree>
    <p:extLst>
      <p:ext uri="{BB962C8B-B14F-4D97-AF65-F5344CB8AC3E}">
        <p14:creationId xmlns:p14="http://schemas.microsoft.com/office/powerpoint/2010/main" val="204562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6" grpId="0"/>
      <p:bldP spid="6" grpId="1"/>
      <p:bldP spid="6" grpId="2"/>
      <p:bldP spid="11" grpId="0" animBg="1"/>
      <p:bldP spid="11" grpId="1" animBg="1"/>
      <p:bldP spid="16" grpId="0"/>
      <p:bldP spid="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72FB70-49B3-7E31-39B3-9FA4C417A7AD}"/>
              </a:ext>
            </a:extLst>
          </p:cNvPr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100000">
                <a:srgbClr val="81BAE6"/>
              </a:gs>
              <a:gs pos="100000">
                <a:srgbClr val="8DAFE2"/>
              </a:gs>
              <a:gs pos="100000">
                <a:srgbClr val="A699DB"/>
              </a:gs>
              <a:gs pos="35000">
                <a:srgbClr val="E3ADE2"/>
              </a:gs>
              <a:gs pos="99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venir Book" panose="02000503020000020003" pitchFamily="2" charset="0"/>
              </a:rPr>
              <a:t>THIRD ORDER CONTRIBUTION</a:t>
            </a:r>
          </a:p>
        </p:txBody>
      </p:sp>
      <p:pic>
        <p:nvPicPr>
          <p:cNvPr id="2" name="Picture 1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A67793DE-5CD9-06FF-8D82-B07EC7D24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44" y="2309674"/>
            <a:ext cx="10537787" cy="1920950"/>
          </a:xfrm>
          <a:prstGeom prst="rect">
            <a:avLst/>
          </a:prstGeom>
        </p:spPr>
      </p:pic>
      <p:pic>
        <p:nvPicPr>
          <p:cNvPr id="5" name="Picture 4" descr="A math equations and symbols&#10;&#10;Description automatically generated with medium confidence">
            <a:extLst>
              <a:ext uri="{FF2B5EF4-FFF2-40B4-BE49-F238E27FC236}">
                <a16:creationId xmlns:a16="http://schemas.microsoft.com/office/drawing/2014/main" id="{A952AD91-AA27-F315-A496-569D81126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700" y="3957108"/>
            <a:ext cx="2019300" cy="219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4BF21A-F0EA-21F0-D6C0-8E5C0BBEA453}"/>
              </a:ext>
            </a:extLst>
          </p:cNvPr>
          <p:cNvSpPr txBox="1"/>
          <p:nvPr/>
        </p:nvSpPr>
        <p:spPr>
          <a:xfrm>
            <a:off x="798295" y="5969542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(Di </a:t>
            </a:r>
            <a:r>
              <a:rPr lang="en-US" dirty="0" err="1"/>
              <a:t>Dio</a:t>
            </a:r>
            <a:r>
              <a:rPr lang="en-US" dirty="0"/>
              <a:t> &amp; Seljak 2019)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618FA8-57BF-A2B6-F0BF-04E7958B8D19}"/>
              </a:ext>
            </a:extLst>
          </p:cNvPr>
          <p:cNvSpPr/>
          <p:nvPr/>
        </p:nvSpPr>
        <p:spPr>
          <a:xfrm>
            <a:off x="1949411" y="2604184"/>
            <a:ext cx="745021" cy="68765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9CE9E3-EB10-007F-F79A-720D56BCDD25}"/>
              </a:ext>
            </a:extLst>
          </p:cNvPr>
          <p:cNvCxnSpPr>
            <a:cxnSpLocks/>
          </p:cNvCxnSpPr>
          <p:nvPr/>
        </p:nvCxnSpPr>
        <p:spPr>
          <a:xfrm flipV="1">
            <a:off x="2353056" y="2252894"/>
            <a:ext cx="426720" cy="356194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B450220-11B5-56D4-1224-65C69A69B7C0}"/>
              </a:ext>
            </a:extLst>
          </p:cNvPr>
          <p:cNvSpPr txBox="1"/>
          <p:nvPr/>
        </p:nvSpPr>
        <p:spPr>
          <a:xfrm>
            <a:off x="1949411" y="1883562"/>
            <a:ext cx="487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Third order density fluctuations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F29650C-28D9-CCC0-443E-BB066C200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</p:spTree>
    <p:extLst>
      <p:ext uri="{BB962C8B-B14F-4D97-AF65-F5344CB8AC3E}">
        <p14:creationId xmlns:p14="http://schemas.microsoft.com/office/powerpoint/2010/main" val="97301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72FB70-49B3-7E31-39B3-9FA4C417A7AD}"/>
              </a:ext>
            </a:extLst>
          </p:cNvPr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100000">
                <a:srgbClr val="81BAE6"/>
              </a:gs>
              <a:gs pos="100000">
                <a:srgbClr val="8DAFE2"/>
              </a:gs>
              <a:gs pos="100000">
                <a:srgbClr val="A699DB"/>
              </a:gs>
              <a:gs pos="35000">
                <a:srgbClr val="E3ADE2"/>
              </a:gs>
              <a:gs pos="99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venir Book" panose="02000503020000020003" pitchFamily="2" charset="0"/>
              </a:rPr>
              <a:t>THIRD ORDER CONTRIBUTION</a:t>
            </a:r>
          </a:p>
        </p:txBody>
      </p:sp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FB701300-DDB5-C0F8-7111-057DEEC72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0101"/>
            <a:ext cx="9581708" cy="4797003"/>
          </a:xfrm>
          <a:prstGeom prst="rect">
            <a:avLst/>
          </a:prstGeom>
        </p:spPr>
      </p:pic>
      <p:pic>
        <p:nvPicPr>
          <p:cNvPr id="5" name="Picture 4" descr="A math equations and symbols&#10;&#10;Description automatically generated with medium confidence">
            <a:extLst>
              <a:ext uri="{FF2B5EF4-FFF2-40B4-BE49-F238E27FC236}">
                <a16:creationId xmlns:a16="http://schemas.microsoft.com/office/drawing/2014/main" id="{A952AD91-AA27-F315-A496-569D81126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700" y="3957108"/>
            <a:ext cx="2019300" cy="2197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453DB2-B9E8-F15C-71C6-3E02B8EB67FF}"/>
              </a:ext>
            </a:extLst>
          </p:cNvPr>
          <p:cNvSpPr txBox="1"/>
          <p:nvPr/>
        </p:nvSpPr>
        <p:spPr>
          <a:xfrm>
            <a:off x="9581708" y="6362438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(Di </a:t>
            </a:r>
            <a:r>
              <a:rPr lang="en-US" dirty="0" err="1"/>
              <a:t>Dio</a:t>
            </a:r>
            <a:r>
              <a:rPr lang="en-US" dirty="0"/>
              <a:t> &amp; Seljak 2019)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6EF555-8384-A1E6-498E-27BC7C174C85}"/>
              </a:ext>
            </a:extLst>
          </p:cNvPr>
          <p:cNvSpPr/>
          <p:nvPr/>
        </p:nvSpPr>
        <p:spPr>
          <a:xfrm>
            <a:off x="1339811" y="1750101"/>
            <a:ext cx="1744765" cy="68765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C98C7C-178B-7521-10F4-CF66670E94FD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1743456" y="1576908"/>
            <a:ext cx="468737" cy="178097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5D168BF-33E3-5758-5876-6C309000DC85}"/>
              </a:ext>
            </a:extLst>
          </p:cNvPr>
          <p:cNvSpPr txBox="1"/>
          <p:nvPr/>
        </p:nvSpPr>
        <p:spPr>
          <a:xfrm>
            <a:off x="2212193" y="1392242"/>
            <a:ext cx="439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Third order peculiar velocity contribution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6541E-C728-DED1-7571-EA591B9A3B91}"/>
              </a:ext>
            </a:extLst>
          </p:cNvPr>
          <p:cNvSpPr/>
          <p:nvPr/>
        </p:nvSpPr>
        <p:spPr>
          <a:xfrm>
            <a:off x="6003251" y="5847357"/>
            <a:ext cx="2019085" cy="699747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8F926A-49AC-5DFC-CA1D-285748CCF69A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406896" y="5677411"/>
            <a:ext cx="468737" cy="17485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E7DB267-6268-6C56-372A-EDDB6D357E59}"/>
              </a:ext>
            </a:extLst>
          </p:cNvPr>
          <p:cNvSpPr txBox="1"/>
          <p:nvPr/>
        </p:nvSpPr>
        <p:spPr>
          <a:xfrm>
            <a:off x="6875633" y="5489498"/>
            <a:ext cx="5087010" cy="375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Transverse derivatives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49AFF1-EECB-AF3D-A29C-31910645DFF9}"/>
              </a:ext>
            </a:extLst>
          </p:cNvPr>
          <p:cNvSpPr/>
          <p:nvPr/>
        </p:nvSpPr>
        <p:spPr>
          <a:xfrm>
            <a:off x="6786410" y="2581722"/>
            <a:ext cx="1429628" cy="667697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030FAC2-0EDE-5F57-6139-76412FB9B1E3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7301153" y="2399831"/>
            <a:ext cx="468737" cy="17485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CAE1B26-01C3-1F28-744A-E1EEE4C235DA}"/>
              </a:ext>
            </a:extLst>
          </p:cNvPr>
          <p:cNvSpPr txBox="1"/>
          <p:nvPr/>
        </p:nvSpPr>
        <p:spPr>
          <a:xfrm>
            <a:off x="7769890" y="2211918"/>
            <a:ext cx="5087010" cy="375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Coupling terms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ABDA6A69-CEC2-44F3-5EA6-868310620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</p:spTree>
    <p:extLst>
      <p:ext uri="{BB962C8B-B14F-4D97-AF65-F5344CB8AC3E}">
        <p14:creationId xmlns:p14="http://schemas.microsoft.com/office/powerpoint/2010/main" val="351383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/>
      <p:bldP spid="9" grpId="1"/>
      <p:bldP spid="14" grpId="0" animBg="1"/>
      <p:bldP spid="16" grpId="0"/>
      <p:bldP spid="18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72FB70-49B3-7E31-39B3-9FA4C417A7AD}"/>
              </a:ext>
            </a:extLst>
          </p:cNvPr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100000">
                <a:srgbClr val="81BAE6"/>
              </a:gs>
              <a:gs pos="100000">
                <a:srgbClr val="8DAFE2"/>
              </a:gs>
              <a:gs pos="100000">
                <a:srgbClr val="A699DB"/>
              </a:gs>
              <a:gs pos="35000">
                <a:srgbClr val="E3ADE2"/>
              </a:gs>
              <a:gs pos="99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venir Book" panose="02000503020000020003" pitchFamily="2" charset="0"/>
              </a:rPr>
              <a:t>TRISPECTRUM – THEORY  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0359FCF-7088-2FC7-857B-ECA9FB484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953" y="3429000"/>
            <a:ext cx="9080679" cy="638734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5B173A3-FBCA-271B-60AD-843B38C88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953" y="4839825"/>
            <a:ext cx="9016772" cy="6387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566E77-DA69-327C-E6D2-6C5B3D8169F7}"/>
              </a:ext>
            </a:extLst>
          </p:cNvPr>
          <p:cNvSpPr txBox="1"/>
          <p:nvPr/>
        </p:nvSpPr>
        <p:spPr>
          <a:xfrm>
            <a:off x="1027938" y="2092867"/>
            <a:ext cx="9891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Defining the parity even and parity odd part of the </a:t>
            </a:r>
            <a:r>
              <a:rPr lang="en-US" sz="2400" dirty="0" err="1"/>
              <a:t>trispectrum</a:t>
            </a:r>
            <a:r>
              <a:rPr lang="en-US" sz="2400" dirty="0"/>
              <a:t> -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3BE319-8ABA-6B0D-08B6-7613DCE4CFCC}"/>
              </a:ext>
            </a:extLst>
          </p:cNvPr>
          <p:cNvSpPr/>
          <p:nvPr/>
        </p:nvSpPr>
        <p:spPr>
          <a:xfrm>
            <a:off x="3522133" y="2092867"/>
            <a:ext cx="694267" cy="46166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1528BB-A089-29DD-2204-331AF058A150}"/>
              </a:ext>
            </a:extLst>
          </p:cNvPr>
          <p:cNvSpPr/>
          <p:nvPr/>
        </p:nvSpPr>
        <p:spPr>
          <a:xfrm>
            <a:off x="5588000" y="2109731"/>
            <a:ext cx="558800" cy="461665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EEFC26-FB40-1407-6C67-DA9C61190BEC}"/>
              </a:ext>
            </a:extLst>
          </p:cNvPr>
          <p:cNvSpPr/>
          <p:nvPr/>
        </p:nvSpPr>
        <p:spPr>
          <a:xfrm>
            <a:off x="6705600" y="3508749"/>
            <a:ext cx="237067" cy="55898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C02589A-81C1-0D68-96D8-E108D343B4D1}"/>
              </a:ext>
            </a:extLst>
          </p:cNvPr>
          <p:cNvCxnSpPr>
            <a:cxnSpLocks/>
          </p:cNvCxnSpPr>
          <p:nvPr/>
        </p:nvCxnSpPr>
        <p:spPr>
          <a:xfrm flipV="1">
            <a:off x="6824133" y="3218649"/>
            <a:ext cx="0" cy="285355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DB90C35-2F3B-11DD-F684-269D21B946E0}"/>
              </a:ext>
            </a:extLst>
          </p:cNvPr>
          <p:cNvSpPr txBox="1"/>
          <p:nvPr/>
        </p:nvSpPr>
        <p:spPr>
          <a:xfrm>
            <a:off x="5867400" y="2936359"/>
            <a:ext cx="468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Parity preserving part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EE96C4-2673-547F-0569-1F0B2CF64735}"/>
              </a:ext>
            </a:extLst>
          </p:cNvPr>
          <p:cNvSpPr/>
          <p:nvPr/>
        </p:nvSpPr>
        <p:spPr>
          <a:xfrm>
            <a:off x="6587070" y="4870710"/>
            <a:ext cx="355598" cy="558985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308A634-122F-F5B4-0ED0-777CB1A106B8}"/>
              </a:ext>
            </a:extLst>
          </p:cNvPr>
          <p:cNvCxnSpPr>
            <a:cxnSpLocks/>
          </p:cNvCxnSpPr>
          <p:nvPr/>
        </p:nvCxnSpPr>
        <p:spPr>
          <a:xfrm flipV="1">
            <a:off x="6705600" y="4585355"/>
            <a:ext cx="0" cy="285355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D6A1EE5-D0FF-7BA9-6034-93BACD5CA296}"/>
              </a:ext>
            </a:extLst>
          </p:cNvPr>
          <p:cNvSpPr txBox="1"/>
          <p:nvPr/>
        </p:nvSpPr>
        <p:spPr>
          <a:xfrm>
            <a:off x="5867400" y="4298320"/>
            <a:ext cx="468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Parity odd part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B87C70-0E55-67DA-4D46-AD9696DCA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</p:spTree>
    <p:extLst>
      <p:ext uri="{BB962C8B-B14F-4D97-AF65-F5344CB8AC3E}">
        <p14:creationId xmlns:p14="http://schemas.microsoft.com/office/powerpoint/2010/main" val="383463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9" grpId="0"/>
      <p:bldP spid="27" grpId="0" animBg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B3C1AB-59BE-CAE5-5C85-CDC730628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55" y="1708484"/>
            <a:ext cx="6080669" cy="475397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72FB70-49B3-7E31-39B3-9FA4C417A7AD}"/>
              </a:ext>
            </a:extLst>
          </p:cNvPr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100000">
                <a:srgbClr val="81BAE6"/>
              </a:gs>
              <a:gs pos="100000">
                <a:srgbClr val="8DAFE2"/>
              </a:gs>
              <a:gs pos="100000">
                <a:srgbClr val="A699DB"/>
              </a:gs>
              <a:gs pos="35000">
                <a:srgbClr val="E3ADE2"/>
              </a:gs>
              <a:gs pos="99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venir Book" panose="02000503020000020003" pitchFamily="2" charset="0"/>
              </a:rPr>
              <a:t>ODD AND EVEN TRISPECTRUM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792D7-2229-34C2-8306-6C5CA3ADE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254" y="1983707"/>
            <a:ext cx="5984745" cy="438672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3310FB-5F54-72D0-9280-26175954D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</p:spTree>
    <p:extLst>
      <p:ext uri="{BB962C8B-B14F-4D97-AF65-F5344CB8AC3E}">
        <p14:creationId xmlns:p14="http://schemas.microsoft.com/office/powerpoint/2010/main" val="175912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00D916-3B40-34E5-A41E-8FEE8D990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8110CB-DC2A-A7A7-537F-F767E7989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070" y="0"/>
            <a:ext cx="8771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0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251A32-2929-9B6E-6C13-9B3113945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CD5E8-9F04-7458-BFA4-FE7E24E51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406" y="12522"/>
            <a:ext cx="9339188" cy="684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1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72E68-D14E-A5DD-3FA5-5071C2E71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61" y="2219801"/>
            <a:ext cx="4709160" cy="4040822"/>
          </a:xfrm>
        </p:spPr>
        <p:txBody>
          <a:bodyPr/>
          <a:lstStyle/>
          <a:p>
            <a:r>
              <a:rPr lang="en-US" dirty="0"/>
              <a:t>Galaxy positions can be compressed into a power spectrum (Fourier counterpart of the 2 Point function.) </a:t>
            </a:r>
          </a:p>
          <a:p>
            <a:r>
              <a:rPr lang="en-US" dirty="0"/>
              <a:t>Statistics beyond the Power Spectrum.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72FB70-49B3-7E31-39B3-9FA4C417A7AD}"/>
              </a:ext>
            </a:extLst>
          </p:cNvPr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100000">
                <a:srgbClr val="81BAE6"/>
              </a:gs>
              <a:gs pos="100000">
                <a:srgbClr val="8DAFE2"/>
              </a:gs>
              <a:gs pos="100000">
                <a:srgbClr val="A699DB"/>
              </a:gs>
              <a:gs pos="35000">
                <a:srgbClr val="E3ADE2"/>
              </a:gs>
              <a:gs pos="99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venir Book" panose="02000503020000020003" pitchFamily="2" charset="0"/>
              </a:rPr>
              <a:t>LARGE SCALE STRUCTURE COSMOLOGY</a:t>
            </a:r>
          </a:p>
        </p:txBody>
      </p:sp>
      <p:pic>
        <p:nvPicPr>
          <p:cNvPr id="2" name="Picture 2" descr="Matter power spectrum - Wikipedia">
            <a:extLst>
              <a:ext uri="{FF2B5EF4-FFF2-40B4-BE49-F238E27FC236}">
                <a16:creationId xmlns:a16="http://schemas.microsoft.com/office/drawing/2014/main" id="{441DC6E0-6624-FB94-D771-9E294FE5A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233" y="1825625"/>
            <a:ext cx="6645705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43498-3C05-BC05-C9C6-BB3500797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</p:spTree>
    <p:extLst>
      <p:ext uri="{BB962C8B-B14F-4D97-AF65-F5344CB8AC3E}">
        <p14:creationId xmlns:p14="http://schemas.microsoft.com/office/powerpoint/2010/main" val="1717394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72E68-D14E-A5DD-3FA5-5071C2E71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67" y="1845733"/>
            <a:ext cx="10761133" cy="4636030"/>
          </a:xfrm>
        </p:spPr>
        <p:txBody>
          <a:bodyPr/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800" dirty="0">
                <a:cs typeface="Aharoni" panose="02010803020104030203" pitchFamily="2" charset="-79"/>
              </a:rPr>
              <a:t>Parity violation in the 4PCF has been detected.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dirty="0">
                <a:cs typeface="Aharoni" panose="02010803020104030203" pitchFamily="2" charset="-79"/>
              </a:rPr>
              <a:t>I have worked with the Trispectrum, which is the Fourier counterpart of the 4PCF.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dirty="0">
                <a:cs typeface="Aharoni" panose="02010803020104030203" pitchFamily="2" charset="-79"/>
              </a:rPr>
              <a:t>At scales beyond equality scales, there is a 100% correction.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dirty="0">
                <a:cs typeface="Aharoni" panose="02010803020104030203" pitchFamily="2" charset="-79"/>
              </a:rPr>
              <a:t>Below equality scales, there is still a 10% correction.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dirty="0">
                <a:cs typeface="Aharoni" panose="02010803020104030203" pitchFamily="2" charset="-79"/>
              </a:rPr>
              <a:t>Previous studies have not included this effect.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dirty="0">
                <a:cs typeface="Aharoni" panose="02010803020104030203" pitchFamily="2" charset="-79"/>
              </a:rPr>
              <a:t>It is important to be aware of this effect to make sure there is no contamination, when aiming to detect intrinsic parity violation.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72FB70-49B3-7E31-39B3-9FA4C417A7AD}"/>
              </a:ext>
            </a:extLst>
          </p:cNvPr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100000">
                <a:srgbClr val="81BAE6"/>
              </a:gs>
              <a:gs pos="100000">
                <a:srgbClr val="8DAFE2"/>
              </a:gs>
              <a:gs pos="100000">
                <a:srgbClr val="A699DB"/>
              </a:gs>
              <a:gs pos="35000">
                <a:srgbClr val="E3ADE2"/>
              </a:gs>
              <a:gs pos="99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venir Book" panose="02000503020000020003" pitchFamily="2" charset="0"/>
              </a:rPr>
              <a:t>CONCLUSIONS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00B295-3BEC-8382-449C-404825464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</p:spTree>
    <p:extLst>
      <p:ext uri="{BB962C8B-B14F-4D97-AF65-F5344CB8AC3E}">
        <p14:creationId xmlns:p14="http://schemas.microsoft.com/office/powerpoint/2010/main" val="286512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72FB70-49B3-7E31-39B3-9FA4C417A7AD}"/>
              </a:ext>
            </a:extLst>
          </p:cNvPr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100000">
                <a:srgbClr val="81BAE6"/>
              </a:gs>
              <a:gs pos="100000">
                <a:srgbClr val="8DAFE2"/>
              </a:gs>
              <a:gs pos="100000">
                <a:srgbClr val="A699DB"/>
              </a:gs>
              <a:gs pos="35000">
                <a:srgbClr val="E3ADE2"/>
              </a:gs>
              <a:gs pos="99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venir Book" panose="02000503020000020003" pitchFamily="2" charset="0"/>
              </a:rPr>
              <a:t>EXTRA SLIDES – 1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26EA47-A820-C02D-6EFA-859B80508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626" y="1609344"/>
            <a:ext cx="5191225" cy="493166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6AA800-14C7-A650-FEC0-67725376A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646" y="1609344"/>
            <a:ext cx="5191225" cy="4931664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5CFA613-4BA8-3914-BE49-415A075BE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</p:spTree>
    <p:extLst>
      <p:ext uri="{BB962C8B-B14F-4D97-AF65-F5344CB8AC3E}">
        <p14:creationId xmlns:p14="http://schemas.microsoft.com/office/powerpoint/2010/main" val="2153409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72FB70-49B3-7E31-39B3-9FA4C417A7AD}"/>
              </a:ext>
            </a:extLst>
          </p:cNvPr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100000">
                <a:srgbClr val="81BAE6"/>
              </a:gs>
              <a:gs pos="100000">
                <a:srgbClr val="8DAFE2"/>
              </a:gs>
              <a:gs pos="100000">
                <a:srgbClr val="A699DB"/>
              </a:gs>
              <a:gs pos="35000">
                <a:srgbClr val="E3ADE2"/>
              </a:gs>
              <a:gs pos="99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venir Book" panose="02000503020000020003" pitchFamily="2" charset="0"/>
              </a:rPr>
              <a:t>STATISTICS BEYOND THE POWER SPECTRUM - BISPECTRUM</a:t>
            </a:r>
          </a:p>
        </p:txBody>
      </p:sp>
      <p:pic>
        <p:nvPicPr>
          <p:cNvPr id="7" name="Picture 2" descr="Illustris simulation of the large scale structure of the universe">
            <a:extLst>
              <a:ext uri="{FF2B5EF4-FFF2-40B4-BE49-F238E27FC236}">
                <a16:creationId xmlns:a16="http://schemas.microsoft.com/office/drawing/2014/main" id="{C74AD915-0601-47DA-BDA6-7C36578DE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8" t="14407" r="-1" b="1654"/>
          <a:stretch/>
        </p:blipFill>
        <p:spPr bwMode="auto">
          <a:xfrm>
            <a:off x="509164" y="2055813"/>
            <a:ext cx="2603081" cy="40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3B01EB-5754-F9F3-5BE2-8073DA52A003}"/>
              </a:ext>
            </a:extLst>
          </p:cNvPr>
          <p:cNvCxnSpPr>
            <a:cxnSpLocks/>
          </p:cNvCxnSpPr>
          <p:nvPr/>
        </p:nvCxnSpPr>
        <p:spPr>
          <a:xfrm flipV="1">
            <a:off x="1071106" y="3486150"/>
            <a:ext cx="1111074" cy="991931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D0FF09-A9D4-9088-C27E-1BD8EB499994}"/>
              </a:ext>
            </a:extLst>
          </p:cNvPr>
          <p:cNvCxnSpPr>
            <a:cxnSpLocks/>
          </p:cNvCxnSpPr>
          <p:nvPr/>
        </p:nvCxnSpPr>
        <p:spPr>
          <a:xfrm flipV="1">
            <a:off x="2182180" y="3475037"/>
            <a:ext cx="0" cy="1476375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AE7719C-F9A7-9AE0-CA13-928EEBC8BFD4}"/>
              </a:ext>
            </a:extLst>
          </p:cNvPr>
          <p:cNvSpPr txBox="1"/>
          <p:nvPr/>
        </p:nvSpPr>
        <p:spPr>
          <a:xfrm>
            <a:off x="2059803" y="2938681"/>
            <a:ext cx="425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x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243E67-28D2-E245-54AD-172C9F625B73}"/>
              </a:ext>
            </a:extLst>
          </p:cNvPr>
          <p:cNvSpPr txBox="1"/>
          <p:nvPr/>
        </p:nvSpPr>
        <p:spPr>
          <a:xfrm>
            <a:off x="553092" y="4525963"/>
            <a:ext cx="1306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Aharoni" panose="02010803020104030203" pitchFamily="2" charset="-79"/>
              </a:rPr>
              <a:t>x + r</a:t>
            </a:r>
            <a:r>
              <a:rPr lang="en-US" sz="3200" b="1" baseline="-25000" dirty="0">
                <a:solidFill>
                  <a:schemeClr val="bg1"/>
                </a:solidFill>
                <a:cs typeface="Aharoni" panose="02010803020104030203" pitchFamily="2" charset="-79"/>
              </a:rPr>
              <a:t>1</a:t>
            </a:r>
            <a:endParaRPr lang="en-US" sz="3200" b="1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6B3BBD-BABF-89F1-C793-D00D7B79C115}"/>
              </a:ext>
            </a:extLst>
          </p:cNvPr>
          <p:cNvSpPr txBox="1"/>
          <p:nvPr/>
        </p:nvSpPr>
        <p:spPr>
          <a:xfrm>
            <a:off x="1528812" y="5033450"/>
            <a:ext cx="1306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Aharoni" panose="02010803020104030203" pitchFamily="2" charset="-79"/>
              </a:rPr>
              <a:t>x + r</a:t>
            </a:r>
            <a:r>
              <a:rPr lang="en-US" sz="3200" b="1" baseline="-25000" dirty="0">
                <a:solidFill>
                  <a:schemeClr val="bg1"/>
                </a:solidFill>
                <a:cs typeface="Aharoni" panose="02010803020104030203" pitchFamily="2" charset="-79"/>
              </a:rPr>
              <a:t>2</a:t>
            </a:r>
            <a:endParaRPr lang="en-US" sz="3200" b="1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6F9C84-E5E7-D38B-C755-597B1A9DF078}"/>
              </a:ext>
            </a:extLst>
          </p:cNvPr>
          <p:cNvSpPr txBox="1"/>
          <p:nvPr/>
        </p:nvSpPr>
        <p:spPr>
          <a:xfrm>
            <a:off x="5859350" y="2145701"/>
            <a:ext cx="3067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haroni" panose="02010803020104030203" pitchFamily="2" charset="-79"/>
              </a:rPr>
              <a:t>Bispectrum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E86420-A5B7-1C27-D0D2-2887062E9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935" y="5033450"/>
            <a:ext cx="5968151" cy="4035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8D9B74-6392-F3AD-E408-4510D6D1BFED}"/>
              </a:ext>
            </a:extLst>
          </p:cNvPr>
          <p:cNvSpPr txBox="1"/>
          <p:nvPr/>
        </p:nvSpPr>
        <p:spPr>
          <a:xfrm>
            <a:off x="4089121" y="4032265"/>
            <a:ext cx="6607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haroni" panose="02010803020104030203" pitchFamily="2" charset="-79"/>
              </a:rPr>
              <a:t>3 Point Correlation Function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1A251E-E51F-FCC4-FD06-7413A592DD7A}"/>
              </a:ext>
            </a:extLst>
          </p:cNvPr>
          <p:cNvCxnSpPr>
            <a:cxnSpLocks/>
          </p:cNvCxnSpPr>
          <p:nvPr/>
        </p:nvCxnSpPr>
        <p:spPr>
          <a:xfrm flipH="1" flipV="1">
            <a:off x="1071106" y="4478081"/>
            <a:ext cx="1111074" cy="473331"/>
          </a:xfrm>
          <a:prstGeom prst="line">
            <a:avLst/>
          </a:prstGeom>
          <a:ln w="53975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close-up of white letters&#10;&#10;Description automatically generated">
            <a:extLst>
              <a:ext uri="{FF2B5EF4-FFF2-40B4-BE49-F238E27FC236}">
                <a16:creationId xmlns:a16="http://schemas.microsoft.com/office/drawing/2014/main" id="{C744EC98-EB92-F58C-9E93-D21E66CB7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622" y="3128508"/>
            <a:ext cx="8731705" cy="3847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807EB0E-6D1C-F1E9-8C31-4D1B36E50346}"/>
              </a:ext>
            </a:extLst>
          </p:cNvPr>
          <p:cNvSpPr/>
          <p:nvPr/>
        </p:nvSpPr>
        <p:spPr>
          <a:xfrm>
            <a:off x="2121221" y="3438268"/>
            <a:ext cx="121920" cy="1463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F853CA8-46E5-78DD-E451-3C1C40FD46C2}"/>
              </a:ext>
            </a:extLst>
          </p:cNvPr>
          <p:cNvSpPr/>
          <p:nvPr/>
        </p:nvSpPr>
        <p:spPr>
          <a:xfrm>
            <a:off x="1028247" y="4396043"/>
            <a:ext cx="121920" cy="1463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04DE842-6ACB-A092-0431-C81A2A9127D7}"/>
              </a:ext>
            </a:extLst>
          </p:cNvPr>
          <p:cNvSpPr/>
          <p:nvPr/>
        </p:nvSpPr>
        <p:spPr>
          <a:xfrm>
            <a:off x="2103119" y="4890133"/>
            <a:ext cx="121920" cy="1463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BBA24E4B-D660-250E-0C41-A11041F0B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</p:spTree>
    <p:extLst>
      <p:ext uri="{BB962C8B-B14F-4D97-AF65-F5344CB8AC3E}">
        <p14:creationId xmlns:p14="http://schemas.microsoft.com/office/powerpoint/2010/main" val="1746941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72FB70-49B3-7E31-39B3-9FA4C417A7AD}"/>
              </a:ext>
            </a:extLst>
          </p:cNvPr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100000">
                <a:srgbClr val="81BAE6"/>
              </a:gs>
              <a:gs pos="100000">
                <a:srgbClr val="8DAFE2"/>
              </a:gs>
              <a:gs pos="100000">
                <a:srgbClr val="A699DB"/>
              </a:gs>
              <a:gs pos="35000">
                <a:srgbClr val="E3ADE2"/>
              </a:gs>
              <a:gs pos="99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venir Book" panose="02000503020000020003" pitchFamily="2" charset="0"/>
              </a:rPr>
              <a:t>STATISTICS BEYOND THE POWER SPECTRUM - TRISPECTRUM</a:t>
            </a:r>
          </a:p>
        </p:txBody>
      </p:sp>
      <p:pic>
        <p:nvPicPr>
          <p:cNvPr id="2" name="Picture 1" descr="Illustris simulation of the large scale structure of the universe">
            <a:extLst>
              <a:ext uri="{FF2B5EF4-FFF2-40B4-BE49-F238E27FC236}">
                <a16:creationId xmlns:a16="http://schemas.microsoft.com/office/drawing/2014/main" id="{92E62A54-68BF-82FB-A4C2-4DA3BFF2F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8" t="14407" r="-1" b="1654"/>
          <a:stretch/>
        </p:blipFill>
        <p:spPr bwMode="auto">
          <a:xfrm>
            <a:off x="509164" y="2055813"/>
            <a:ext cx="2603081" cy="40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29A42CE-D512-9F92-C21A-18644A7288C5}"/>
              </a:ext>
            </a:extLst>
          </p:cNvPr>
          <p:cNvCxnSpPr>
            <a:cxnSpLocks/>
          </p:cNvCxnSpPr>
          <p:nvPr/>
        </p:nvCxnSpPr>
        <p:spPr>
          <a:xfrm flipV="1">
            <a:off x="953641" y="3186210"/>
            <a:ext cx="275084" cy="1278839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B5FB57-52BB-EEBF-5B6F-BB9010EBF578}"/>
              </a:ext>
            </a:extLst>
          </p:cNvPr>
          <p:cNvCxnSpPr>
            <a:cxnSpLocks/>
          </p:cNvCxnSpPr>
          <p:nvPr/>
        </p:nvCxnSpPr>
        <p:spPr>
          <a:xfrm flipH="1" flipV="1">
            <a:off x="1228725" y="3203288"/>
            <a:ext cx="816947" cy="1735092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479DFC3-DF1C-D266-908F-9A7E59DA5BD7}"/>
              </a:ext>
            </a:extLst>
          </p:cNvPr>
          <p:cNvSpPr txBox="1"/>
          <p:nvPr/>
        </p:nvSpPr>
        <p:spPr>
          <a:xfrm>
            <a:off x="1048214" y="2601435"/>
            <a:ext cx="425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x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BA65E9-65AA-7033-01D9-9E1F7B16B27C}"/>
              </a:ext>
            </a:extLst>
          </p:cNvPr>
          <p:cNvSpPr txBox="1"/>
          <p:nvPr/>
        </p:nvSpPr>
        <p:spPr>
          <a:xfrm>
            <a:off x="465460" y="4546978"/>
            <a:ext cx="1306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Aharoni" panose="02010803020104030203" pitchFamily="2" charset="-79"/>
              </a:rPr>
              <a:t>x + r</a:t>
            </a:r>
            <a:r>
              <a:rPr lang="en-US" sz="3200" b="1" baseline="-25000" dirty="0">
                <a:solidFill>
                  <a:schemeClr val="bg1"/>
                </a:solidFill>
                <a:cs typeface="Aharoni" panose="02010803020104030203" pitchFamily="2" charset="-79"/>
              </a:rPr>
              <a:t>1</a:t>
            </a:r>
            <a:endParaRPr lang="en-US" sz="3200" b="1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C32A62-802A-EAC4-4162-8FED2A46127B}"/>
              </a:ext>
            </a:extLst>
          </p:cNvPr>
          <p:cNvSpPr txBox="1"/>
          <p:nvPr/>
        </p:nvSpPr>
        <p:spPr>
          <a:xfrm>
            <a:off x="1633151" y="5020309"/>
            <a:ext cx="1306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Aharoni" panose="02010803020104030203" pitchFamily="2" charset="-79"/>
              </a:rPr>
              <a:t>x + r</a:t>
            </a:r>
            <a:r>
              <a:rPr lang="en-US" sz="3200" b="1" baseline="-25000" dirty="0">
                <a:solidFill>
                  <a:schemeClr val="bg1"/>
                </a:solidFill>
                <a:cs typeface="Aharoni" panose="02010803020104030203" pitchFamily="2" charset="-79"/>
              </a:rPr>
              <a:t>2</a:t>
            </a:r>
            <a:endParaRPr lang="en-US" sz="3200" b="1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5CDC583-E102-1B2B-823F-553DDBB918B8}"/>
              </a:ext>
            </a:extLst>
          </p:cNvPr>
          <p:cNvCxnSpPr>
            <a:cxnSpLocks/>
          </p:cNvCxnSpPr>
          <p:nvPr/>
        </p:nvCxnSpPr>
        <p:spPr>
          <a:xfrm flipH="1" flipV="1">
            <a:off x="1228725" y="3203288"/>
            <a:ext cx="1233944" cy="665162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F4ECB73-1872-B3C8-28AA-A5A258142F11}"/>
              </a:ext>
            </a:extLst>
          </p:cNvPr>
          <p:cNvSpPr txBox="1"/>
          <p:nvPr/>
        </p:nvSpPr>
        <p:spPr>
          <a:xfrm>
            <a:off x="2127761" y="3152844"/>
            <a:ext cx="13067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Aharoni" panose="02010803020104030203" pitchFamily="2" charset="-79"/>
              </a:rPr>
              <a:t>x + r</a:t>
            </a:r>
            <a:r>
              <a:rPr lang="en-US" sz="3200" b="1" baseline="-25000" dirty="0">
                <a:solidFill>
                  <a:schemeClr val="bg1"/>
                </a:solidFill>
                <a:cs typeface="Aharoni" panose="02010803020104030203" pitchFamily="2" charset="-79"/>
              </a:rPr>
              <a:t>3</a:t>
            </a:r>
            <a:endParaRPr lang="en-US" sz="3200" b="1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9E1900-8D1E-BD70-64F9-47DCA462F3A3}"/>
              </a:ext>
            </a:extLst>
          </p:cNvPr>
          <p:cNvSpPr txBox="1"/>
          <p:nvPr/>
        </p:nvSpPr>
        <p:spPr>
          <a:xfrm>
            <a:off x="6012232" y="2110701"/>
            <a:ext cx="3067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haroni" panose="02010803020104030203" pitchFamily="2" charset="-79"/>
              </a:rPr>
              <a:t>Trispectrum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8E83E7-7FC5-2B8B-CF22-DF2EE6D30633}"/>
              </a:ext>
            </a:extLst>
          </p:cNvPr>
          <p:cNvSpPr txBox="1"/>
          <p:nvPr/>
        </p:nvSpPr>
        <p:spPr>
          <a:xfrm>
            <a:off x="4630375" y="4141603"/>
            <a:ext cx="6607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haroni" panose="02010803020104030203" pitchFamily="2" charset="-79"/>
              </a:rPr>
              <a:t>4 Point Correlation Function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3FDD5CE-E753-4692-9B55-440A570E3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676" y="5253226"/>
            <a:ext cx="6604173" cy="311785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5816893-977C-B9FB-B948-0E0EDFF5A00B}"/>
              </a:ext>
            </a:extLst>
          </p:cNvPr>
          <p:cNvCxnSpPr>
            <a:cxnSpLocks/>
          </p:cNvCxnSpPr>
          <p:nvPr/>
        </p:nvCxnSpPr>
        <p:spPr>
          <a:xfrm flipH="1" flipV="1">
            <a:off x="953641" y="4465049"/>
            <a:ext cx="1111074" cy="473331"/>
          </a:xfrm>
          <a:prstGeom prst="line">
            <a:avLst/>
          </a:prstGeom>
          <a:ln w="53975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909FFDC-C2AF-E3B6-19CF-A6C5AA67E84E}"/>
              </a:ext>
            </a:extLst>
          </p:cNvPr>
          <p:cNvCxnSpPr>
            <a:cxnSpLocks/>
          </p:cNvCxnSpPr>
          <p:nvPr/>
        </p:nvCxnSpPr>
        <p:spPr>
          <a:xfrm flipH="1">
            <a:off x="2073200" y="3891618"/>
            <a:ext cx="366068" cy="1008024"/>
          </a:xfrm>
          <a:prstGeom prst="line">
            <a:avLst/>
          </a:prstGeom>
          <a:ln w="53975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B6B21B2-A4CB-697B-515F-4D2347802A89}"/>
              </a:ext>
            </a:extLst>
          </p:cNvPr>
          <p:cNvCxnSpPr>
            <a:cxnSpLocks/>
          </p:cNvCxnSpPr>
          <p:nvPr/>
        </p:nvCxnSpPr>
        <p:spPr>
          <a:xfrm flipH="1">
            <a:off x="1048214" y="3842653"/>
            <a:ext cx="1367653" cy="588349"/>
          </a:xfrm>
          <a:prstGeom prst="line">
            <a:avLst/>
          </a:prstGeom>
          <a:ln w="53975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1086CF07-4AED-D27D-C937-2CC2885F1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875" y="3224512"/>
            <a:ext cx="8963802" cy="31178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F1ECFC-B9D5-664C-E186-D72645617406}"/>
              </a:ext>
            </a:extLst>
          </p:cNvPr>
          <p:cNvSpPr/>
          <p:nvPr/>
        </p:nvSpPr>
        <p:spPr>
          <a:xfrm>
            <a:off x="1998504" y="4850631"/>
            <a:ext cx="121920" cy="1463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AD50DE7-9FE0-25C1-9F7F-7E742B11B023}"/>
              </a:ext>
            </a:extLst>
          </p:cNvPr>
          <p:cNvSpPr/>
          <p:nvPr/>
        </p:nvSpPr>
        <p:spPr>
          <a:xfrm>
            <a:off x="2394112" y="3799439"/>
            <a:ext cx="121920" cy="1463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061449-D269-9BC6-6645-88A4D6FE35EE}"/>
              </a:ext>
            </a:extLst>
          </p:cNvPr>
          <p:cNvSpPr/>
          <p:nvPr/>
        </p:nvSpPr>
        <p:spPr>
          <a:xfrm>
            <a:off x="901295" y="4368317"/>
            <a:ext cx="121920" cy="1463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26989F-B283-B154-EBD2-72C91D570FB6}"/>
              </a:ext>
            </a:extLst>
          </p:cNvPr>
          <p:cNvSpPr/>
          <p:nvPr/>
        </p:nvSpPr>
        <p:spPr>
          <a:xfrm>
            <a:off x="1162657" y="3136638"/>
            <a:ext cx="121920" cy="1463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C0B7B61-9E41-3379-2364-D4E7431B2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</p:spTree>
    <p:extLst>
      <p:ext uri="{BB962C8B-B14F-4D97-AF65-F5344CB8AC3E}">
        <p14:creationId xmlns:p14="http://schemas.microsoft.com/office/powerpoint/2010/main" val="76390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72FB70-49B3-7E31-39B3-9FA4C417A7AD}"/>
              </a:ext>
            </a:extLst>
          </p:cNvPr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100000">
                <a:srgbClr val="81BAE6"/>
              </a:gs>
              <a:gs pos="100000">
                <a:srgbClr val="8DAFE2"/>
              </a:gs>
              <a:gs pos="100000">
                <a:srgbClr val="A699DB"/>
              </a:gs>
              <a:gs pos="35000">
                <a:srgbClr val="E3ADE2"/>
              </a:gs>
              <a:gs pos="99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venir Book" panose="02000503020000020003" pitchFamily="2" charset="0"/>
              </a:rPr>
              <a:t>WHY HIGHER ORDER STATISTICS?</a:t>
            </a:r>
          </a:p>
        </p:txBody>
      </p:sp>
      <p:pic>
        <p:nvPicPr>
          <p:cNvPr id="2" name="Picture 1" descr="A diagram of a diagram&#10;&#10;Description automatically generated">
            <a:extLst>
              <a:ext uri="{FF2B5EF4-FFF2-40B4-BE49-F238E27FC236}">
                <a16:creationId xmlns:a16="http://schemas.microsoft.com/office/drawing/2014/main" id="{AB69F127-7CF7-11E2-BD93-BC485840E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991" y="1621164"/>
            <a:ext cx="5538222" cy="5072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CBAFC3-118A-FF70-963A-D3D3947FBEE6}"/>
              </a:ext>
            </a:extLst>
          </p:cNvPr>
          <p:cNvSpPr txBox="1"/>
          <p:nvPr/>
        </p:nvSpPr>
        <p:spPr>
          <a:xfrm>
            <a:off x="469231" y="2387758"/>
            <a:ext cx="570296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cs typeface="Aharoni" panose="02010803020104030203" pitchFamily="2" charset="-79"/>
              </a:rPr>
              <a:t>Primordial Non-</a:t>
            </a:r>
            <a:r>
              <a:rPr lang="en-US" sz="2800" dirty="0" err="1">
                <a:cs typeface="Aharoni" panose="02010803020104030203" pitchFamily="2" charset="-79"/>
              </a:rPr>
              <a:t>Gaussianity</a:t>
            </a:r>
            <a:r>
              <a:rPr lang="en-US" sz="2800" dirty="0">
                <a:cs typeface="Aharoni" panose="02010803020104030203" pitchFamily="2" charset="-79"/>
              </a:rPr>
              <a:t>.</a:t>
            </a:r>
          </a:p>
          <a:p>
            <a:endParaRPr lang="en-US" sz="2800" dirty="0">
              <a:cs typeface="Aharoni" panose="02010803020104030203" pitchFamily="2" charset="-79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cs typeface="Aharoni" panose="02010803020104030203" pitchFamily="2" charset="-79"/>
              </a:rPr>
              <a:t>Break parameter degeneracies.</a:t>
            </a:r>
          </a:p>
          <a:p>
            <a:endParaRPr lang="en-US" sz="2800" dirty="0">
              <a:cs typeface="Aharoni" panose="02010803020104030203" pitchFamily="2" charset="-79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cs typeface="Aharoni" panose="02010803020104030203" pitchFamily="2" charset="-79"/>
              </a:rPr>
              <a:t>Better cosmological constraints.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 b="1" dirty="0">
              <a:cs typeface="Aharoni" panose="02010803020104030203" pitchFamily="2" charset="-79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1" dirty="0">
                <a:cs typeface="Aharoni" panose="02010803020104030203" pitchFamily="2" charset="-79"/>
              </a:rPr>
              <a:t>Probing parity violation.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26DC8-1DC4-91AD-44D9-3AA726EB2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</p:spTree>
    <p:extLst>
      <p:ext uri="{BB962C8B-B14F-4D97-AF65-F5344CB8AC3E}">
        <p14:creationId xmlns:p14="http://schemas.microsoft.com/office/powerpoint/2010/main" val="2037178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72FB70-49B3-7E31-39B3-9FA4C417A7AD}"/>
              </a:ext>
            </a:extLst>
          </p:cNvPr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100000">
                <a:srgbClr val="81BAE6"/>
              </a:gs>
              <a:gs pos="100000">
                <a:srgbClr val="8DAFE2"/>
              </a:gs>
              <a:gs pos="100000">
                <a:srgbClr val="A699DB"/>
              </a:gs>
              <a:gs pos="35000">
                <a:srgbClr val="E3ADE2"/>
              </a:gs>
              <a:gs pos="99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venir Book" panose="02000503020000020003" pitchFamily="2" charset="0"/>
              </a:rPr>
              <a:t>PARITY VIOLATION</a:t>
            </a:r>
          </a:p>
        </p:txBody>
      </p:sp>
      <p:pic>
        <p:nvPicPr>
          <p:cNvPr id="3" name="Picture 2" descr="A diagram of a triangle with arrows and a red x&#10;&#10;Description automatically generated">
            <a:extLst>
              <a:ext uri="{FF2B5EF4-FFF2-40B4-BE49-F238E27FC236}">
                <a16:creationId xmlns:a16="http://schemas.microsoft.com/office/drawing/2014/main" id="{F7527120-7C74-14E8-F8EB-538BDC954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2"/>
          <a:stretch/>
        </p:blipFill>
        <p:spPr>
          <a:xfrm>
            <a:off x="413585" y="1594435"/>
            <a:ext cx="7322719" cy="51586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D7BB54-9B81-BC21-9AE6-41BD8EDE0B21}"/>
              </a:ext>
            </a:extLst>
          </p:cNvPr>
          <p:cNvSpPr txBox="1"/>
          <p:nvPr/>
        </p:nvSpPr>
        <p:spPr>
          <a:xfrm>
            <a:off x="9241536" y="6211669"/>
            <a:ext cx="3156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Lue+99, Gluscevic+10, Liu+20, Cahn+21, </a:t>
            </a:r>
            <a:r>
              <a:rPr lang="en-US" dirty="0" err="1"/>
              <a:t>Philcox</a:t>
            </a:r>
            <a:r>
              <a:rPr lang="en-US" dirty="0"/>
              <a:t> 22</a:t>
            </a:r>
          </a:p>
        </p:txBody>
      </p:sp>
      <p:pic>
        <p:nvPicPr>
          <p:cNvPr id="2" name="Picture 1" descr="A black symbols with a white background&#10;&#10;Description automatically generated">
            <a:extLst>
              <a:ext uri="{FF2B5EF4-FFF2-40B4-BE49-F238E27FC236}">
                <a16:creationId xmlns:a16="http://schemas.microsoft.com/office/drawing/2014/main" id="{0A99683B-0D11-E0BB-6787-021B9C8B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625" y="1467262"/>
            <a:ext cx="4972375" cy="68270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6C376-42DA-9819-97FB-D9CBB5536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6457489-4C20-938F-48B7-413A0ADAA9C0}"/>
              </a:ext>
            </a:extLst>
          </p:cNvPr>
          <p:cNvSpPr txBox="1">
            <a:spLocks/>
          </p:cNvSpPr>
          <p:nvPr/>
        </p:nvSpPr>
        <p:spPr>
          <a:xfrm>
            <a:off x="8151644" y="2222308"/>
            <a:ext cx="3625015" cy="1465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General Relativity is invariant under this </a:t>
            </a:r>
            <a:r>
              <a:rPr lang="en-US" b="1" dirty="0"/>
              <a:t>parity transformation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6402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72FB70-49B3-7E31-39B3-9FA4C417A7AD}"/>
              </a:ext>
            </a:extLst>
          </p:cNvPr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100000">
                <a:srgbClr val="81BAE6"/>
              </a:gs>
              <a:gs pos="100000">
                <a:srgbClr val="8DAFE2"/>
              </a:gs>
              <a:gs pos="100000">
                <a:srgbClr val="A699DB"/>
              </a:gs>
              <a:gs pos="35000">
                <a:srgbClr val="E3ADE2"/>
              </a:gs>
              <a:gs pos="99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venir Book" panose="02000503020000020003" pitchFamily="2" charset="0"/>
              </a:rPr>
              <a:t>PARITY VIOLATION IN THE 4-POINT FUNCTION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7146C6-A77C-D6A9-EFF8-BB78C057BB7D}"/>
              </a:ext>
            </a:extLst>
          </p:cNvPr>
          <p:cNvSpPr txBox="1"/>
          <p:nvPr/>
        </p:nvSpPr>
        <p:spPr>
          <a:xfrm>
            <a:off x="230288" y="2184751"/>
            <a:ext cx="465622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400" dirty="0"/>
              <a:t>Uses the 4 PT correlation function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400" dirty="0"/>
              <a:t>Probing scales of 79 </a:t>
            </a:r>
            <a:r>
              <a:rPr lang="en-US" sz="2400" dirty="0" err="1"/>
              <a:t>Mpc</a:t>
            </a:r>
            <a:endParaRPr lang="en-US" sz="24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400" dirty="0"/>
              <a:t>From the Luminous Red Galaxies of the Baryon Oscillation Spectroscopic Survey (BOSS)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400" dirty="0"/>
              <a:t>LOWZ – 3.1 </a:t>
            </a:r>
            <a:r>
              <a:rPr lang="el-GR" sz="2400" dirty="0"/>
              <a:t>σ </a:t>
            </a:r>
            <a:r>
              <a:rPr lang="en-US" sz="2400" dirty="0"/>
              <a:t>evidence for a non-zero parity– odd 4 PCF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400" b="1" dirty="0"/>
              <a:t>CMASS – 7.1 </a:t>
            </a:r>
            <a:r>
              <a:rPr lang="el-GR" sz="2400" b="1" dirty="0"/>
              <a:t>σ </a:t>
            </a:r>
            <a:r>
              <a:rPr lang="en-US" sz="2400" b="1" dirty="0"/>
              <a:t>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6369FC-5E24-8C7D-0DE6-81255B1FB553}"/>
              </a:ext>
            </a:extLst>
          </p:cNvPr>
          <p:cNvSpPr txBox="1"/>
          <p:nvPr/>
        </p:nvSpPr>
        <p:spPr>
          <a:xfrm>
            <a:off x="9145781" y="6176871"/>
            <a:ext cx="277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Hou, Slepian &amp; Cahn 2023</a:t>
            </a:r>
          </a:p>
        </p:txBody>
      </p:sp>
      <p:pic>
        <p:nvPicPr>
          <p:cNvPr id="5" name="Picture 4" descr="A diagram of a graph and a diagram of a graph&#10;&#10;Description automatically generated">
            <a:extLst>
              <a:ext uri="{FF2B5EF4-FFF2-40B4-BE49-F238E27FC236}">
                <a16:creationId xmlns:a16="http://schemas.microsoft.com/office/drawing/2014/main" id="{BC88AB19-8030-16BC-0BDC-2330A32D3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92" t="14092" r="6503"/>
          <a:stretch/>
        </p:blipFill>
        <p:spPr>
          <a:xfrm>
            <a:off x="8700302" y="2423876"/>
            <a:ext cx="3440810" cy="3013756"/>
          </a:xfrm>
          <a:prstGeom prst="rect">
            <a:avLst/>
          </a:prstGeom>
        </p:spPr>
      </p:pic>
      <p:pic>
        <p:nvPicPr>
          <p:cNvPr id="7" name="Picture 6" descr="A diagram of a graph and a diagram of a graph&#10;&#10;Description automatically generated">
            <a:extLst>
              <a:ext uri="{FF2B5EF4-FFF2-40B4-BE49-F238E27FC236}">
                <a16:creationId xmlns:a16="http://schemas.microsoft.com/office/drawing/2014/main" id="{FA68BF11-D414-10AA-D0D6-E590EE1D0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5" t="1" r="49804" b="92"/>
          <a:stretch/>
        </p:blipFill>
        <p:spPr>
          <a:xfrm>
            <a:off x="4532112" y="2184752"/>
            <a:ext cx="4168190" cy="3317954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CE3807F-C8B4-D0C2-73E5-496C21CE7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</p:spTree>
    <p:extLst>
      <p:ext uri="{BB962C8B-B14F-4D97-AF65-F5344CB8AC3E}">
        <p14:creationId xmlns:p14="http://schemas.microsoft.com/office/powerpoint/2010/main" val="1818431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72E68-D14E-A5DD-3FA5-5071C2E71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1" y="1825624"/>
            <a:ext cx="4450080" cy="473746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First approximation is given by the Kaiser Redshift Space Distortions. </a:t>
            </a:r>
          </a:p>
          <a:p>
            <a:r>
              <a:rPr lang="en-US" dirty="0"/>
              <a:t>Consider galaxy clustering in the relativistic framework.</a:t>
            </a:r>
          </a:p>
          <a:p>
            <a:r>
              <a:rPr lang="en-US" dirty="0"/>
              <a:t>Effects beyond Kaiser RSD are suppressed by               .</a:t>
            </a:r>
          </a:p>
          <a:p>
            <a:r>
              <a:rPr lang="en-US" dirty="0"/>
              <a:t>Peculiar velocities and gravitational redshift break symmetry along LOS. </a:t>
            </a:r>
          </a:p>
          <a:p>
            <a:r>
              <a:rPr lang="en-US" dirty="0"/>
              <a:t>Ellipses distort into egg-shapes.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72FB70-49B3-7E31-39B3-9FA4C417A7AD}"/>
              </a:ext>
            </a:extLst>
          </p:cNvPr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100000">
                <a:srgbClr val="81BAE6"/>
              </a:gs>
              <a:gs pos="100000">
                <a:srgbClr val="8DAFE2"/>
              </a:gs>
              <a:gs pos="100000">
                <a:srgbClr val="A699DB"/>
              </a:gs>
              <a:gs pos="35000">
                <a:srgbClr val="E3ADE2"/>
              </a:gs>
              <a:gs pos="99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venir Book" panose="02000503020000020003" pitchFamily="2" charset="0"/>
              </a:rPr>
              <a:t>OBSERVING IN REDSHIFT SPACE </a:t>
            </a:r>
          </a:p>
        </p:txBody>
      </p:sp>
      <p:pic>
        <p:nvPicPr>
          <p:cNvPr id="6" name="Picture 5" descr="A black letter with a white background&#10;&#10;Description automatically generated">
            <a:extLst>
              <a:ext uri="{FF2B5EF4-FFF2-40B4-BE49-F238E27FC236}">
                <a16:creationId xmlns:a16="http://schemas.microsoft.com/office/drawing/2014/main" id="{1D9FB83B-3EBE-FD33-AAD0-C5C0E53DB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623" y="3984213"/>
            <a:ext cx="973996" cy="420286"/>
          </a:xfrm>
          <a:prstGeom prst="rect">
            <a:avLst/>
          </a:prstGeom>
        </p:spPr>
      </p:pic>
      <p:pic>
        <p:nvPicPr>
          <p:cNvPr id="7" name="Picture 6" descr="A diagram of different sizes of objects&#10;&#10;Description automatically generated with medium confidence">
            <a:extLst>
              <a:ext uri="{FF2B5EF4-FFF2-40B4-BE49-F238E27FC236}">
                <a16:creationId xmlns:a16="http://schemas.microsoft.com/office/drawing/2014/main" id="{EC59BAF5-2F4A-0415-955D-208599960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00" y="2040021"/>
            <a:ext cx="6680200" cy="2946400"/>
          </a:xfrm>
          <a:prstGeom prst="rect">
            <a:avLst/>
          </a:prstGeom>
        </p:spPr>
      </p:pic>
      <p:pic>
        <p:nvPicPr>
          <p:cNvPr id="9" name="Picture 8" descr="A cartoon of a person with a telescope&#10;&#10;Description automatically generated">
            <a:extLst>
              <a:ext uri="{FF2B5EF4-FFF2-40B4-BE49-F238E27FC236}">
                <a16:creationId xmlns:a16="http://schemas.microsoft.com/office/drawing/2014/main" id="{08AF2422-5A74-AB0E-5DE4-F18D26C57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8108" y="4340392"/>
            <a:ext cx="1714500" cy="2514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DA846C-E1DA-BC24-9690-659856811700}"/>
              </a:ext>
            </a:extLst>
          </p:cNvPr>
          <p:cNvSpPr txBox="1"/>
          <p:nvPr/>
        </p:nvSpPr>
        <p:spPr>
          <a:xfrm>
            <a:off x="7398788" y="6193758"/>
            <a:ext cx="1791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Shun Saito 2016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127EB5-DFFD-BEDE-E091-4E44FB30C6E7}"/>
              </a:ext>
            </a:extLst>
          </p:cNvPr>
          <p:cNvSpPr txBox="1"/>
          <p:nvPr/>
        </p:nvSpPr>
        <p:spPr>
          <a:xfrm>
            <a:off x="0" y="6581001"/>
            <a:ext cx="1036320" cy="276999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Pritha Paul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DAA49-DAFF-BAD8-CEEE-43D4F9D4A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</p:spTree>
    <p:extLst>
      <p:ext uri="{BB962C8B-B14F-4D97-AF65-F5344CB8AC3E}">
        <p14:creationId xmlns:p14="http://schemas.microsoft.com/office/powerpoint/2010/main" val="1476842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72FB70-49B3-7E31-39B3-9FA4C417A7AD}"/>
              </a:ext>
            </a:extLst>
          </p:cNvPr>
          <p:cNvSpPr/>
          <p:nvPr/>
        </p:nvSpPr>
        <p:spPr>
          <a:xfrm>
            <a:off x="0" y="3289"/>
            <a:ext cx="12192000" cy="142875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100000">
                <a:srgbClr val="81BAE6"/>
              </a:gs>
              <a:gs pos="100000">
                <a:srgbClr val="8DAFE2"/>
              </a:gs>
              <a:gs pos="100000">
                <a:srgbClr val="A699DB"/>
              </a:gs>
              <a:gs pos="35000">
                <a:srgbClr val="E3ADE2"/>
              </a:gs>
              <a:gs pos="99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venir Book" panose="02000503020000020003" pitchFamily="2" charset="0"/>
              </a:rPr>
              <a:t>TRISPECTRUM WITH A LINE OF SIGHT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84211A-B231-1D4A-FC30-86C3F39E2A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64" t="4342" r="13592" b="4550"/>
          <a:stretch/>
        </p:blipFill>
        <p:spPr>
          <a:xfrm>
            <a:off x="0" y="1561986"/>
            <a:ext cx="6284366" cy="5296014"/>
          </a:xfrm>
          <a:prstGeom prst="rect">
            <a:avLst/>
          </a:prstGeom>
        </p:spPr>
      </p:pic>
      <p:pic>
        <p:nvPicPr>
          <p:cNvPr id="6" name="2EC92339-7D6D-4734-B834-D5817DFA57D0">
            <a:hlinkHover r:id="" action="ppaction://ole?verb=0"/>
            <a:extLst>
              <a:ext uri="{FF2B5EF4-FFF2-40B4-BE49-F238E27FC236}">
                <a16:creationId xmlns:a16="http://schemas.microsoft.com/office/drawing/2014/main" id="{EE31825F-10E5-3410-F8C2-7E98A4F6FA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5199"/>
          <a:stretch/>
        </p:blipFill>
        <p:spPr>
          <a:xfrm>
            <a:off x="6184568" y="1682269"/>
            <a:ext cx="5658412" cy="478897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6E666-0404-9C44-387F-F165237C3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Pritha Paul    |   QMUL.   |    2402.16478</a:t>
            </a:r>
          </a:p>
        </p:txBody>
      </p:sp>
    </p:spTree>
    <p:extLst>
      <p:ext uri="{BB962C8B-B14F-4D97-AF65-F5344CB8AC3E}">
        <p14:creationId xmlns:p14="http://schemas.microsoft.com/office/powerpoint/2010/main" val="19761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11131</TotalTime>
  <Words>671</Words>
  <Application>Microsoft Macintosh PowerPoint</Application>
  <PresentationFormat>Widescreen</PresentationFormat>
  <Paragraphs>117</Paragraphs>
  <Slides>21</Slides>
  <Notes>2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Aharoni</vt:lpstr>
      <vt:lpstr>Aptos</vt:lpstr>
      <vt:lpstr>Aptos Display</vt:lpstr>
      <vt:lpstr>Arial</vt:lpstr>
      <vt:lpstr>Avenir Book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Pritha Paul</dc:creator>
  <cp:lastModifiedBy>Pritha Paul</cp:lastModifiedBy>
  <cp:revision>4</cp:revision>
  <dcterms:created xsi:type="dcterms:W3CDTF">2024-06-12T13:53:20Z</dcterms:created>
  <dcterms:modified xsi:type="dcterms:W3CDTF">2024-07-09T16:28:32Z</dcterms:modified>
</cp:coreProperties>
</file>