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4471" r:id="rId6"/>
    <p:sldId id="4470" r:id="rId7"/>
    <p:sldId id="4468" r:id="rId8"/>
    <p:sldId id="257" r:id="rId9"/>
    <p:sldId id="267" r:id="rId10"/>
    <p:sldId id="268" r:id="rId11"/>
    <p:sldId id="259" r:id="rId12"/>
    <p:sldId id="269" r:id="rId13"/>
    <p:sldId id="270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99FF"/>
    <a:srgbClr val="00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D2D94-E423-68DE-6620-35B462E82C38}" v="155" dt="2022-09-16T12:29:35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84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259E2-B0D3-4C7C-86A4-72B5FE71BEF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99EAD75-F9C8-45C1-8A42-D26454D1E33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sz="2400" b="0"/>
            <a:t>Conseil</a:t>
          </a:r>
          <a:endParaRPr lang="en-US" sz="2400" b="0"/>
        </a:p>
      </dgm:t>
    </dgm:pt>
    <dgm:pt modelId="{759B4F44-FEE0-4A51-8153-8E13FD07A1BE}" type="parTrans" cxnId="{D687B698-D820-444F-8A67-E1D210C610DD}">
      <dgm:prSet/>
      <dgm:spPr/>
      <dgm:t>
        <a:bodyPr/>
        <a:lstStyle/>
        <a:p>
          <a:endParaRPr lang="en-US"/>
        </a:p>
      </dgm:t>
    </dgm:pt>
    <dgm:pt modelId="{BC8A8245-EA5F-49E6-B06A-FA7D9E4DE313}" type="sibTrans" cxnId="{D687B698-D820-444F-8A67-E1D210C610DD}">
      <dgm:prSet/>
      <dgm:spPr/>
      <dgm:t>
        <a:bodyPr/>
        <a:lstStyle/>
        <a:p>
          <a:endParaRPr lang="en-US"/>
        </a:p>
      </dgm:t>
    </dgm:pt>
    <dgm:pt modelId="{1C98BB76-BAB7-4645-9041-FA5191A49FC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sz="2400" b="0"/>
            <a:t>formation </a:t>
          </a:r>
          <a:endParaRPr lang="en-US" sz="2400" b="0"/>
        </a:p>
      </dgm:t>
    </dgm:pt>
    <dgm:pt modelId="{4137011D-DF3A-42FA-B05C-A12C5E75FAC3}" type="parTrans" cxnId="{3D596D4D-25D9-4FB5-8304-F9C290F0EFBD}">
      <dgm:prSet/>
      <dgm:spPr/>
      <dgm:t>
        <a:bodyPr/>
        <a:lstStyle/>
        <a:p>
          <a:endParaRPr lang="en-US"/>
        </a:p>
      </dgm:t>
    </dgm:pt>
    <dgm:pt modelId="{F3E3DB41-B9B7-4653-9E21-EB29456FDB8B}" type="sibTrans" cxnId="{3D596D4D-25D9-4FB5-8304-F9C290F0EFBD}">
      <dgm:prSet/>
      <dgm:spPr/>
      <dgm:t>
        <a:bodyPr/>
        <a:lstStyle/>
        <a:p>
          <a:endParaRPr lang="en-US"/>
        </a:p>
      </dgm:t>
    </dgm:pt>
    <dgm:pt modelId="{0FC26533-5771-4A0B-B172-C6DBD351605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H" sz="2400" b="0"/>
            <a:t>Évaluation</a:t>
          </a:r>
          <a:endParaRPr lang="en-US" sz="2400" b="0"/>
        </a:p>
      </dgm:t>
    </dgm:pt>
    <dgm:pt modelId="{82C9FAC1-8941-452A-AD5E-3ED8B92D9604}" type="parTrans" cxnId="{DBC8F048-B6B1-449D-B8DB-EC74F062BAA4}">
      <dgm:prSet/>
      <dgm:spPr/>
      <dgm:t>
        <a:bodyPr/>
        <a:lstStyle/>
        <a:p>
          <a:endParaRPr lang="en-US"/>
        </a:p>
      </dgm:t>
    </dgm:pt>
    <dgm:pt modelId="{6044E73E-9D8F-4810-B17C-CA4ADCF2CBA8}" type="sibTrans" cxnId="{DBC8F048-B6B1-449D-B8DB-EC74F062BAA4}">
      <dgm:prSet/>
      <dgm:spPr/>
      <dgm:t>
        <a:bodyPr/>
        <a:lstStyle/>
        <a:p>
          <a:endParaRPr lang="en-US"/>
        </a:p>
      </dgm:t>
    </dgm:pt>
    <dgm:pt modelId="{FA532BE2-930C-47E4-B78F-517E15612087}">
      <dgm:prSet custT="1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fr-CH" sz="2400" b="0"/>
            <a:t>Recherche</a:t>
          </a:r>
          <a:r>
            <a:rPr lang="fr-CH" sz="3000" b="0">
              <a:latin typeface="Calibri Light" panose="020F0302020204030204"/>
            </a:rPr>
            <a:t> - SOTL</a:t>
          </a:r>
          <a:endParaRPr lang="en-US" sz="3000" b="0"/>
        </a:p>
      </dgm:t>
    </dgm:pt>
    <dgm:pt modelId="{89431B40-9C84-4645-8CAA-BA9DD34673BF}" type="parTrans" cxnId="{5B0AA97D-3615-4527-A5AA-9BBC759DC0CD}">
      <dgm:prSet/>
      <dgm:spPr/>
      <dgm:t>
        <a:bodyPr/>
        <a:lstStyle/>
        <a:p>
          <a:endParaRPr lang="en-US"/>
        </a:p>
      </dgm:t>
    </dgm:pt>
    <dgm:pt modelId="{41B8E903-4073-4660-9920-90C23F17FE7F}" type="sibTrans" cxnId="{5B0AA97D-3615-4527-A5AA-9BBC759DC0CD}">
      <dgm:prSet/>
      <dgm:spPr/>
      <dgm:t>
        <a:bodyPr/>
        <a:lstStyle/>
        <a:p>
          <a:endParaRPr lang="en-US"/>
        </a:p>
      </dgm:t>
    </dgm:pt>
    <dgm:pt modelId="{2D5E4BC8-2CA7-40ED-AC13-39790A36B01E}" type="pres">
      <dgm:prSet presAssocID="{9BA259E2-B0D3-4C7C-86A4-72B5FE71BEF1}" presName="root" presStyleCnt="0">
        <dgm:presLayoutVars>
          <dgm:dir/>
          <dgm:resizeHandles val="exact"/>
        </dgm:presLayoutVars>
      </dgm:prSet>
      <dgm:spPr/>
    </dgm:pt>
    <dgm:pt modelId="{8FEC9C5D-714A-40E2-BC6D-9C66FE5961FB}" type="pres">
      <dgm:prSet presAssocID="{C99EAD75-F9C8-45C1-8A42-D26454D1E334}" presName="compNode" presStyleCnt="0"/>
      <dgm:spPr/>
    </dgm:pt>
    <dgm:pt modelId="{6B4D369B-51CB-4793-BFDF-7C0F075EE083}" type="pres">
      <dgm:prSet presAssocID="{C99EAD75-F9C8-45C1-8A42-D26454D1E334}" presName="iconBgRect" presStyleLbl="bgShp" presStyleIdx="0" presStyleCnt="4"/>
      <dgm:spPr/>
    </dgm:pt>
    <dgm:pt modelId="{5B0D61F2-269C-4C35-B28D-E2FEC1EA4E14}" type="pres">
      <dgm:prSet presAssocID="{C99EAD75-F9C8-45C1-8A42-D26454D1E334}" presName="iconRect" presStyleLbl="node1" presStyleIdx="0" presStyleCnt="4"/>
      <dgm:spPr>
        <a:blipFill>
          <a:blip xmlns:r="http://schemas.openxmlformats.org/officeDocument/2006/relationships" r:embed="rId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22D1650-625B-46FC-ADDA-CCB1CD9A85CE}" type="pres">
      <dgm:prSet presAssocID="{C99EAD75-F9C8-45C1-8A42-D26454D1E334}" presName="spaceRect" presStyleCnt="0"/>
      <dgm:spPr/>
    </dgm:pt>
    <dgm:pt modelId="{AD3AD36B-4F73-4989-A949-0F8F30497096}" type="pres">
      <dgm:prSet presAssocID="{C99EAD75-F9C8-45C1-8A42-D26454D1E334}" presName="textRect" presStyleLbl="revTx" presStyleIdx="0" presStyleCnt="4">
        <dgm:presLayoutVars>
          <dgm:chMax val="1"/>
          <dgm:chPref val="1"/>
        </dgm:presLayoutVars>
      </dgm:prSet>
      <dgm:spPr/>
    </dgm:pt>
    <dgm:pt modelId="{2C492363-3728-4523-9518-2DCE3FDA0D65}" type="pres">
      <dgm:prSet presAssocID="{BC8A8245-EA5F-49E6-B06A-FA7D9E4DE313}" presName="sibTrans" presStyleCnt="0"/>
      <dgm:spPr/>
    </dgm:pt>
    <dgm:pt modelId="{6FBE2452-510C-4EDC-9E61-AE68476FDEB9}" type="pres">
      <dgm:prSet presAssocID="{1C98BB76-BAB7-4645-9041-FA5191A49FCF}" presName="compNode" presStyleCnt="0"/>
      <dgm:spPr/>
    </dgm:pt>
    <dgm:pt modelId="{28D79BB5-330D-4E3B-B15D-C61773F77D0D}" type="pres">
      <dgm:prSet presAssocID="{1C98BB76-BAB7-4645-9041-FA5191A49FCF}" presName="iconBgRect" presStyleLbl="bgShp" presStyleIdx="1" presStyleCnt="4"/>
      <dgm:spPr/>
    </dgm:pt>
    <dgm:pt modelId="{D484DAC7-86FD-4EEE-A247-9BE6E3966A13}" type="pres">
      <dgm:prSet presAssocID="{1C98BB76-BAB7-4645-9041-FA5191A49FCF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889F34B-D310-4E56-AFDB-ED86368DCE25}" type="pres">
      <dgm:prSet presAssocID="{1C98BB76-BAB7-4645-9041-FA5191A49FCF}" presName="spaceRect" presStyleCnt="0"/>
      <dgm:spPr/>
    </dgm:pt>
    <dgm:pt modelId="{929A858C-3BF0-4D17-BCA0-213E3EF52E51}" type="pres">
      <dgm:prSet presAssocID="{1C98BB76-BAB7-4645-9041-FA5191A49FCF}" presName="textRect" presStyleLbl="revTx" presStyleIdx="1" presStyleCnt="4">
        <dgm:presLayoutVars>
          <dgm:chMax val="1"/>
          <dgm:chPref val="1"/>
        </dgm:presLayoutVars>
      </dgm:prSet>
      <dgm:spPr/>
    </dgm:pt>
    <dgm:pt modelId="{47381723-989C-4985-B139-6DFCEB2670F4}" type="pres">
      <dgm:prSet presAssocID="{F3E3DB41-B9B7-4653-9E21-EB29456FDB8B}" presName="sibTrans" presStyleCnt="0"/>
      <dgm:spPr/>
    </dgm:pt>
    <dgm:pt modelId="{410F8C81-B1D3-4EEA-B840-8F44ED4ECF95}" type="pres">
      <dgm:prSet presAssocID="{0FC26533-5771-4A0B-B172-C6DBD351605A}" presName="compNode" presStyleCnt="0"/>
      <dgm:spPr/>
    </dgm:pt>
    <dgm:pt modelId="{9752B05F-0EE3-4DD1-9534-876AA2DE4BC5}" type="pres">
      <dgm:prSet presAssocID="{0FC26533-5771-4A0B-B172-C6DBD351605A}" presName="iconBgRect" presStyleLbl="bgShp" presStyleIdx="2" presStyleCnt="4"/>
      <dgm:spPr/>
    </dgm:pt>
    <dgm:pt modelId="{DB3D1D29-5034-4ACB-B473-8493D4B2AF75}" type="pres">
      <dgm:prSet presAssocID="{0FC26533-5771-4A0B-B172-C6DBD351605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A45794A-5B83-40AF-9EE0-94A88A803297}" type="pres">
      <dgm:prSet presAssocID="{0FC26533-5771-4A0B-B172-C6DBD351605A}" presName="spaceRect" presStyleCnt="0"/>
      <dgm:spPr/>
    </dgm:pt>
    <dgm:pt modelId="{93C42651-E1E5-45B6-A2AE-39CF1CFD499F}" type="pres">
      <dgm:prSet presAssocID="{0FC26533-5771-4A0B-B172-C6DBD351605A}" presName="textRect" presStyleLbl="revTx" presStyleIdx="2" presStyleCnt="4">
        <dgm:presLayoutVars>
          <dgm:chMax val="1"/>
          <dgm:chPref val="1"/>
        </dgm:presLayoutVars>
      </dgm:prSet>
      <dgm:spPr/>
    </dgm:pt>
    <dgm:pt modelId="{47553054-2EEE-4E8A-B757-6A0D3C6BDBA2}" type="pres">
      <dgm:prSet presAssocID="{6044E73E-9D8F-4810-B17C-CA4ADCF2CBA8}" presName="sibTrans" presStyleCnt="0"/>
      <dgm:spPr/>
    </dgm:pt>
    <dgm:pt modelId="{075B62D3-691B-4976-BB00-5E1FB4466B9D}" type="pres">
      <dgm:prSet presAssocID="{FA532BE2-930C-47E4-B78F-517E15612087}" presName="compNode" presStyleCnt="0"/>
      <dgm:spPr/>
    </dgm:pt>
    <dgm:pt modelId="{17A5AFC4-6F4A-44D0-8EDF-68007918A780}" type="pres">
      <dgm:prSet presAssocID="{FA532BE2-930C-47E4-B78F-517E15612087}" presName="iconBgRect" presStyleLbl="bgShp" presStyleIdx="3" presStyleCnt="4"/>
      <dgm:spPr/>
    </dgm:pt>
    <dgm:pt modelId="{92B52BE2-D5A3-450E-9056-7A4323B0B8B4}" type="pres">
      <dgm:prSet presAssocID="{FA532BE2-930C-47E4-B78F-517E15612087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9E075FE-5FCA-4AA6-AE1D-E811196ADCE0}" type="pres">
      <dgm:prSet presAssocID="{FA532BE2-930C-47E4-B78F-517E15612087}" presName="spaceRect" presStyleCnt="0"/>
      <dgm:spPr/>
    </dgm:pt>
    <dgm:pt modelId="{38C94BBB-5F88-4D81-A655-1DC3FEF9368D}" type="pres">
      <dgm:prSet presAssocID="{FA532BE2-930C-47E4-B78F-517E15612087}" presName="textRect" presStyleLbl="revTx" presStyleIdx="3" presStyleCnt="4" custLinFactNeighborX="6435" custLinFactNeighborY="-9260">
        <dgm:presLayoutVars>
          <dgm:chMax val="1"/>
          <dgm:chPref val="1"/>
        </dgm:presLayoutVars>
      </dgm:prSet>
      <dgm:spPr/>
    </dgm:pt>
  </dgm:ptLst>
  <dgm:cxnLst>
    <dgm:cxn modelId="{9C481F27-D7E0-41F8-9153-5DA50D437A34}" type="presOf" srcId="{0FC26533-5771-4A0B-B172-C6DBD351605A}" destId="{93C42651-E1E5-45B6-A2AE-39CF1CFD499F}" srcOrd="0" destOrd="0" presId="urn:microsoft.com/office/officeart/2018/5/layout/IconCircleLabelList"/>
    <dgm:cxn modelId="{50A3B42B-3BA9-4888-AE6D-69CD7778EFD2}" type="presOf" srcId="{FA532BE2-930C-47E4-B78F-517E15612087}" destId="{38C94BBB-5F88-4D81-A655-1DC3FEF9368D}" srcOrd="0" destOrd="0" presId="urn:microsoft.com/office/officeart/2018/5/layout/IconCircleLabelList"/>
    <dgm:cxn modelId="{621F2B66-C580-4F08-BC8D-2D624CB8401C}" type="presOf" srcId="{1C98BB76-BAB7-4645-9041-FA5191A49FCF}" destId="{929A858C-3BF0-4D17-BCA0-213E3EF52E51}" srcOrd="0" destOrd="0" presId="urn:microsoft.com/office/officeart/2018/5/layout/IconCircleLabelList"/>
    <dgm:cxn modelId="{DBC8F048-B6B1-449D-B8DB-EC74F062BAA4}" srcId="{9BA259E2-B0D3-4C7C-86A4-72B5FE71BEF1}" destId="{0FC26533-5771-4A0B-B172-C6DBD351605A}" srcOrd="2" destOrd="0" parTransId="{82C9FAC1-8941-452A-AD5E-3ED8B92D9604}" sibTransId="{6044E73E-9D8F-4810-B17C-CA4ADCF2CBA8}"/>
    <dgm:cxn modelId="{3D596D4D-25D9-4FB5-8304-F9C290F0EFBD}" srcId="{9BA259E2-B0D3-4C7C-86A4-72B5FE71BEF1}" destId="{1C98BB76-BAB7-4645-9041-FA5191A49FCF}" srcOrd="1" destOrd="0" parTransId="{4137011D-DF3A-42FA-B05C-A12C5E75FAC3}" sibTransId="{F3E3DB41-B9B7-4653-9E21-EB29456FDB8B}"/>
    <dgm:cxn modelId="{5B0AA97D-3615-4527-A5AA-9BBC759DC0CD}" srcId="{9BA259E2-B0D3-4C7C-86A4-72B5FE71BEF1}" destId="{FA532BE2-930C-47E4-B78F-517E15612087}" srcOrd="3" destOrd="0" parTransId="{89431B40-9C84-4645-8CAA-BA9DD34673BF}" sibTransId="{41B8E903-4073-4660-9920-90C23F17FE7F}"/>
    <dgm:cxn modelId="{D687B698-D820-444F-8A67-E1D210C610DD}" srcId="{9BA259E2-B0D3-4C7C-86A4-72B5FE71BEF1}" destId="{C99EAD75-F9C8-45C1-8A42-D26454D1E334}" srcOrd="0" destOrd="0" parTransId="{759B4F44-FEE0-4A51-8153-8E13FD07A1BE}" sibTransId="{BC8A8245-EA5F-49E6-B06A-FA7D9E4DE313}"/>
    <dgm:cxn modelId="{CB0C7DA3-409E-4FD2-B4D6-0570DBD998A4}" type="presOf" srcId="{9BA259E2-B0D3-4C7C-86A4-72B5FE71BEF1}" destId="{2D5E4BC8-2CA7-40ED-AC13-39790A36B01E}" srcOrd="0" destOrd="0" presId="urn:microsoft.com/office/officeart/2018/5/layout/IconCircleLabelList"/>
    <dgm:cxn modelId="{ED501CF3-3C08-4371-8C49-258100A5A50F}" type="presOf" srcId="{C99EAD75-F9C8-45C1-8A42-D26454D1E334}" destId="{AD3AD36B-4F73-4989-A949-0F8F30497096}" srcOrd="0" destOrd="0" presId="urn:microsoft.com/office/officeart/2018/5/layout/IconCircleLabelList"/>
    <dgm:cxn modelId="{FC1B314A-CD01-455A-A3A2-6E4C26A71508}" type="presParOf" srcId="{2D5E4BC8-2CA7-40ED-AC13-39790A36B01E}" destId="{8FEC9C5D-714A-40E2-BC6D-9C66FE5961FB}" srcOrd="0" destOrd="0" presId="urn:microsoft.com/office/officeart/2018/5/layout/IconCircleLabelList"/>
    <dgm:cxn modelId="{B0BBC654-B122-4CED-9651-79A6190834C2}" type="presParOf" srcId="{8FEC9C5D-714A-40E2-BC6D-9C66FE5961FB}" destId="{6B4D369B-51CB-4793-BFDF-7C0F075EE083}" srcOrd="0" destOrd="0" presId="urn:microsoft.com/office/officeart/2018/5/layout/IconCircleLabelList"/>
    <dgm:cxn modelId="{4CC0A07F-FD46-4F05-BAD4-2D1BFD35CA06}" type="presParOf" srcId="{8FEC9C5D-714A-40E2-BC6D-9C66FE5961FB}" destId="{5B0D61F2-269C-4C35-B28D-E2FEC1EA4E14}" srcOrd="1" destOrd="0" presId="urn:microsoft.com/office/officeart/2018/5/layout/IconCircleLabelList"/>
    <dgm:cxn modelId="{50D13A8F-F74C-4913-8D9B-CB9E2F5AF359}" type="presParOf" srcId="{8FEC9C5D-714A-40E2-BC6D-9C66FE5961FB}" destId="{522D1650-625B-46FC-ADDA-CCB1CD9A85CE}" srcOrd="2" destOrd="0" presId="urn:microsoft.com/office/officeart/2018/5/layout/IconCircleLabelList"/>
    <dgm:cxn modelId="{95961A94-D73B-455B-8091-A6AF0BB8A107}" type="presParOf" srcId="{8FEC9C5D-714A-40E2-BC6D-9C66FE5961FB}" destId="{AD3AD36B-4F73-4989-A949-0F8F30497096}" srcOrd="3" destOrd="0" presId="urn:microsoft.com/office/officeart/2018/5/layout/IconCircleLabelList"/>
    <dgm:cxn modelId="{4263C3F5-F3D2-43B8-AE99-55DB88215A98}" type="presParOf" srcId="{2D5E4BC8-2CA7-40ED-AC13-39790A36B01E}" destId="{2C492363-3728-4523-9518-2DCE3FDA0D65}" srcOrd="1" destOrd="0" presId="urn:microsoft.com/office/officeart/2018/5/layout/IconCircleLabelList"/>
    <dgm:cxn modelId="{68341E9C-924A-4B17-AE46-F7E7017ADD6E}" type="presParOf" srcId="{2D5E4BC8-2CA7-40ED-AC13-39790A36B01E}" destId="{6FBE2452-510C-4EDC-9E61-AE68476FDEB9}" srcOrd="2" destOrd="0" presId="urn:microsoft.com/office/officeart/2018/5/layout/IconCircleLabelList"/>
    <dgm:cxn modelId="{4F3DDE60-5E81-4313-9F6F-431B93D943C5}" type="presParOf" srcId="{6FBE2452-510C-4EDC-9E61-AE68476FDEB9}" destId="{28D79BB5-330D-4E3B-B15D-C61773F77D0D}" srcOrd="0" destOrd="0" presId="urn:microsoft.com/office/officeart/2018/5/layout/IconCircleLabelList"/>
    <dgm:cxn modelId="{90F5A164-6CF6-4AC1-A3A4-DA34869DE541}" type="presParOf" srcId="{6FBE2452-510C-4EDC-9E61-AE68476FDEB9}" destId="{D484DAC7-86FD-4EEE-A247-9BE6E3966A13}" srcOrd="1" destOrd="0" presId="urn:microsoft.com/office/officeart/2018/5/layout/IconCircleLabelList"/>
    <dgm:cxn modelId="{507E3C22-91B5-414B-B86F-5AC89780CD45}" type="presParOf" srcId="{6FBE2452-510C-4EDC-9E61-AE68476FDEB9}" destId="{0889F34B-D310-4E56-AFDB-ED86368DCE25}" srcOrd="2" destOrd="0" presId="urn:microsoft.com/office/officeart/2018/5/layout/IconCircleLabelList"/>
    <dgm:cxn modelId="{1F2DDDA4-1EE5-4FC6-8091-E2491C98BD8F}" type="presParOf" srcId="{6FBE2452-510C-4EDC-9E61-AE68476FDEB9}" destId="{929A858C-3BF0-4D17-BCA0-213E3EF52E51}" srcOrd="3" destOrd="0" presId="urn:microsoft.com/office/officeart/2018/5/layout/IconCircleLabelList"/>
    <dgm:cxn modelId="{08B0C3BD-CFF0-4ECB-AACA-3ED85947FDF3}" type="presParOf" srcId="{2D5E4BC8-2CA7-40ED-AC13-39790A36B01E}" destId="{47381723-989C-4985-B139-6DFCEB2670F4}" srcOrd="3" destOrd="0" presId="urn:microsoft.com/office/officeart/2018/5/layout/IconCircleLabelList"/>
    <dgm:cxn modelId="{DEAE8827-21BC-460C-8EC4-C92FEE75C5FC}" type="presParOf" srcId="{2D5E4BC8-2CA7-40ED-AC13-39790A36B01E}" destId="{410F8C81-B1D3-4EEA-B840-8F44ED4ECF95}" srcOrd="4" destOrd="0" presId="urn:microsoft.com/office/officeart/2018/5/layout/IconCircleLabelList"/>
    <dgm:cxn modelId="{456A7367-E921-4392-9AC5-BD2B1664E5E7}" type="presParOf" srcId="{410F8C81-B1D3-4EEA-B840-8F44ED4ECF95}" destId="{9752B05F-0EE3-4DD1-9534-876AA2DE4BC5}" srcOrd="0" destOrd="0" presId="urn:microsoft.com/office/officeart/2018/5/layout/IconCircleLabelList"/>
    <dgm:cxn modelId="{B55D23E8-A5A9-41B5-BA0D-868E9237ECB3}" type="presParOf" srcId="{410F8C81-B1D3-4EEA-B840-8F44ED4ECF95}" destId="{DB3D1D29-5034-4ACB-B473-8493D4B2AF75}" srcOrd="1" destOrd="0" presId="urn:microsoft.com/office/officeart/2018/5/layout/IconCircleLabelList"/>
    <dgm:cxn modelId="{48B1DE2E-5EE3-47BF-8D34-1CC4BF96FCF7}" type="presParOf" srcId="{410F8C81-B1D3-4EEA-B840-8F44ED4ECF95}" destId="{DA45794A-5B83-40AF-9EE0-94A88A803297}" srcOrd="2" destOrd="0" presId="urn:microsoft.com/office/officeart/2018/5/layout/IconCircleLabelList"/>
    <dgm:cxn modelId="{52980DA5-5C38-472F-A92D-F3C2ED7C3796}" type="presParOf" srcId="{410F8C81-B1D3-4EEA-B840-8F44ED4ECF95}" destId="{93C42651-E1E5-45B6-A2AE-39CF1CFD499F}" srcOrd="3" destOrd="0" presId="urn:microsoft.com/office/officeart/2018/5/layout/IconCircleLabelList"/>
    <dgm:cxn modelId="{9227566C-41E4-4B38-BAE9-B208927DA113}" type="presParOf" srcId="{2D5E4BC8-2CA7-40ED-AC13-39790A36B01E}" destId="{47553054-2EEE-4E8A-B757-6A0D3C6BDBA2}" srcOrd="5" destOrd="0" presId="urn:microsoft.com/office/officeart/2018/5/layout/IconCircleLabelList"/>
    <dgm:cxn modelId="{E0BD3AD9-1222-47B8-95C7-14F6B6C56339}" type="presParOf" srcId="{2D5E4BC8-2CA7-40ED-AC13-39790A36B01E}" destId="{075B62D3-691B-4976-BB00-5E1FB4466B9D}" srcOrd="6" destOrd="0" presId="urn:microsoft.com/office/officeart/2018/5/layout/IconCircleLabelList"/>
    <dgm:cxn modelId="{E2F00DCE-6A2E-4D7C-BF42-23A7DFD8152F}" type="presParOf" srcId="{075B62D3-691B-4976-BB00-5E1FB4466B9D}" destId="{17A5AFC4-6F4A-44D0-8EDF-68007918A780}" srcOrd="0" destOrd="0" presId="urn:microsoft.com/office/officeart/2018/5/layout/IconCircleLabelList"/>
    <dgm:cxn modelId="{15F16F43-E77A-4958-B7F0-E9FA98FCAF5E}" type="presParOf" srcId="{075B62D3-691B-4976-BB00-5E1FB4466B9D}" destId="{92B52BE2-D5A3-450E-9056-7A4323B0B8B4}" srcOrd="1" destOrd="0" presId="urn:microsoft.com/office/officeart/2018/5/layout/IconCircleLabelList"/>
    <dgm:cxn modelId="{25942C99-ACB0-4AAF-9BB6-9A646FCA9A0F}" type="presParOf" srcId="{075B62D3-691B-4976-BB00-5E1FB4466B9D}" destId="{F9E075FE-5FCA-4AA6-AE1D-E811196ADCE0}" srcOrd="2" destOrd="0" presId="urn:microsoft.com/office/officeart/2018/5/layout/IconCircleLabelList"/>
    <dgm:cxn modelId="{4C3F3463-024A-4294-89DF-85FF5223A4EB}" type="presParOf" srcId="{075B62D3-691B-4976-BB00-5E1FB4466B9D}" destId="{38C94BBB-5F88-4D81-A655-1DC3FEF9368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D369B-51CB-4793-BFDF-7C0F075EE083}">
      <dsp:nvSpPr>
        <dsp:cNvPr id="0" name=""/>
        <dsp:cNvSpPr/>
      </dsp:nvSpPr>
      <dsp:spPr>
        <a:xfrm>
          <a:off x="973190" y="874826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D61F2-269C-4C35-B28D-E2FEC1EA4E14}">
      <dsp:nvSpPr>
        <dsp:cNvPr id="0" name=""/>
        <dsp:cNvSpPr/>
      </dsp:nvSpPr>
      <dsp:spPr>
        <a:xfrm>
          <a:off x="1242597" y="1144234"/>
          <a:ext cx="725326" cy="725326"/>
        </a:xfrm>
        <a:prstGeom prst="rect">
          <a:avLst/>
        </a:prstGeom>
        <a:blipFill>
          <a:blip xmlns:r="http://schemas.openxmlformats.org/officeDocument/2006/relationships" r:embed="rId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AD36B-4F73-4989-A949-0F8F30497096}">
      <dsp:nvSpPr>
        <dsp:cNvPr id="0" name=""/>
        <dsp:cNvSpPr/>
      </dsp:nvSpPr>
      <dsp:spPr>
        <a:xfrm>
          <a:off x="569079" y="2532717"/>
          <a:ext cx="207236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400" b="0" kern="1200"/>
            <a:t>Conseil</a:t>
          </a:r>
          <a:endParaRPr lang="en-US" sz="2400" b="0" kern="1200"/>
        </a:p>
      </dsp:txBody>
      <dsp:txXfrm>
        <a:off x="569079" y="2532717"/>
        <a:ext cx="2072362" cy="945000"/>
      </dsp:txXfrm>
    </dsp:sp>
    <dsp:sp modelId="{28D79BB5-330D-4E3B-B15D-C61773F77D0D}">
      <dsp:nvSpPr>
        <dsp:cNvPr id="0" name=""/>
        <dsp:cNvSpPr/>
      </dsp:nvSpPr>
      <dsp:spPr>
        <a:xfrm>
          <a:off x="3408216" y="874826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4DAC7-86FD-4EEE-A247-9BE6E3966A13}">
      <dsp:nvSpPr>
        <dsp:cNvPr id="0" name=""/>
        <dsp:cNvSpPr/>
      </dsp:nvSpPr>
      <dsp:spPr>
        <a:xfrm>
          <a:off x="3677623" y="1144234"/>
          <a:ext cx="725326" cy="7253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A858C-3BF0-4D17-BCA0-213E3EF52E51}">
      <dsp:nvSpPr>
        <dsp:cNvPr id="0" name=""/>
        <dsp:cNvSpPr/>
      </dsp:nvSpPr>
      <dsp:spPr>
        <a:xfrm>
          <a:off x="3004105" y="2532717"/>
          <a:ext cx="207236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400" b="0" kern="1200"/>
            <a:t>formation </a:t>
          </a:r>
          <a:endParaRPr lang="en-US" sz="2400" b="0" kern="1200"/>
        </a:p>
      </dsp:txBody>
      <dsp:txXfrm>
        <a:off x="3004105" y="2532717"/>
        <a:ext cx="2072362" cy="945000"/>
      </dsp:txXfrm>
    </dsp:sp>
    <dsp:sp modelId="{9752B05F-0EE3-4DD1-9534-876AA2DE4BC5}">
      <dsp:nvSpPr>
        <dsp:cNvPr id="0" name=""/>
        <dsp:cNvSpPr/>
      </dsp:nvSpPr>
      <dsp:spPr>
        <a:xfrm>
          <a:off x="5843242" y="874826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D1D29-5034-4ACB-B473-8493D4B2AF75}">
      <dsp:nvSpPr>
        <dsp:cNvPr id="0" name=""/>
        <dsp:cNvSpPr/>
      </dsp:nvSpPr>
      <dsp:spPr>
        <a:xfrm>
          <a:off x="6112649" y="1144234"/>
          <a:ext cx="725326" cy="7253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42651-E1E5-45B6-A2AE-39CF1CFD499F}">
      <dsp:nvSpPr>
        <dsp:cNvPr id="0" name=""/>
        <dsp:cNvSpPr/>
      </dsp:nvSpPr>
      <dsp:spPr>
        <a:xfrm>
          <a:off x="5439131" y="2532717"/>
          <a:ext cx="207236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400" b="0" kern="1200"/>
            <a:t>Évaluation</a:t>
          </a:r>
          <a:endParaRPr lang="en-US" sz="2400" b="0" kern="1200"/>
        </a:p>
      </dsp:txBody>
      <dsp:txXfrm>
        <a:off x="5439131" y="2532717"/>
        <a:ext cx="2072362" cy="945000"/>
      </dsp:txXfrm>
    </dsp:sp>
    <dsp:sp modelId="{17A5AFC4-6F4A-44D0-8EDF-68007918A780}">
      <dsp:nvSpPr>
        <dsp:cNvPr id="0" name=""/>
        <dsp:cNvSpPr/>
      </dsp:nvSpPr>
      <dsp:spPr>
        <a:xfrm>
          <a:off x="8278268" y="874826"/>
          <a:ext cx="1264141" cy="126414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52BE2-D5A3-450E-9056-7A4323B0B8B4}">
      <dsp:nvSpPr>
        <dsp:cNvPr id="0" name=""/>
        <dsp:cNvSpPr/>
      </dsp:nvSpPr>
      <dsp:spPr>
        <a:xfrm>
          <a:off x="8547675" y="1144234"/>
          <a:ext cx="725326" cy="72532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94BBB-5F88-4D81-A655-1DC3FEF9368D}">
      <dsp:nvSpPr>
        <dsp:cNvPr id="0" name=""/>
        <dsp:cNvSpPr/>
      </dsp:nvSpPr>
      <dsp:spPr>
        <a:xfrm>
          <a:off x="8007514" y="2445210"/>
          <a:ext cx="207236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H" sz="2400" b="0" kern="1200"/>
            <a:t>Recherche</a:t>
          </a:r>
          <a:r>
            <a:rPr lang="fr-CH" sz="3000" b="0" kern="1200">
              <a:latin typeface="Calibri Light" panose="020F0302020204030204"/>
            </a:rPr>
            <a:t> - SOTL</a:t>
          </a:r>
          <a:endParaRPr lang="en-US" sz="3000" b="0" kern="1200"/>
        </a:p>
      </dsp:txBody>
      <dsp:txXfrm>
        <a:off x="8007514" y="2445210"/>
        <a:ext cx="2072362" cy="9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D8A00-10A0-420F-BC7D-B9338CC6E543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F335C-4803-4C85-B423-26D53FD6E73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0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335C-4803-4C85-B423-26D53FD6E7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1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/>
              <a:t>Accompagner la politique éducative universitaire en soutenant les activités d’enseignement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fr-CH"/>
              <a:t>Contribuer à la qualité des enseignements et programmes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fr-CH"/>
              <a:t>Favoriser le développement d’innovations pédagogiques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fr-CH"/>
              <a:t>Accompagner le développement pédagogique des </a:t>
            </a:r>
            <a:r>
              <a:rPr lang="fr-CH" err="1"/>
              <a:t>enseignant-es</a:t>
            </a:r>
          </a:p>
          <a:p>
            <a:pPr marL="909320" indent="-4572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r-CH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CH"/>
              <a:t>Accompagner la politique éducative universitaire en soutenant les activités d’apprentissage</a:t>
            </a:r>
            <a:endParaRPr lang="en-US"/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fr-CH"/>
              <a:t>Accompagner le développement des compétences transversales des </a:t>
            </a:r>
            <a:r>
              <a:rPr lang="fr-CH" err="1"/>
              <a:t>étudiant-es</a:t>
            </a:r>
            <a:r>
              <a:rPr lang="fr-CH"/>
              <a:t> et </a:t>
            </a:r>
            <a:r>
              <a:rPr lang="fr-CH" err="1"/>
              <a:t>doctorant-es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fr-CH"/>
              <a:t>Soutenir l'apprentissage des </a:t>
            </a:r>
            <a:r>
              <a:rPr lang="fr-CH" err="1"/>
              <a:t>étudiant-es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fr-CH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81796-E162-4522-8ED7-360DCDFC2434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896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/>
              <a:t>vient en appui complémentaire de ces trois actions principales, soit dans le cadre du développement des activités du pôle, soit dans le cadre des activités d’</a:t>
            </a:r>
            <a:r>
              <a:rPr lang="fr-CH" err="1"/>
              <a:t>un-e</a:t>
            </a:r>
            <a:r>
              <a:rPr lang="fr-CH"/>
              <a:t> </a:t>
            </a:r>
            <a:r>
              <a:rPr lang="fr-CH" err="1"/>
              <a:t>enseignant-e</a:t>
            </a:r>
            <a:r>
              <a:rPr lang="fr-CH"/>
              <a:t> ou d’une équipe enseignante dans une approche </a:t>
            </a:r>
            <a:r>
              <a:rPr lang="fr-CH" err="1"/>
              <a:t>SoTL</a:t>
            </a:r>
            <a:r>
              <a:rPr lang="fr-CH"/>
              <a:t> (</a:t>
            </a:r>
            <a:r>
              <a:rPr lang="fr-CH" err="1"/>
              <a:t>Scholarship</a:t>
            </a:r>
            <a:r>
              <a:rPr lang="fr-CH"/>
              <a:t> of </a:t>
            </a:r>
            <a:r>
              <a:rPr lang="fr-CH" err="1"/>
              <a:t>Teaching</a:t>
            </a:r>
            <a:r>
              <a:rPr lang="fr-CH"/>
              <a:t> and Learning).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81796-E162-4522-8ED7-360DCDFC2434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600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92100" y="663575"/>
            <a:ext cx="6464300" cy="3636963"/>
          </a:xfrm>
        </p:spPr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B6E79-E110-40D3-BF7F-ED2AB2B820F5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137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/>
              <a:t>Has this ever happened in your class?</a:t>
            </a:r>
          </a:p>
          <a:p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To me 3 happened…and 1,</a:t>
            </a:r>
            <a:r>
              <a:rPr lang="en-US" baseline="0" noProof="0"/>
              <a:t> and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other</a:t>
            </a:r>
            <a:r>
              <a:rPr lang="en-US" baseline="0"/>
              <a:t> examples can you think of?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 baseline="0"/>
              <a:t> 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335C-4803-4C85-B423-26D53FD6E7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449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/>
              <a:t>Has this ever happened in your class?</a:t>
            </a:r>
          </a:p>
          <a:p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To me 3 happened…and 1,</a:t>
            </a:r>
            <a:r>
              <a:rPr lang="en-US" baseline="0" noProof="0"/>
              <a:t> and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other</a:t>
            </a:r>
            <a:r>
              <a:rPr lang="en-US" baseline="0"/>
              <a:t> examples can you think of?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 baseline="0"/>
              <a:t> 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335C-4803-4C85-B423-26D53FD6E7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4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335C-4803-4C85-B423-26D53FD6E7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81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335C-4803-4C85-B423-26D53FD6E7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39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5F8C-C6BD-4E09-8436-145F37E561C9}" type="datetime1">
              <a:rPr lang="en-GB" smtClean="0"/>
              <a:t>16/09/2022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74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A21A6-510D-4831-B670-6C2EC9019F61}" type="datetime1">
              <a:rPr lang="en-GB" smtClean="0"/>
              <a:t>16/09/2022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1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C84B-E0E8-4675-9B7E-AFA7872FA97D}" type="datetime1">
              <a:rPr lang="en-GB" smtClean="0"/>
              <a:t>16/09/2022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5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3B5D-E46A-40D6-8839-3DDBC87B4C1E}" type="datetime1">
              <a:rPr lang="en-GB" smtClean="0"/>
              <a:t>16/09/2022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32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9CC8-BF10-40EA-B853-AD0E6F1DA595}" type="datetime1">
              <a:rPr lang="en-GB" smtClean="0"/>
              <a:t>16/09/2022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9510-5B03-49CD-A6BC-31BA50CD3841}" type="datetime1">
              <a:rPr lang="en-GB" smtClean="0"/>
              <a:t>16/09/2022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7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1B5-D10D-477C-9482-6E2622523804}" type="datetime1">
              <a:rPr lang="en-GB" smtClean="0"/>
              <a:t>16/09/2022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35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77AE-5C77-4C6C-A6A3-3C163E42F02C}" type="datetime1">
              <a:rPr lang="en-GB" smtClean="0"/>
              <a:t>16/09/2022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37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98FC-D740-4A13-BAF7-927E561792E5}" type="datetime1">
              <a:rPr lang="en-GB" smtClean="0"/>
              <a:t>16/09/2022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28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E0C7-9935-4098-89D6-C0FB881C3C5E}" type="datetime1">
              <a:rPr lang="en-GB" smtClean="0"/>
              <a:t>16/09/2022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0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5628-E805-4C93-A45F-0BC4F8FBA7BC}" type="datetime1">
              <a:rPr lang="en-GB" smtClean="0"/>
              <a:t>16/09/2022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58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4D801-E936-4A59-921C-250FFE9D3FC5}" type="datetime1">
              <a:rPr lang="en-GB" smtClean="0"/>
              <a:t>16/09/2022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27DA-9910-4186-804B-66EA80C8AF1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64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44846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b="1"/>
              <a:t>PhD Student &amp; post-doc</a:t>
            </a:r>
            <a:br>
              <a:rPr lang="en-US" sz="5400" b="1"/>
            </a:br>
            <a:r>
              <a:rPr lang="en-US" sz="5400" b="1"/>
              <a:t>Open discussion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Philippe Haeberli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Pôle SEA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  <a:r>
              <a:rPr lang="en-US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 September 2022</a:t>
            </a:r>
          </a:p>
        </p:txBody>
      </p:sp>
      <p:pic>
        <p:nvPicPr>
          <p:cNvPr id="4" name="Image 3" descr="templ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19344"/>
            <a:ext cx="12192000" cy="143865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1728" y="5889812"/>
            <a:ext cx="808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DIVISION DE LA FORMATION ET DES ETUDIANTS</a:t>
            </a:r>
          </a:p>
          <a:p>
            <a:r>
              <a:rPr lang="fr-CH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Pôle de soutien à l’enseignement et l’apprentissage </a:t>
            </a:r>
          </a:p>
        </p:txBody>
      </p:sp>
    </p:spTree>
    <p:extLst>
      <p:ext uri="{BB962C8B-B14F-4D97-AF65-F5344CB8AC3E}">
        <p14:creationId xmlns:p14="http://schemas.microsoft.com/office/powerpoint/2010/main" val="338850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C84CD-B49B-4A23-B0C6-0CC1C3D9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err="1"/>
              <a:t>My</a:t>
            </a:r>
            <a:r>
              <a:rPr lang="fr-CH"/>
              <a:t> </a:t>
            </a:r>
            <a:r>
              <a:rPr lang="fr-CH" err="1"/>
              <a:t>advice</a:t>
            </a:r>
            <a:r>
              <a:rPr lang="fr-CH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E6603A-A85E-4872-9B31-AB3E767C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10</a:t>
            </a:fld>
            <a:endParaRPr lang="en-GB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C99B36C9-0FD9-41BB-806F-E45D60C9E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8" y="1554956"/>
            <a:ext cx="9817665" cy="4090695"/>
          </a:xfrm>
        </p:spPr>
      </p:pic>
    </p:spTree>
    <p:extLst>
      <p:ext uri="{BB962C8B-B14F-4D97-AF65-F5344CB8AC3E}">
        <p14:creationId xmlns:p14="http://schemas.microsoft.com/office/powerpoint/2010/main" val="322406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2050A-CCCE-4398-9ED4-EBEDFCCC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Nos missions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8FA591-D788-4C5D-A952-6D994BF4B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780" y="1762124"/>
            <a:ext cx="10515600" cy="4527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CH"/>
              <a:t>Soutenir les </a:t>
            </a:r>
            <a:r>
              <a:rPr lang="fr-CH" b="1" err="1"/>
              <a:t>enseignant-es</a:t>
            </a:r>
            <a:r>
              <a:rPr lang="fr-CH" b="1"/>
              <a:t> et équipes </a:t>
            </a:r>
            <a:endParaRPr lang="en-US" b="1">
              <a:cs typeface="Calibri Light"/>
            </a:endParaRPr>
          </a:p>
          <a:p>
            <a:pPr lvl="1"/>
            <a:r>
              <a:rPr lang="fr-CH">
                <a:solidFill>
                  <a:schemeClr val="tx1"/>
                </a:solidFill>
                <a:ea typeface="+mj-lt"/>
                <a:cs typeface="+mj-lt"/>
              </a:rPr>
              <a:t>Développement pédagogique des </a:t>
            </a:r>
            <a:r>
              <a:rPr lang="fr-CH" err="1">
                <a:solidFill>
                  <a:schemeClr val="tx1"/>
                </a:solidFill>
                <a:ea typeface="+mj-lt"/>
                <a:cs typeface="+mj-lt"/>
              </a:rPr>
              <a:t>enseignant-es</a:t>
            </a:r>
            <a:endParaRPr lang="fr-CH">
              <a:solidFill>
                <a:schemeClr val="tx1"/>
              </a:solidFill>
              <a:ea typeface="+mj-lt"/>
              <a:cs typeface="+mj-lt"/>
            </a:endParaRPr>
          </a:p>
          <a:p>
            <a:pPr lvl="1"/>
            <a:r>
              <a:rPr lang="fr-CH">
                <a:solidFill>
                  <a:schemeClr val="tx1"/>
                </a:solidFill>
                <a:ea typeface="+mj-lt"/>
                <a:cs typeface="+mj-lt"/>
              </a:rPr>
              <a:t>Innovations pédagogiques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Qualité des enseignements et programmes</a:t>
            </a:r>
            <a:endParaRPr lang="fr-CH">
              <a:solidFill>
                <a:schemeClr val="tx1"/>
              </a:solidFill>
              <a:cs typeface="Calibri Light"/>
            </a:endParaRPr>
          </a:p>
          <a:p>
            <a:pPr marL="457200" lvl="1" indent="0">
              <a:buNone/>
            </a:pPr>
            <a:endParaRPr lang="fr-CH">
              <a:solidFill>
                <a:schemeClr val="tx1"/>
              </a:solidFill>
              <a:cs typeface="Calibri Light"/>
            </a:endParaRPr>
          </a:p>
          <a:p>
            <a:pPr lvl="1"/>
            <a:endParaRPr lang="fr-CH">
              <a:solidFill>
                <a:schemeClr val="tx1"/>
              </a:solidFill>
              <a:cs typeface="Calibri Light"/>
            </a:endParaRPr>
          </a:p>
          <a:p>
            <a:endParaRPr lang="fr-CH">
              <a:cs typeface="Calibri Ligh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r="6277" b="15496"/>
          <a:stretch/>
        </p:blipFill>
        <p:spPr>
          <a:xfrm>
            <a:off x="325756" y="1247774"/>
            <a:ext cx="4579620" cy="2647951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C8FA591-D788-4C5D-A952-6D994BF4B06E}"/>
              </a:ext>
            </a:extLst>
          </p:cNvPr>
          <p:cNvSpPr txBox="1">
            <a:spLocks/>
          </p:cNvSpPr>
          <p:nvPr/>
        </p:nvSpPr>
        <p:spPr>
          <a:xfrm>
            <a:off x="5097780" y="4403975"/>
            <a:ext cx="10515600" cy="45270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/>
              <a:t>Soutenir les </a:t>
            </a:r>
            <a:r>
              <a:rPr lang="fr-CH" b="1" err="1"/>
              <a:t>étudiant-es</a:t>
            </a:r>
            <a:r>
              <a:rPr lang="fr-CH" b="1"/>
              <a:t> et </a:t>
            </a:r>
            <a:r>
              <a:rPr lang="fr-CH" b="1" err="1"/>
              <a:t>doctorant-es</a:t>
            </a:r>
            <a:endParaRPr lang="fr-CH" b="1">
              <a:cs typeface="Calibri Light" panose="020F0302020204030204"/>
            </a:endParaRPr>
          </a:p>
          <a:p>
            <a:pPr lvl="1"/>
            <a:r>
              <a:rPr lang="fr-CH">
                <a:solidFill>
                  <a:schemeClr val="tx1"/>
                </a:solidFill>
              </a:rPr>
              <a:t>Compétences transversales</a:t>
            </a:r>
            <a:endParaRPr lang="fr-CH">
              <a:solidFill>
                <a:schemeClr val="tx1"/>
              </a:solidFill>
              <a:cs typeface="Calibri Light"/>
            </a:endParaRPr>
          </a:p>
          <a:p>
            <a:pPr lvl="1"/>
            <a:r>
              <a:rPr lang="fr-CH">
                <a:solidFill>
                  <a:schemeClr val="tx1"/>
                </a:solidFill>
              </a:rPr>
              <a:t>Méthodes de travail</a:t>
            </a:r>
            <a:endParaRPr lang="fr-CH">
              <a:solidFill>
                <a:schemeClr val="tx1"/>
              </a:solidFill>
              <a:cs typeface="Calibri Light"/>
            </a:endParaRPr>
          </a:p>
          <a:p>
            <a:endParaRPr lang="fr-CH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" y="4052176"/>
            <a:ext cx="4603583" cy="26153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5756" y="1247775"/>
            <a:ext cx="1569720" cy="369332"/>
          </a:xfrm>
          <a:prstGeom prst="rect">
            <a:avLst/>
          </a:prstGeom>
          <a:solidFill>
            <a:srgbClr val="CF0063"/>
          </a:solidFill>
        </p:spPr>
        <p:txBody>
          <a:bodyPr wrap="square" rtlCol="0">
            <a:spAutoFit/>
          </a:bodyPr>
          <a:lstStyle/>
          <a:p>
            <a:r>
              <a:rPr lang="fr-CH" b="1">
                <a:solidFill>
                  <a:schemeClr val="bg1"/>
                </a:solidFill>
              </a:rPr>
              <a:t>Enseignement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59618" y="4052176"/>
            <a:ext cx="1569720" cy="369332"/>
          </a:xfrm>
          <a:prstGeom prst="rect">
            <a:avLst/>
          </a:prstGeom>
          <a:solidFill>
            <a:srgbClr val="CF0063"/>
          </a:solidFill>
        </p:spPr>
        <p:txBody>
          <a:bodyPr wrap="square" rtlCol="0">
            <a:spAutoFit/>
          </a:bodyPr>
          <a:lstStyle/>
          <a:p>
            <a:r>
              <a:rPr lang="fr-CH" b="1">
                <a:solidFill>
                  <a:schemeClr val="bg1"/>
                </a:solidFill>
              </a:rPr>
              <a:t>Apprentissage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93A6C7-1BBF-BDF1-F6B9-4E9BE362EEA5}"/>
              </a:ext>
            </a:extLst>
          </p:cNvPr>
          <p:cNvSpPr/>
          <p:nvPr/>
        </p:nvSpPr>
        <p:spPr>
          <a:xfrm>
            <a:off x="250764" y="6642556"/>
            <a:ext cx="699230" cy="21544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CH" sz="800"/>
              <a:t>Freepik.com</a:t>
            </a:r>
            <a:endParaRPr lang="fr-FR" sz="800"/>
          </a:p>
        </p:txBody>
      </p:sp>
    </p:spTree>
    <p:extLst>
      <p:ext uri="{BB962C8B-B14F-4D97-AF65-F5344CB8AC3E}">
        <p14:creationId xmlns:p14="http://schemas.microsoft.com/office/powerpoint/2010/main" val="27600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DB11949-9CAD-E580-2433-586FCD545D5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91862" y="1818068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7" name="Titre 1">
            <a:extLst>
              <a:ext uri="{FF2B5EF4-FFF2-40B4-BE49-F238E27FC236}">
                <a16:creationId xmlns:a16="http://schemas.microsoft.com/office/drawing/2014/main" id="{849AE23B-A920-BA4F-6C52-2AFD5455E567}"/>
              </a:ext>
            </a:extLst>
          </p:cNvPr>
          <p:cNvSpPr txBox="1">
            <a:spLocks/>
          </p:cNvSpPr>
          <p:nvPr/>
        </p:nvSpPr>
        <p:spPr>
          <a:xfrm>
            <a:off x="335280" y="1706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CF0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/>
              <a:t>Ce que nous faisons</a:t>
            </a:r>
          </a:p>
        </p:txBody>
      </p:sp>
    </p:spTree>
    <p:extLst>
      <p:ext uri="{BB962C8B-B14F-4D97-AF65-F5344CB8AC3E}">
        <p14:creationId xmlns:p14="http://schemas.microsoft.com/office/powerpoint/2010/main" val="203395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A69C9-1BBA-44D3-867E-D85C6C32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>
            <a:normAutofit/>
          </a:bodyPr>
          <a:lstStyle/>
          <a:p>
            <a:r>
              <a:rPr lang="fr-CH" sz="3600">
                <a:solidFill>
                  <a:schemeClr val="tx1"/>
                </a:solidFill>
              </a:rPr>
              <a:t>Nos valeurs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DF0A319D-A51C-50E6-51E1-6E71B4DE1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571" y="545409"/>
            <a:ext cx="1017204" cy="1017204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25CCDE3D-3E42-5641-B9C7-A083889A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176" y="187083"/>
            <a:ext cx="2213034" cy="2213034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FEDDA4B-A428-87B5-CFC0-4FB970534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316" y="2987152"/>
            <a:ext cx="1650222" cy="1650222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E8234417-B2C0-3233-C9FB-62FE75B0F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568" y="5427630"/>
            <a:ext cx="1300086" cy="1300086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AF63E0DC-9F5F-CD54-7566-4949BDDB2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8292" y="4977636"/>
            <a:ext cx="1746444" cy="174644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59FB90D-8E91-5CAE-931E-DF08D27D8F8A}"/>
              </a:ext>
            </a:extLst>
          </p:cNvPr>
          <p:cNvSpPr txBox="1"/>
          <p:nvPr/>
        </p:nvSpPr>
        <p:spPr>
          <a:xfrm>
            <a:off x="5989673" y="1554126"/>
            <a:ext cx="12121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F0063"/>
                </a:solidFill>
                <a:cs typeface="Calibri"/>
              </a:rPr>
              <a:t>Rigueur</a:t>
            </a:r>
            <a:endParaRPr lang="en-US" sz="2000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1D65FE-19ED-A522-F344-39EC73365E6A}"/>
              </a:ext>
            </a:extLst>
          </p:cNvPr>
          <p:cNvSpPr txBox="1"/>
          <p:nvPr/>
        </p:nvSpPr>
        <p:spPr>
          <a:xfrm>
            <a:off x="6317510" y="4690730"/>
            <a:ext cx="18855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solidFill>
                  <a:srgbClr val="CF0063"/>
                </a:solidFill>
                <a:cs typeface="Calibri"/>
              </a:rPr>
              <a:t>Confidentialité</a:t>
            </a:r>
            <a:endParaRPr lang="en-US" err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3ACA4F-F127-E0E0-9508-410D9BCDDEC2}"/>
              </a:ext>
            </a:extLst>
          </p:cNvPr>
          <p:cNvSpPr txBox="1"/>
          <p:nvPr/>
        </p:nvSpPr>
        <p:spPr>
          <a:xfrm>
            <a:off x="2853068" y="4974264"/>
            <a:ext cx="18855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solidFill>
                  <a:srgbClr val="CF0063"/>
                </a:solidFill>
                <a:cs typeface="Calibri"/>
              </a:rPr>
              <a:t>Créativité</a:t>
            </a:r>
            <a:endParaRPr lang="en-US" err="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AFAD11E-A257-3757-10CE-633E29F0B10D}"/>
              </a:ext>
            </a:extLst>
          </p:cNvPr>
          <p:cNvSpPr txBox="1"/>
          <p:nvPr/>
        </p:nvSpPr>
        <p:spPr>
          <a:xfrm>
            <a:off x="9835114" y="4486938"/>
            <a:ext cx="18855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F0063"/>
                </a:solidFill>
                <a:cs typeface="Calibri"/>
              </a:rPr>
              <a:t>Collaboration</a:t>
            </a:r>
            <a:endParaRPr lang="en-US" err="1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4E1CBC-CA97-EB56-21F9-A321839D4467}"/>
              </a:ext>
            </a:extLst>
          </p:cNvPr>
          <p:cNvSpPr txBox="1"/>
          <p:nvPr/>
        </p:nvSpPr>
        <p:spPr>
          <a:xfrm>
            <a:off x="9524997" y="2511054"/>
            <a:ext cx="188550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err="1">
                <a:solidFill>
                  <a:srgbClr val="CF0063"/>
                </a:solidFill>
                <a:cs typeface="Calibri"/>
              </a:rPr>
              <a:t>Pragmatisme</a:t>
            </a:r>
            <a:endParaRPr lang="en-US" err="1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F93A6C7-1BBF-BDF1-F6B9-4E9BE362EEA5}"/>
              </a:ext>
            </a:extLst>
          </p:cNvPr>
          <p:cNvSpPr/>
          <p:nvPr/>
        </p:nvSpPr>
        <p:spPr>
          <a:xfrm>
            <a:off x="3114" y="6621601"/>
            <a:ext cx="720069" cy="21544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CH" sz="800"/>
              <a:t>Flaticon.com</a:t>
            </a:r>
            <a:endParaRPr lang="fr-FR" sz="800"/>
          </a:p>
        </p:txBody>
      </p:sp>
    </p:spTree>
    <p:extLst>
      <p:ext uri="{BB962C8B-B14F-4D97-AF65-F5344CB8AC3E}">
        <p14:creationId xmlns:p14="http://schemas.microsoft.com/office/powerpoint/2010/main" val="675147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7528" y="620690"/>
            <a:ext cx="8229600" cy="1143000"/>
          </a:xfrm>
        </p:spPr>
        <p:txBody>
          <a:bodyPr>
            <a:normAutofit/>
          </a:bodyPr>
          <a:lstStyle/>
          <a:p>
            <a:r>
              <a:rPr lang="fr-CH" sz="3500"/>
              <a:t>How </a:t>
            </a:r>
            <a:r>
              <a:rPr lang="fr-CH" sz="3500" err="1"/>
              <a:t>will</a:t>
            </a:r>
            <a:r>
              <a:rPr lang="fr-CH" sz="3500"/>
              <a:t> </a:t>
            </a:r>
            <a:r>
              <a:rPr lang="fr-CH" sz="3500" err="1"/>
              <a:t>it</a:t>
            </a:r>
            <a:r>
              <a:rPr lang="fr-CH" sz="3500"/>
              <a:t> go 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781795" y="2891303"/>
            <a:ext cx="9147692" cy="3458087"/>
            <a:chOff x="-360439" y="2413800"/>
            <a:chExt cx="9147692" cy="3458087"/>
          </a:xfrm>
        </p:grpSpPr>
        <p:sp>
          <p:nvSpPr>
            <p:cNvPr id="4" name="Rectangle 3"/>
            <p:cNvSpPr/>
            <p:nvPr/>
          </p:nvSpPr>
          <p:spPr>
            <a:xfrm>
              <a:off x="6158960" y="4668186"/>
              <a:ext cx="2628293" cy="116955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</a:pPr>
              <a:r>
                <a:rPr lang="fr-FR" sz="2200" kern="0">
                  <a:solidFill>
                    <a:srgbClr val="000000"/>
                  </a:solidFill>
                </a:rPr>
                <a:t>End</a:t>
              </a:r>
              <a:endParaRPr lang="fr-FR"/>
            </a:p>
            <a:p>
              <a:pPr>
                <a:spcBef>
                  <a:spcPct val="20000"/>
                </a:spcBef>
                <a:spcAft>
                  <a:spcPct val="0"/>
                </a:spcAft>
              </a:pPr>
              <a:r>
                <a:rPr lang="fr-FR">
                  <a:cs typeface="Calibri" panose="020F0502020204030204"/>
                </a:rPr>
                <a:t>17.45</a:t>
              </a:r>
              <a:endParaRPr lang="fr-FR"/>
            </a:p>
            <a:p>
              <a:pPr lv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</a:pPr>
              <a:r>
                <a:rPr lang="fr-FR" sz="2200" kern="0">
                  <a:solidFill>
                    <a:srgbClr val="000000"/>
                  </a:solidFill>
                </a:rPr>
                <a:t>		</a:t>
              </a:r>
              <a:endParaRPr lang="fr-CH" sz="22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07628" y="4797152"/>
              <a:ext cx="198850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</a:pPr>
              <a:endParaRPr lang="fr-FR" sz="2200" kern="0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80692" y="4749120"/>
              <a:ext cx="3042381" cy="837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</a:pPr>
              <a:r>
                <a:rPr lang="fr-FR" sz="2200" kern="0" err="1">
                  <a:solidFill>
                    <a:srgbClr val="000000"/>
                  </a:solidFill>
                </a:rPr>
                <a:t>Pooling</a:t>
              </a:r>
              <a:endParaRPr lang="fr-FR" sz="2200" kern="0">
                <a:solidFill>
                  <a:srgbClr val="000000"/>
                </a:solidFill>
              </a:endParaRPr>
            </a:p>
            <a:p>
              <a:pPr lv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</a:pPr>
              <a:r>
                <a:rPr lang="fr-FR" sz="2200" kern="0">
                  <a:solidFill>
                    <a:srgbClr val="000000"/>
                  </a:solidFill>
                </a:rPr>
                <a:t>30’ </a:t>
              </a:r>
            </a:p>
          </p:txBody>
        </p:sp>
        <p:sp>
          <p:nvSpPr>
            <p:cNvPr id="10" name="Organigramme : Connecteur 9"/>
            <p:cNvSpPr/>
            <p:nvPr/>
          </p:nvSpPr>
          <p:spPr>
            <a:xfrm>
              <a:off x="-360439" y="2852115"/>
              <a:ext cx="1296144" cy="1286371"/>
            </a:xfrm>
            <a:prstGeom prst="flowChartConnector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CH" sz="2200"/>
                <a:t>15.30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1762" y="3429000"/>
              <a:ext cx="1783926" cy="202747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9992" y="3456240"/>
              <a:ext cx="1656184" cy="175507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2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26896" y="3456240"/>
              <a:ext cx="1081408" cy="175507"/>
            </a:xfrm>
            <a:prstGeom prst="rect">
              <a:avLst/>
            </a:prstGeom>
            <a:solidFill>
              <a:srgbClr val="CC0066"/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sz="2200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1835696" y="3631748"/>
              <a:ext cx="0" cy="1013476"/>
            </a:xfrm>
            <a:prstGeom prst="line">
              <a:avLst/>
            </a:prstGeom>
            <a:ln w="3810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148064" y="2413800"/>
              <a:ext cx="0" cy="1015200"/>
            </a:xfrm>
            <a:prstGeom prst="line">
              <a:avLst/>
            </a:prstGeom>
            <a:ln w="38100">
              <a:solidFill>
                <a:srgbClr val="00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flipH="1" flipV="1">
              <a:off x="6506065" y="3464415"/>
              <a:ext cx="11996" cy="1097611"/>
            </a:xfrm>
            <a:prstGeom prst="line">
              <a:avLst/>
            </a:prstGeom>
            <a:ln w="38100">
              <a:solidFill>
                <a:srgbClr val="CC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2825752" y="3457018"/>
              <a:ext cx="1584176" cy="174729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200"/>
                <a:t> </a:t>
              </a: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3779912" y="3657151"/>
              <a:ext cx="0" cy="1013476"/>
            </a:xfrm>
            <a:prstGeom prst="line">
              <a:avLst/>
            </a:prstGeom>
            <a:ln w="38100">
              <a:solidFill>
                <a:srgbClr val="FF33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899592" y="4696181"/>
              <a:ext cx="1872208" cy="1175706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Bef>
                  <a:spcPct val="20000"/>
                </a:spcBef>
                <a:spcAft>
                  <a:spcPct val="0"/>
                </a:spcAft>
              </a:pPr>
              <a:r>
                <a:rPr lang="fr-FR" sz="2200" kern="0">
                  <a:solidFill>
                    <a:srgbClr val="000000"/>
                  </a:solidFill>
                </a:rPr>
                <a:t>Discussion in </a:t>
              </a:r>
              <a:r>
                <a:rPr lang="fr-FR" sz="2200" kern="0" err="1">
                  <a:solidFill>
                    <a:srgbClr val="000000"/>
                  </a:solidFill>
                </a:rPr>
                <a:t>small</a:t>
              </a:r>
              <a:r>
                <a:rPr lang="fr-FR" sz="2200" kern="0">
                  <a:solidFill>
                    <a:srgbClr val="000000"/>
                  </a:solidFill>
                </a:rPr>
                <a:t> groups</a:t>
              </a:r>
              <a:endParaRPr lang="fr-FR"/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66"/>
                </a:buClr>
              </a:pPr>
              <a:r>
                <a:rPr lang="fr-FR" sz="2200" kern="0">
                  <a:solidFill>
                    <a:srgbClr val="000000"/>
                  </a:solidFill>
                </a:rPr>
                <a:t>45’ 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519036" y="1887691"/>
            <a:ext cx="2176565" cy="18528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r>
              <a:rPr lang="fr-FR" sz="2200" kern="0">
                <a:solidFill>
                  <a:srgbClr val="000000"/>
                </a:solidFill>
              </a:rPr>
              <a:t>16.45 </a:t>
            </a:r>
            <a:r>
              <a:rPr lang="fr-FR" sz="2200" kern="0" err="1">
                <a:solidFill>
                  <a:srgbClr val="000000"/>
                </a:solidFill>
              </a:rPr>
              <a:t>Presentations</a:t>
            </a:r>
            <a:r>
              <a:rPr lang="fr-FR" sz="2200" kern="0">
                <a:solidFill>
                  <a:srgbClr val="000000"/>
                </a:solidFill>
              </a:rPr>
              <a:t> and discussion (JP Wolf)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66"/>
              </a:buClr>
            </a:pPr>
            <a:endParaRPr lang="fr-FR" sz="2200" kern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75032" y="3982781"/>
            <a:ext cx="180000" cy="1755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2"/>
              </a:solidFill>
            </a:endParaRPr>
          </a:p>
        </p:txBody>
      </p:sp>
      <p:sp>
        <p:nvSpPr>
          <p:cNvPr id="7" name="Triangle isocèle 6"/>
          <p:cNvSpPr/>
          <p:nvPr/>
        </p:nvSpPr>
        <p:spPr>
          <a:xfrm rot="5400000">
            <a:off x="9845684" y="3840213"/>
            <a:ext cx="401208" cy="387077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5" name="Rectangle 24"/>
          <p:cNvSpPr/>
          <p:nvPr/>
        </p:nvSpPr>
        <p:spPr>
          <a:xfrm>
            <a:off x="9225752" y="3974606"/>
            <a:ext cx="180000" cy="1755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64229" y="3974606"/>
            <a:ext cx="180000" cy="1755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11213" y="3974606"/>
            <a:ext cx="180000" cy="17550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 you find your group  ?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6</a:t>
            </a:fld>
            <a:endParaRPr lang="en-GB"/>
          </a:p>
        </p:txBody>
      </p:sp>
      <p:pic>
        <p:nvPicPr>
          <p:cNvPr id="16" name="Espace réservé pour une image  6" descr="Groupe_def._impression.xlsx - Excel">
            <a:extLst>
              <a:ext uri="{FF2B5EF4-FFF2-40B4-BE49-F238E27FC236}">
                <a16:creationId xmlns:a16="http://schemas.microsoft.com/office/drawing/2014/main" id="{730CC2E5-535A-4944-83A0-2F858E33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4" y="2614612"/>
            <a:ext cx="11360935" cy="1702745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BDEC7D6-98DD-4DCE-9CFC-1889D75F347D}"/>
              </a:ext>
            </a:extLst>
          </p:cNvPr>
          <p:cNvSpPr/>
          <p:nvPr/>
        </p:nvSpPr>
        <p:spPr>
          <a:xfrm rot="3687043">
            <a:off x="9867901" y="18267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9EAE9359-96D0-41FD-8357-D676D623F37F}"/>
              </a:ext>
            </a:extLst>
          </p:cNvPr>
          <p:cNvSpPr/>
          <p:nvPr/>
        </p:nvSpPr>
        <p:spPr>
          <a:xfrm rot="3687043">
            <a:off x="2600327" y="18003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464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 you find your Room   ?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7</a:t>
            </a:fld>
            <a:endParaRPr lang="en-GB"/>
          </a:p>
        </p:txBody>
      </p:sp>
      <p:pic>
        <p:nvPicPr>
          <p:cNvPr id="16" name="Espace réservé pour une image  6" descr="Groupe_def._impression.xlsx - Excel">
            <a:extLst>
              <a:ext uri="{FF2B5EF4-FFF2-40B4-BE49-F238E27FC236}">
                <a16:creationId xmlns:a16="http://schemas.microsoft.com/office/drawing/2014/main" id="{730CC2E5-535A-4944-83A0-2F858E331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4" y="1690688"/>
            <a:ext cx="6915151" cy="1036423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DBDEC7D6-98DD-4DCE-9CFC-1889D75F347D}"/>
              </a:ext>
            </a:extLst>
          </p:cNvPr>
          <p:cNvSpPr/>
          <p:nvPr/>
        </p:nvSpPr>
        <p:spPr>
          <a:xfrm rot="3687043">
            <a:off x="10163177" y="9028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Espace réservé pour une image  6" descr="Plan_Campus-biotech.jpg ‎- Photos">
            <a:extLst>
              <a:ext uri="{FF2B5EF4-FFF2-40B4-BE49-F238E27FC236}">
                <a16:creationId xmlns:a16="http://schemas.microsoft.com/office/drawing/2014/main" id="{776C4C68-2FD4-4008-AC5A-52325FD0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3622" y="2881234"/>
            <a:ext cx="6634028" cy="3840241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4D8B808-7B24-47A1-BF74-C5742957D4C0}"/>
              </a:ext>
            </a:extLst>
          </p:cNvPr>
          <p:cNvSpPr/>
          <p:nvPr/>
        </p:nvSpPr>
        <p:spPr>
          <a:xfrm rot="3687043">
            <a:off x="2059759" y="25121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9" name="Espace réservé pour une image  6" descr="Charm.docx - Word">
            <a:extLst>
              <a:ext uri="{FF2B5EF4-FFF2-40B4-BE49-F238E27FC236}">
                <a16:creationId xmlns:a16="http://schemas.microsoft.com/office/drawing/2014/main" id="{4E240636-F663-4EC8-A8D0-D79A48D5DB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6862" y="3322575"/>
            <a:ext cx="2217737" cy="250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do you have at you disposal ? </a:t>
            </a:r>
            <a:endParaRPr lang="en-GB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8</a:t>
            </a:fld>
            <a:endParaRPr lang="en-GB"/>
          </a:p>
        </p:txBody>
      </p:sp>
      <p:pic>
        <p:nvPicPr>
          <p:cNvPr id="6" name="Espace réservé pour une image  6" descr="post it 203 x 55 – Recherche Google">
            <a:extLst>
              <a:ext uri="{FF2B5EF4-FFF2-40B4-BE49-F238E27FC236}">
                <a16:creationId xmlns:a16="http://schemas.microsoft.com/office/drawing/2014/main" id="{8BC65C97-8550-41DB-8CF5-6079CDCF5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613" y="2562225"/>
            <a:ext cx="3758529" cy="3079750"/>
          </a:xfrm>
          <a:prstGeom prst="rect">
            <a:avLst/>
          </a:prstGeom>
        </p:spPr>
      </p:pic>
      <p:pic>
        <p:nvPicPr>
          <p:cNvPr id="7" name="Espace réservé pour une image  5" descr="STAEDTLER Marker Set Lumocolor 351 | online kaufen - MANOR">
            <a:extLst>
              <a:ext uri="{FF2B5EF4-FFF2-40B4-BE49-F238E27FC236}">
                <a16:creationId xmlns:a16="http://schemas.microsoft.com/office/drawing/2014/main" id="{8410D4FC-60B5-4E3B-8E7E-D6444FA3B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2450" y="2562225"/>
            <a:ext cx="3781953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1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do you need ? </a:t>
            </a:r>
            <a:endParaRPr lang="en-GB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027DA-9910-4186-804B-66EA80C8AF1B}" type="slidenum">
              <a:rPr lang="en-GB" smtClean="0"/>
              <a:t>9</a:t>
            </a:fld>
            <a:endParaRPr lang="en-GB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ED2642-CD9E-4391-B74B-3AAFDD023491}"/>
              </a:ext>
            </a:extLst>
          </p:cNvPr>
          <p:cNvSpPr txBox="1"/>
          <p:nvPr/>
        </p:nvSpPr>
        <p:spPr>
          <a:xfrm>
            <a:off x="2413623" y="5852625"/>
            <a:ext cx="2140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/>
              <a:t>35 minutes </a:t>
            </a:r>
          </a:p>
        </p:txBody>
      </p:sp>
      <p:pic>
        <p:nvPicPr>
          <p:cNvPr id="1026" name="Picture 2" descr="Time keeper stock vector. Illustration of male, concepts - 266902">
            <a:extLst>
              <a:ext uri="{FF2B5EF4-FFF2-40B4-BE49-F238E27FC236}">
                <a16:creationId xmlns:a16="http://schemas.microsoft.com/office/drawing/2014/main" id="{F639F87D-306C-48DF-A0CD-CC7192782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276491"/>
            <a:ext cx="2771775" cy="18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F65A55C-D4BF-4274-A58D-C4186E10C623}"/>
              </a:ext>
            </a:extLst>
          </p:cNvPr>
          <p:cNvSpPr txBox="1"/>
          <p:nvPr/>
        </p:nvSpPr>
        <p:spPr>
          <a:xfrm>
            <a:off x="1519237" y="2173576"/>
            <a:ext cx="4167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err="1"/>
              <a:t>Timekeeper</a:t>
            </a:r>
            <a:r>
              <a:rPr lang="fr-CH" sz="2800"/>
              <a:t> or Time </a:t>
            </a:r>
            <a:r>
              <a:rPr lang="fr-CH" sz="2800" err="1"/>
              <a:t>Timer</a:t>
            </a:r>
            <a:r>
              <a:rPr lang="fr-CH" sz="2800"/>
              <a:t> </a:t>
            </a:r>
            <a:r>
              <a:rPr lang="fr-CH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9DF24A-33D2-4111-92E9-6B5E76DC1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937" y="3373298"/>
            <a:ext cx="2543175" cy="18002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AE1E55A-82C2-485C-962D-69EC9F56AE18}"/>
              </a:ext>
            </a:extLst>
          </p:cNvPr>
          <p:cNvSpPr txBox="1"/>
          <p:nvPr/>
        </p:nvSpPr>
        <p:spPr>
          <a:xfrm>
            <a:off x="5514975" y="5173523"/>
            <a:ext cx="8066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/>
              <a:t>timetimer.com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7FEA05-D456-460D-A45E-50941AAF4B98}"/>
              </a:ext>
            </a:extLst>
          </p:cNvPr>
          <p:cNvSpPr txBox="1"/>
          <p:nvPr/>
        </p:nvSpPr>
        <p:spPr>
          <a:xfrm>
            <a:off x="2055631" y="5193465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/>
              <a:t>dreamstime.com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8218FFF-08C9-41EF-B4B9-1CCFA459A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50" y="3566843"/>
            <a:ext cx="2619375" cy="174307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A3EE201-78D4-48FF-A4C9-2471443397A5}"/>
              </a:ext>
            </a:extLst>
          </p:cNvPr>
          <p:cNvSpPr txBox="1"/>
          <p:nvPr/>
        </p:nvSpPr>
        <p:spPr>
          <a:xfrm>
            <a:off x="8388244" y="2234937"/>
            <a:ext cx="2563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err="1"/>
              <a:t>Spokesperson</a:t>
            </a:r>
            <a:r>
              <a:rPr lang="fr-CH" sz="2800"/>
              <a:t>(s)</a:t>
            </a:r>
            <a:endParaRPr lang="fr-CH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C03EF26-6DC0-40D7-8AD2-48FD20C5DD81}"/>
              </a:ext>
            </a:extLst>
          </p:cNvPr>
          <p:cNvSpPr txBox="1"/>
          <p:nvPr/>
        </p:nvSpPr>
        <p:spPr>
          <a:xfrm>
            <a:off x="10136369" y="5281245"/>
            <a:ext cx="718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/>
              <a:t>Fr.123rf.com</a:t>
            </a:r>
          </a:p>
        </p:txBody>
      </p:sp>
    </p:spTree>
    <p:extLst>
      <p:ext uri="{BB962C8B-B14F-4D97-AF65-F5344CB8AC3E}">
        <p14:creationId xmlns:p14="http://schemas.microsoft.com/office/powerpoint/2010/main" val="1296106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C7192ABA2EEA4782EEB3974F095801" ma:contentTypeVersion="33" ma:contentTypeDescription="Crée un document." ma:contentTypeScope="" ma:versionID="e131843d58d1bfb4f55a1a989a42d07a">
  <xsd:schema xmlns:xsd="http://www.w3.org/2001/XMLSchema" xmlns:xs="http://www.w3.org/2001/XMLSchema" xmlns:p="http://schemas.microsoft.com/office/2006/metadata/properties" xmlns:ns2="6260f56f-1a19-4ea3-becf-f26c0cead080" xmlns:ns3="79d14ed2-4725-4fb6-b7e3-3f12281e12a5" xmlns:ns4="f3b782c1-6f65-49c6-acf6-577a530c23c9" targetNamespace="http://schemas.microsoft.com/office/2006/metadata/properties" ma:root="true" ma:fieldsID="5055c165530e5a80b1ef3ad5ca3ed1d4" ns2:_="" ns3:_="" ns4:_="">
    <xsd:import namespace="6260f56f-1a19-4ea3-becf-f26c0cead080"/>
    <xsd:import namespace="79d14ed2-4725-4fb6-b7e3-3f12281e12a5"/>
    <xsd:import namespace="f3b782c1-6f65-49c6-acf6-577a530c23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Projet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Ann_x00e9_eacad_x00e9_miqueconcern_x00e9_e" minOccurs="0"/>
                <xsd:element ref="ns2:MediaLengthInSeconds" minOccurs="0"/>
                <xsd:element ref="ns3:Projet" minOccurs="0"/>
                <xsd:element ref="ns3:Entité" minOccurs="0"/>
                <xsd:element ref="ns3:Prestation" minOccurs="0"/>
                <xsd:element ref="ns3:Public_x0020_cible" minOccurs="0"/>
                <xsd:element ref="ns3:Semestre" minOccurs="0"/>
                <xsd:element ref="ns3:Type_x0020_de_x0020_la_x0020_ressource" minOccurs="0"/>
                <xsd:element ref="ns3:Thématique" minOccurs="0"/>
                <xsd:element ref="ns3:Auteurs_x002f_Créateurs_x002f_Propriétaire" minOccurs="0"/>
                <xsd:element ref="ns3:Version_x0020_document" minOccurs="0"/>
                <xsd:element ref="ns3:Confidentialité" minOccurs="0"/>
                <xsd:element ref="ns4:TaxCatchAll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0f56f-1a19-4ea3-becf-f26c0cead0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rojet" ma:index="12" nillable="true" ma:displayName="Projet" ma:description="Dans le cadre de quel projet est utilisé le document? " ma:format="Dropdown" ma:internalName="Projet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Innovations pédagogiques"/>
                        <xsd:enumeration value="Vidéo pédagogique"/>
                        <xsd:enumeration value="Colloques, conférences, représentations"/>
                        <xsd:enumeration value="Ateliers et offre de formation"/>
                        <xsd:enumeration value="Prix de l'enseignement"/>
                        <xsd:enumeration value="Compétences transversales"/>
                        <xsd:enumeration value="Communication et web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nn_x00e9_eacad_x00e9_miqueconcern_x00e9_e" ma:index="20" nillable="true" ma:displayName="Année académique concernée" ma:format="Dropdown" ma:internalName="Ann_x00e9_eacad_x00e9_miqueconcern_x00e9_e">
      <xsd:simpleType>
        <xsd:restriction base="dms:Choice">
          <xsd:enumeration value="2021-22"/>
          <xsd:enumeration value="2020-21"/>
          <xsd:enumeration value="2019-20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4" nillable="true" ma:taxonomy="true" ma:internalName="lcf76f155ced4ddcb4097134ff3c332f" ma:taxonomyFieldName="MediaServiceImageTags" ma:displayName="Balises d’images" ma:readOnly="false" ma:fieldId="{5cf76f15-5ced-4ddc-b409-7134ff3c332f}" ma:taxonomyMulti="true" ma:sspId="326a1a01-f002-4b1f-9617-625d2f60aa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4ed2-4725-4fb6-b7e3-3f12281e12a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Projet" ma:index="22" nillable="true" ma:displayName="Projet" ma:internalName="Projet0">
      <xsd:simpleType>
        <xsd:restriction base="dms:Text">
          <xsd:maxLength value="255"/>
        </xsd:restriction>
      </xsd:simpleType>
    </xsd:element>
    <xsd:element name="Entité" ma:index="23" nillable="true" ma:displayName="Entité" ma:internalName="Entit_x00e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reau Qualité"/>
                    <xsd:enumeration value="Centre interfacultaire de bioéthique et sciences humaines en médecine"/>
                    <xsd:enumeration value="Centre interfacultaire en droits de l'enfant"/>
                    <xsd:enumeration value="Centre interfacultaire de gérontologie et d'études des vulnérabilités"/>
                    <xsd:enumeration value="Centre interfacultaire de neurosciences"/>
                    <xsd:enumeration value="Centre interfacultaire en sciences affectives"/>
                    <xsd:enumeration value="Centre universitaire d'informatique"/>
                    <xsd:enumeration value="Droit"/>
                    <xsd:enumeration value="FPSE"/>
                    <xsd:enumeration value="FTI"/>
                    <xsd:enumeration value="GSEM"/>
                    <xsd:enumeration value="Global Studies Institute"/>
                    <xsd:enumeration value="Institut Confucius"/>
                    <xsd:enumeration value="Institut universitaire en finance"/>
                    <xsd:enumeration value="Institut universitaire de formation des enseignants"/>
                    <xsd:enumeration value="Institut de génétique et de génomique"/>
                    <xsd:enumeration value="Institut d'histoire de la Réformation"/>
                    <xsd:enumeration value="Institut des sciences de l'environnement"/>
                    <xsd:enumeration value="Lettres"/>
                    <xsd:enumeration value="Maison de l'histoire"/>
                    <xsd:enumeration value="Médecine"/>
                    <xsd:enumeration value="Sciences"/>
                    <xsd:enumeration value="SdS"/>
                    <xsd:enumeration value="Théologie"/>
                    <xsd:enumeration value="Pôle SEA"/>
                    <xsd:enumeration value="Tout UNIGE"/>
                    <xsd:enumeration value="Autre institution"/>
                  </xsd:restriction>
                </xsd:simpleType>
              </xsd:element>
            </xsd:sequence>
          </xsd:extension>
        </xsd:complexContent>
      </xsd:complexType>
    </xsd:element>
    <xsd:element name="Prestation" ma:index="24" nillable="true" ma:displayName="Prestation" ma:internalName="Prest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teliers"/>
                    <xsd:enumeration value="Conseil"/>
                    <xsd:enumeration value="Evaluation"/>
                    <xsd:enumeration value="Evènement"/>
                    <xsd:enumeration value="Commissions"/>
                    <xsd:enumeration value="Gestion"/>
                  </xsd:restriction>
                </xsd:simpleType>
              </xsd:element>
            </xsd:sequence>
          </xsd:extension>
        </xsd:complexContent>
      </xsd:complexType>
    </xsd:element>
    <xsd:element name="Public_x0020_cible" ma:index="25" nillable="true" ma:displayName="Public cible" ma:internalName="Public_x0020_cib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tudiants"/>
                    <xsd:enumeration value="Doctorants"/>
                    <xsd:enumeration value="Enseignants"/>
                    <xsd:enumeration value="Direction"/>
                    <xsd:enumeration value="PAT"/>
                    <xsd:enumeration value="Equipe"/>
                  </xsd:restriction>
                </xsd:simpleType>
              </xsd:element>
            </xsd:sequence>
          </xsd:extension>
        </xsd:complexContent>
      </xsd:complexType>
    </xsd:element>
    <xsd:element name="Semestre" ma:index="26" nillable="true" ma:displayName="Semestre" ma:default="A20" ma:internalName="Semestr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20"/>
                    <xsd:enumeration value="P20"/>
                    <xsd:enumeration value="A21"/>
                    <xsd:enumeration value="P21"/>
                    <xsd:enumeration value="A22"/>
                    <xsd:enumeration value="P22"/>
                    <xsd:enumeration value="A23"/>
                    <xsd:enumeration value="P23"/>
                  </xsd:restriction>
                </xsd:simpleType>
              </xsd:element>
            </xsd:sequence>
          </xsd:extension>
        </xsd:complexContent>
      </xsd:complexType>
    </xsd:element>
    <xsd:element name="Type_x0020_de_x0020_la_x0020_ressource" ma:index="27" nillable="true" ma:displayName="Type de la ressource" ma:default="Outil SEA" ma:format="Dropdown" ma:internalName="Type_x0020_de_x0020_la_x0020_ressource">
      <xsd:simpleType>
        <xsd:restriction base="dms:Choice">
          <xsd:enumeration value="Outil SEA"/>
          <xsd:enumeration value="Directive"/>
          <xsd:enumeration value="Littérature"/>
        </xsd:restriction>
      </xsd:simpleType>
    </xsd:element>
    <xsd:element name="Thématique" ma:index="28" nillable="true" ma:displayName="Thématique" ma:internalName="Th_x00e9_matiq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Tout étudiant-e"/>
                    <xsd:enumeration value="Activités du CP - impact"/>
                    <xsd:enumeration value="Apprendre à apprendre"/>
                    <xsd:enumeration value="Apprentissage entre pairs"/>
                    <xsd:enumeration value="Approche par compétences"/>
                    <xsd:enumeration value="ARP - APP"/>
                    <xsd:enumeration value="Attention concentration"/>
                    <xsd:enumeration value="Auto-évaluation"/>
                    <xsd:enumeration value="Brise-glace"/>
                    <xsd:enumeration value="Cartes conceptuelles"/>
                    <xsd:enumeration value="classe inversée"/>
                    <xsd:enumeration value="Classroom assessment Tool"/>
                    <xsd:enumeration value="Clickers - vote en classe"/>
                    <xsd:enumeration value="Communauté de pratiques"/>
                    <xsd:enumeration value="Communication présentation"/>
                    <xsd:enumeration value="Compétences transversales"/>
                    <xsd:enumeration value="Conceptions et théories de l'enseignement"/>
                    <xsd:enumeration value="Contenus disciplinaires"/>
                    <xsd:enumeration value="Créativité"/>
                    <xsd:enumeration value="Débat en classe"/>
                    <xsd:enumeration value="Développement durable"/>
                    <xsd:enumeration value="Développement professionnel"/>
                    <xsd:enumeration value="Dossier d'enseignement"/>
                    <xsd:enumeration value="Ecoute active"/>
                    <xsd:enumeration value="Encadrement de mémoire"/>
                    <xsd:enumeration value="Encadrement de stage"/>
                    <xsd:enumeration value="Enregistrement de cours"/>
                    <xsd:enumeration value="Enseignement comodal"/>
                    <xsd:enumeration value="Enseignement virtuel"/>
                    <xsd:enumeration value="Etude de cas"/>
                    <xsd:enumeration value="Evaluation des apprentissages"/>
                    <xsd:enumeration value="Evaluation enseignement"/>
                    <xsd:enumeration value="Evaluation par les pairs"/>
                    <xsd:enumeration value="Examen oral"/>
                    <xsd:enumeration value="Feedback"/>
                    <xsd:enumeration value="Focus group"/>
                    <xsd:enumeration value="Formative analytics"/>
                    <xsd:enumeration value="Genre"/>
                    <xsd:enumeration value="Gestion de classe et indiscipline"/>
                    <xsd:enumeration value="Gestion du temps"/>
                    <xsd:enumeration value="Ghost writting"/>
                    <xsd:enumeration value="Grille évaluation"/>
                    <xsd:enumeration value="Hétéroénéité"/>
                    <xsd:enumeration value="Immersion apprentissage"/>
                    <xsd:enumeration value="Implication recherche-experience"/>
                    <xsd:enumeration value="Innovation"/>
                    <xsd:enumeration value="Interactivité - méthodes actives"/>
                    <xsd:enumeration value="Interdisciplinarité"/>
                    <xsd:enumeration value="Learning Analytics"/>
                    <xsd:enumeration value="Learning design"/>
                    <xsd:enumeration value="Leçon d'épreuve"/>
                    <xsd:enumeration value="Lire avant le cours"/>
                    <xsd:enumeration value="Media server"/>
                    <xsd:enumeration value="Metacognition"/>
                    <xsd:enumeration value="Moocs"/>
                    <xsd:enumeration value="Motivation"/>
                    <xsd:enumeration value="Notation"/>
                    <xsd:enumeration value="Objectifs d'apprentissage"/>
                    <xsd:enumeration value="Observation par les pairs"/>
                    <xsd:enumeration value="Participation en classe"/>
                    <xsd:enumeration value="Peer instruction"/>
                    <xsd:enumeration value="Pensée critique"/>
                    <xsd:enumeration value="Plagiat"/>
                    <xsd:enumeration value="Planification et plan de cours"/>
                    <xsd:enumeration value="Portable en  classe"/>
                    <xsd:enumeration value="Portfolio"/>
                    <xsd:enumeration value="Posters"/>
                    <xsd:enumeration value="Questions (poser des)"/>
                    <xsd:enumeration value="Questions (rédiger des)"/>
                    <xsd:enumeration value="Quizz-QCM"/>
                    <xsd:enumeration value="Rentrée"/>
                    <xsd:enumeration value="Résolution de problème"/>
                    <xsd:enumeration value="Révision entre pairs"/>
                    <xsd:enumeration value="Séance en équipe"/>
                    <xsd:enumeration value="Serious games"/>
                    <xsd:enumeration value="SOTL"/>
                    <xsd:enumeration value="Storytelling"/>
                    <xsd:enumeration value="Streaming"/>
                    <xsd:enumeration value="Supervision doctorat"/>
                    <xsd:enumeration value="Supports de communication"/>
                    <xsd:enumeration value="Team based learning"/>
                    <xsd:enumeration value="Travail en groupe"/>
                    <xsd:enumeration value="Trends en pédagogie"/>
                    <xsd:enumeration value="Vidéos d'apprentissage"/>
                  </xsd:restriction>
                </xsd:simpleType>
              </xsd:element>
            </xsd:sequence>
          </xsd:extension>
        </xsd:complexContent>
      </xsd:complexType>
    </xsd:element>
    <xsd:element name="Auteurs_x002f_Créateurs_x002f_Propriétaire" ma:index="29" nillable="true" ma:displayName="Auteurs/Créateurs/Propriétaire" ma:internalName="Auteurs_x002F_Cr_x00e9_ateurs_x002F_Propri_x00e9_taire">
      <xsd:simpleType>
        <xsd:restriction base="dms:Note">
          <xsd:maxLength value="255"/>
        </xsd:restriction>
      </xsd:simpleType>
    </xsd:element>
    <xsd:element name="Version_x0020_document" ma:index="30" nillable="true" ma:displayName="Version document" ma:format="Dropdown" ma:internalName="Version_x0020_document">
      <xsd:simpleType>
        <xsd:restriction base="dms:Choice">
          <xsd:enumeration value="Brouillon"/>
          <xsd:enumeration value="En cours"/>
          <xsd:enumeration value="Finale"/>
        </xsd:restriction>
      </xsd:simpleType>
    </xsd:element>
    <xsd:element name="Confidentialité" ma:index="31" nillable="true" ma:displayName="Confidentialité" ma:format="Dropdown" ma:internalName="Confidentialit_x00e9_">
      <xsd:simpleType>
        <xsd:restriction base="dms:Choice">
          <xsd:enumeration value="Réservé à l'équipe"/>
          <xsd:enumeration value="Réservé à l'UNIGE"/>
          <xsd:enumeration value="Publi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782c1-6f65-49c6-acf6-577a530c23c9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5b4503c5-72c3-44da-9c4c-fe27dd2fad0e}" ma:internalName="TaxCatchAll" ma:showField="CatchAllData" ma:web="79d14ed2-4725-4fb6-b7e3-3f12281e1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ématique xmlns="79d14ed2-4725-4fb6-b7e3-3f12281e12a5" xsi:nil="true"/>
    <Ann_x00e9_eacad_x00e9_miqueconcern_x00e9_e xmlns="6260f56f-1a19-4ea3-becf-f26c0cead080" xsi:nil="true"/>
    <Auteurs_x002f_Créateurs_x002f_Propriétaire xmlns="79d14ed2-4725-4fb6-b7e3-3f12281e12a5" xsi:nil="true"/>
    <Confidentialité xmlns="79d14ed2-4725-4fb6-b7e3-3f12281e12a5" xsi:nil="true"/>
    <Type_x0020_de_x0020_la_x0020_ressource xmlns="79d14ed2-4725-4fb6-b7e3-3f12281e12a5">Outil SEA</Type_x0020_de_x0020_la_x0020_ressource>
    <Version_x0020_document xmlns="79d14ed2-4725-4fb6-b7e3-3f12281e12a5" xsi:nil="true"/>
    <TaxCatchAll xmlns="f3b782c1-6f65-49c6-acf6-577a530c23c9" xsi:nil="true"/>
    <Prestation xmlns="79d14ed2-4725-4fb6-b7e3-3f12281e12a5" xsi:nil="true"/>
    <Projet xmlns="6260f56f-1a19-4ea3-becf-f26c0cead080"/>
    <Entité xmlns="79d14ed2-4725-4fb6-b7e3-3f12281e12a5" xsi:nil="true"/>
    <Projet xmlns="79d14ed2-4725-4fb6-b7e3-3f12281e12a5" xsi:nil="true"/>
    <Public_x0020_cible xmlns="79d14ed2-4725-4fb6-b7e3-3f12281e12a5" xsi:nil="true"/>
    <lcf76f155ced4ddcb4097134ff3c332f xmlns="6260f56f-1a19-4ea3-becf-f26c0cead080">
      <Terms xmlns="http://schemas.microsoft.com/office/infopath/2007/PartnerControls"/>
    </lcf76f155ced4ddcb4097134ff3c332f>
    <Semestre xmlns="79d14ed2-4725-4fb6-b7e3-3f12281e12a5">
      <Value>A20</Value>
    </Semestr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2B5F0-85E5-4896-9487-2064F580C7D1}">
  <ds:schemaRefs>
    <ds:schemaRef ds:uri="6260f56f-1a19-4ea3-becf-f26c0cead080"/>
    <ds:schemaRef ds:uri="79d14ed2-4725-4fb6-b7e3-3f12281e12a5"/>
    <ds:schemaRef ds:uri="f3b782c1-6f65-49c6-acf6-577a530c23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52C0ACD-7813-467D-8978-9BC0C2B50D49}">
  <ds:schemaRefs>
    <ds:schemaRef ds:uri="6260f56f-1a19-4ea3-becf-f26c0cead080"/>
    <ds:schemaRef ds:uri="79d14ed2-4725-4fb6-b7e3-3f12281e12a5"/>
    <ds:schemaRef ds:uri="f3b782c1-6f65-49c6-acf6-577a530c23c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9364376-223B-4B6E-A846-87F8BD1A8F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Grand écran</PresentationFormat>
  <Paragraphs>88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PhD Student &amp; post-doc Open discussion </vt:lpstr>
      <vt:lpstr>Nos missions</vt:lpstr>
      <vt:lpstr>Présentation PowerPoint</vt:lpstr>
      <vt:lpstr>Nos valeurs</vt:lpstr>
      <vt:lpstr>How will it go ?</vt:lpstr>
      <vt:lpstr>How do you find your group  ?</vt:lpstr>
      <vt:lpstr>How do you find your Room   ?</vt:lpstr>
      <vt:lpstr>What do you have at you disposal ? </vt:lpstr>
      <vt:lpstr>What do you need ? </vt:lpstr>
      <vt:lpstr>My advice </vt:lpstr>
    </vt:vector>
  </TitlesOfParts>
  <Company>Université de Genève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Classroom Environment</dc:title>
  <dc:creator>Irène Rotondi</dc:creator>
  <cp:lastModifiedBy>Philippe Haeberli</cp:lastModifiedBy>
  <cp:revision>2</cp:revision>
  <cp:lastPrinted>2020-02-19T10:02:42Z</cp:lastPrinted>
  <dcterms:created xsi:type="dcterms:W3CDTF">2020-02-17T15:32:05Z</dcterms:created>
  <dcterms:modified xsi:type="dcterms:W3CDTF">2022-09-16T12:31:51Z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0x010100D2C7192ABA2EEA4782EEB3974F095801</vt:lpwstr>
  </property>
  <property fmtid="{D5CDD505-2E9C-101B-9397-08002B2CF9AE}" pid="3" name="MediaServiceImageTags">
    <vt:lpwstr/>
  </property>
</Properties>
</file>