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301" r:id="rId6"/>
    <p:sldId id="316" r:id="rId7"/>
    <p:sldId id="320" r:id="rId8"/>
    <p:sldId id="323" r:id="rId9"/>
    <p:sldId id="319" r:id="rId10"/>
    <p:sldId id="285" r:id="rId11"/>
    <p:sldId id="308" r:id="rId12"/>
    <p:sldId id="305" r:id="rId13"/>
    <p:sldId id="286" r:id="rId14"/>
    <p:sldId id="294" r:id="rId15"/>
    <p:sldId id="299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ED810"/>
    <a:srgbClr val="FF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292" autoAdjust="0"/>
  </p:normalViewPr>
  <p:slideViewPr>
    <p:cSldViewPr snapToGrid="0" snapToObjects="1">
      <p:cViewPr varScale="1">
        <p:scale>
          <a:sx n="110" d="100"/>
          <a:sy n="110" d="100"/>
        </p:scale>
        <p:origin x="594" y="96"/>
      </p:cViewPr>
      <p:guideLst/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AF7B3-2D7A-FC4A-9BAA-826F1B12F6BF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754D-83C6-1C45-BD1F-915D2ACA8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7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11B18-30A6-B448-A2BB-D96C786974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83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11B18-30A6-B448-A2BB-D96C786974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RELAXATION BETWEEN GROUND/SPIN STATES IS SEVERAL ORDERS OF MAGNITUDE LONGER THAN OPTICAL RELAXATION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5754D-83C6-1C45-BD1F-915D2ACA8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3FC5-3411-4B43-A8B2-F5ED4EE0C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8A69B1-3AAE-8543-9519-AE197A2E2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0F14C-3149-0542-9976-60B0346C9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58ED3-7AC6-4B98-A87B-E73ABAB07F41}" type="datetime1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3B2D4-0311-7442-BA67-37FC0DA97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1146-A8FD-A349-AC7F-8CEDD03C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8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A1980-AB06-9E47-AAB6-A7A6B5F0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D89D3-E72C-7642-97FC-A424BA5E9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B5C41-479E-7543-8538-18A2F7D9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7857-8F0B-448F-B5A7-F14BFC165F91}" type="datetime1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E341C-47AF-8243-B01B-0D846E91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C7E29-402D-B440-B7A0-7DD0F221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4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20734-6F51-4E4F-94D3-3BD9D5962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8A152-9A39-E64F-BCB5-3655973B0D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B736-7009-AC43-8EA4-18FA78CA7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C01F-EF08-4257-BDB3-099B0BEB948D}" type="datetime1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371FF-52EB-1547-90B9-FFFA58B5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21DA4-7302-6E42-BA9E-E298E7C9D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3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E0C0A-F750-2840-89D1-97860C96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AC7EE-D9FD-6242-BED9-E0C615B34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70934-50A5-B946-A3F2-171B158B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2A289-BF0D-42BE-BC88-7B859BACAFF2}" type="datetime1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3F0F6-3B35-EB4D-8A1B-32028827E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6BED2-9E8D-AD46-8434-CF608F72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5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9F1E7-AADA-5D43-BBF1-BCCF018D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B7879-14F2-DC4D-9CF4-4736EB02B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4BEDD-F4FC-1644-9554-2DBBA35B7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F5F1-8867-4598-BB2E-4CCAC057F9AB}" type="datetime1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162F6-E53B-FD44-BE6E-92EE7B609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54453-CCF5-FA4A-9AE3-35F2B72AC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3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FAA1C-64F9-B541-A614-198ACCB1E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2A346-2C82-6446-8E28-93FD477D0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FDAB-656F-5D48-9A57-10EFD6CC5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DB934-211C-D347-8DD3-9BD5BD23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7EE2C-427A-4E3D-94FE-6979F4B84057}" type="datetime1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7E671-0B6C-4947-B4DE-11112B22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705C4-79E9-1649-959F-506DCA01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30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6344-37DF-444D-951C-E7B3ABE7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D4A1D-6058-3F48-BBD5-CFE254593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E61C1-9FB7-904F-A73D-E8C316701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13880-157D-8B47-A6B8-B792EA85A2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635B7-70B3-3349-8A69-9F2BD9E25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926DE0-9052-4542-8A01-7F129B20C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9790-4CD8-4F7E-8388-546EF26B9E14}" type="datetime1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635AE-0AE1-6B44-845E-10F90BD7E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D33FF-EA61-004F-882A-99458FA1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8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FEDAF-F7CF-1B42-AE51-87595F998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6776F-3281-A749-8939-527764D9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F4E1-372B-4B16-B900-DA205EAAD0D7}" type="datetime1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C2BBE0-DE27-8A49-AA97-22955034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11192-2908-074F-BF6F-31A868CE8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2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D5802-CB67-AA4E-A976-35B18A82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A875A-BC5F-4979-8070-8645F26D3CD2}" type="datetime1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46985B-4FF8-D842-B4B9-D7D32DA8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69C15-A6DC-674C-947D-8D79890D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8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D524D-3418-0F4D-ABEE-37975C79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C79FA-BC68-3E4D-A6B1-42389FBF2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59F00-F4D8-8B4B-A369-E03D94476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131E1-D2C2-B44E-B337-91C13386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8E3C-BD9D-4CC3-834F-876FE8CBB5B1}" type="datetime1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E15DD-AC32-DC43-B1FB-EF7610CA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902C0-6C5B-BB41-AF3E-04B88D7A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89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56D0-65C1-D74C-A57E-EAB8342E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ECCFD7-AF48-2A41-81B5-A4B2EFDC7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8206A8-6F3E-0047-9375-1526DA69A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538C6-7934-C540-8B85-6B9089BA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D378F-0DD1-402C-9D89-0A3FB75C1FD3}" type="datetime1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ADC7D-9D9D-E442-8518-D6D220EA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48CCA-9333-DF42-9F20-638EBE0E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0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9AAF7-7B4B-2A46-BBE5-9A470892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124B9-34A8-4B4B-BFEE-DFDB12348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31093-30FE-5540-AE3F-1D9D3AC47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B4B4D-C6E4-4325-A63A-E00A08E1A5A6}" type="datetime1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D75E0-F792-0E4D-84C3-4269D5951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94684-E480-A444-A048-A4EACCEB5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12DF3-5279-0E40-9984-707D52737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BCD2D-B8DE-3944-8897-B3DF7A3E7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93517" y="-39191"/>
            <a:ext cx="12365182" cy="69554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4A176A-0ABE-F04E-B6C4-DD7DABBF6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-493982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Rare-Earth Ion-Doped Crystals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as Quantum Memories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EDDD36-FC2A-8F40-8A72-443B1BFF7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3252511"/>
            <a:ext cx="10058400" cy="20358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r>
              <a:rPr lang="en-US" dirty="0" err="1">
                <a:solidFill>
                  <a:srgbClr val="FFFFFF"/>
                </a:solidFill>
              </a:rPr>
              <a:t>Jingjing</a:t>
            </a:r>
            <a:r>
              <a:rPr lang="en-US" dirty="0">
                <a:solidFill>
                  <a:srgbClr val="FFFFFF"/>
                </a:solidFill>
              </a:rPr>
              <a:t> Chen and </a:t>
            </a:r>
            <a:r>
              <a:rPr lang="en-US" dirty="0" err="1">
                <a:solidFill>
                  <a:srgbClr val="FFFFFF"/>
                </a:solidFill>
              </a:rPr>
              <a:t>Théo</a:t>
            </a:r>
            <a:r>
              <a:rPr lang="en-US" dirty="0">
                <a:solidFill>
                  <a:srgbClr val="FFFFFF"/>
                </a:solidFill>
              </a:rPr>
              <a:t> Norbert Julio Sanchez Mejia</a:t>
            </a:r>
          </a:p>
          <a:p>
            <a:r>
              <a:rPr lang="en-US" dirty="0">
                <a:solidFill>
                  <a:srgbClr val="FFFFFF"/>
                </a:solidFill>
              </a:rPr>
              <a:t>Department of Applied Physics - QRAM Group</a:t>
            </a:r>
          </a:p>
          <a:p>
            <a:r>
              <a:rPr lang="en-US" dirty="0">
                <a:solidFill>
                  <a:schemeClr val="bg1"/>
                </a:solidFill>
              </a:rPr>
              <a:t>UNIGE Young Researchers Day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26DE8-920B-4749-B3CD-D39DDE6523F9}"/>
              </a:ext>
            </a:extLst>
          </p:cNvPr>
          <p:cNvSpPr txBox="1"/>
          <p:nvPr/>
        </p:nvSpPr>
        <p:spPr>
          <a:xfrm>
            <a:off x="3048" y="6488658"/>
            <a:ext cx="342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credit: Olivier Zimmermann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E2E4B05-99BE-6140-91E3-670DD671F6A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396154" y="4805051"/>
            <a:ext cx="3399692" cy="19047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260EA-D000-48F4-BBBF-EA77C61ED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4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F0105BE0-C739-994D-AC68-89EE07C0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4014" y="-3601425"/>
            <a:ext cx="17767738" cy="11845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681F180-A84F-3B40-9C83-A2DCB2CF907A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523999" y="638887"/>
                <a:ext cx="9144000" cy="23876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Yb</m:t>
                        </m:r>
                      </m:e>
                      <m:sup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  <m:r>
                      <a:rPr lang="en-CA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Si</m:t>
                    </m:r>
                    <m:sSub>
                      <m:sSubPr>
                        <m:ctrlP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Spin-Wave Storage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681F180-A84F-3B40-9C83-A2DCB2CF90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523999" y="638887"/>
                <a:ext cx="9144000" cy="2387600"/>
              </a:xfrm>
              <a:blipFill>
                <a:blip r:embed="rId4"/>
                <a:stretch>
                  <a:fillRect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FC0B668-2159-DF4A-9E43-A02B403FF1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422455" y="5535612"/>
            <a:ext cx="1790700" cy="1003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36DD8-2BEE-4A8D-8242-385EC301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01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9319F4-ECBC-9F4F-96BF-BAE67C1C110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Yb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>
                        <a:latin typeface="Cambria Math" panose="02040503050406030204" pitchFamily="18" charset="0"/>
                      </a:rPr>
                      <m:t>Si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- Spin-Wave Storage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09319F4-ECBC-9F4F-96BF-BAE67C1C11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FC6F8CD-555E-B54B-8229-43B4F7348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423" y="2609235"/>
            <a:ext cx="9653155" cy="1639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5F9F73-92FD-FC42-96FA-32B46B6A691F}"/>
              </a:ext>
            </a:extLst>
          </p:cNvPr>
          <p:cNvSpPr txBox="1"/>
          <p:nvPr/>
        </p:nvSpPr>
        <p:spPr>
          <a:xfrm>
            <a:off x="98714" y="5195455"/>
            <a:ext cx="11994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Our number of modes is great, but we don’t store them for nearly long enough!!!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FF18C-D7DC-4F7A-B607-0A6EF350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3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3B7A3FA7-ABCC-8C4A-ADCF-0ADA4D2C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533" y="1253330"/>
            <a:ext cx="3866934" cy="56046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AAF39C-FD49-7542-8268-6EA790BF60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Yb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>
                        <a:latin typeface="Cambria Math" panose="02040503050406030204" pitchFamily="18" charset="0"/>
                      </a:rPr>
                      <m:t>Si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- Spin-Wave Storage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0AAF39C-FD49-7542-8268-6EA790BF60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621064F-0CCC-0B4B-AAF9-C723F22D4ABD}"/>
              </a:ext>
            </a:extLst>
          </p:cNvPr>
          <p:cNvCxnSpPr/>
          <p:nvPr/>
        </p:nvCxnSpPr>
        <p:spPr>
          <a:xfrm flipV="1">
            <a:off x="6068290" y="3034145"/>
            <a:ext cx="0" cy="35017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66570D-A13A-2D4C-9C56-131B10D0B224}"/>
              </a:ext>
            </a:extLst>
          </p:cNvPr>
          <p:cNvCxnSpPr>
            <a:cxnSpLocks/>
          </p:cNvCxnSpPr>
          <p:nvPr/>
        </p:nvCxnSpPr>
        <p:spPr>
          <a:xfrm>
            <a:off x="6277463" y="3034145"/>
            <a:ext cx="298062" cy="1993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FAD931-DD00-2A42-84A2-79A563F27CE0}"/>
              </a:ext>
            </a:extLst>
          </p:cNvPr>
          <p:cNvSpPr txBox="1"/>
          <p:nvPr/>
        </p:nvSpPr>
        <p:spPr>
          <a:xfrm>
            <a:off x="8104909" y="5569527"/>
            <a:ext cx="3449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Microwave pulses can be added to even further increase the lifetime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A971B8-F5C7-40F2-8969-A80D9FCD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12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D3AEAB-1386-443E-8ED9-39A2B499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5825" y="3219235"/>
            <a:ext cx="2952750" cy="22098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D033FCC-4781-45CB-9DF8-7CA15D7AE4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3748" t="-412" r="242"/>
          <a:stretch/>
        </p:blipFill>
        <p:spPr>
          <a:xfrm>
            <a:off x="844654" y="2211805"/>
            <a:ext cx="2470046" cy="331838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264F62-D43E-4EB2-939D-B669B88B7FBE}"/>
              </a:ext>
            </a:extLst>
          </p:cNvPr>
          <p:cNvCxnSpPr>
            <a:cxnSpLocks/>
          </p:cNvCxnSpPr>
          <p:nvPr/>
        </p:nvCxnSpPr>
        <p:spPr>
          <a:xfrm flipV="1">
            <a:off x="7283364" y="3009003"/>
            <a:ext cx="298062" cy="1993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CABF46-8280-478B-B253-9F7CC9D3835C}"/>
              </a:ext>
            </a:extLst>
          </p:cNvPr>
          <p:cNvCxnSpPr>
            <a:cxnSpLocks/>
          </p:cNvCxnSpPr>
          <p:nvPr/>
        </p:nvCxnSpPr>
        <p:spPr>
          <a:xfrm>
            <a:off x="7747341" y="3034145"/>
            <a:ext cx="0" cy="35017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568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625456-7DA4-454F-B15B-6BB8F4E81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-1011767"/>
            <a:ext cx="12661900" cy="844126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8C9DC27-C05C-1741-A940-D4A3928BBADA}"/>
              </a:ext>
            </a:extLst>
          </p:cNvPr>
          <p:cNvSpPr txBox="1">
            <a:spLocks/>
          </p:cNvSpPr>
          <p:nvPr/>
        </p:nvSpPr>
        <p:spPr>
          <a:xfrm>
            <a:off x="1523999" y="63888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2E2FCBB-1339-2544-8EF5-C11BE50FCF8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422455" y="5535612"/>
            <a:ext cx="1790700" cy="1003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8C95E-2444-4197-A805-98B5EEE6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454B-778E-4002-BE75-2B061F7A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 Tale of </a:t>
            </a:r>
            <a:r>
              <a:rPr lang="fr-CH" dirty="0" err="1"/>
              <a:t>Two</a:t>
            </a:r>
            <a:r>
              <a:rPr lang="fr-CH" dirty="0"/>
              <a:t> Qubits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4C4E88-D62D-48EB-9AAD-D1B503030844}"/>
              </a:ext>
            </a:extLst>
          </p:cNvPr>
          <p:cNvGrpSpPr/>
          <p:nvPr/>
        </p:nvGrpSpPr>
        <p:grpSpPr>
          <a:xfrm>
            <a:off x="7302476" y="2320214"/>
            <a:ext cx="3068829" cy="1662968"/>
            <a:chOff x="7302476" y="2320214"/>
            <a:chExt cx="3068829" cy="16629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EF686D0-0D83-4F76-BDF3-5BC5625D30F0}"/>
                </a:ext>
              </a:extLst>
            </p:cNvPr>
            <p:cNvGrpSpPr/>
            <p:nvPr/>
          </p:nvGrpSpPr>
          <p:grpSpPr>
            <a:xfrm>
              <a:off x="8282709" y="2874818"/>
              <a:ext cx="1108364" cy="1108364"/>
              <a:chOff x="8282709" y="2874818"/>
              <a:chExt cx="1108364" cy="110836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B30B9B-78A5-4B07-BE26-30D13E13B911}"/>
                  </a:ext>
                </a:extLst>
              </p:cNvPr>
              <p:cNvSpPr/>
              <p:nvPr/>
            </p:nvSpPr>
            <p:spPr>
              <a:xfrm>
                <a:off x="8282709" y="2874818"/>
                <a:ext cx="1108364" cy="110836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9FC6C76-552E-4585-908C-E9FFD260F23E}"/>
                  </a:ext>
                </a:extLst>
              </p:cNvPr>
              <p:cNvSpPr/>
              <p:nvPr/>
            </p:nvSpPr>
            <p:spPr>
              <a:xfrm>
                <a:off x="8721437" y="3107366"/>
                <a:ext cx="230909" cy="23090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pic>
            <p:nvPicPr>
              <p:cNvPr id="6" name="Graphic 5" descr="Traffic light">
                <a:extLst>
                  <a:ext uri="{FF2B5EF4-FFF2-40B4-BE49-F238E27FC236}">
                    <a16:creationId xmlns:a16="http://schemas.microsoft.com/office/drawing/2014/main" id="{E56D492B-6138-410A-B3A8-DC66064310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79692" y="297180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34FEC-E475-4DBE-9736-385FA5276F6F}"/>
                </a:ext>
              </a:extLst>
            </p:cNvPr>
            <p:cNvSpPr txBox="1"/>
            <p:nvPr/>
          </p:nvSpPr>
          <p:spPr>
            <a:xfrm>
              <a:off x="7302476" y="2320214"/>
              <a:ext cx="3068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800" dirty="0" err="1"/>
                <a:t>Stationary</a:t>
              </a:r>
              <a:r>
                <a:rPr lang="fr-CH" sz="2800" dirty="0"/>
                <a:t> Qubit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E26613-2113-44A8-B6E6-C6F712487641}"/>
              </a:ext>
            </a:extLst>
          </p:cNvPr>
          <p:cNvGrpSpPr/>
          <p:nvPr/>
        </p:nvGrpSpPr>
        <p:grpSpPr>
          <a:xfrm>
            <a:off x="1820695" y="2351598"/>
            <a:ext cx="3068829" cy="1631584"/>
            <a:chOff x="1820695" y="2351598"/>
            <a:chExt cx="3068829" cy="163158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ABE2A47-A9E8-444A-83F4-7559EAA5BAF3}"/>
                </a:ext>
              </a:extLst>
            </p:cNvPr>
            <p:cNvGrpSpPr/>
            <p:nvPr/>
          </p:nvGrpSpPr>
          <p:grpSpPr>
            <a:xfrm>
              <a:off x="2800928" y="2874818"/>
              <a:ext cx="1108364" cy="1108364"/>
              <a:chOff x="2800928" y="2874818"/>
              <a:chExt cx="1108364" cy="110836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4104793-DEC1-4B44-9DA9-56DAF91B507E}"/>
                  </a:ext>
                </a:extLst>
              </p:cNvPr>
              <p:cNvSpPr/>
              <p:nvPr/>
            </p:nvSpPr>
            <p:spPr>
              <a:xfrm>
                <a:off x="2800928" y="2874818"/>
                <a:ext cx="1108364" cy="110836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59D73F-165C-4A29-8984-C413B68ADB97}"/>
                  </a:ext>
                </a:extLst>
              </p:cNvPr>
              <p:cNvGrpSpPr/>
              <p:nvPr/>
            </p:nvGrpSpPr>
            <p:grpSpPr>
              <a:xfrm>
                <a:off x="2897911" y="2971800"/>
                <a:ext cx="914400" cy="914400"/>
                <a:chOff x="2173812" y="4233239"/>
                <a:chExt cx="914400" cy="914400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BF82FB4D-20D8-437B-A820-AD33CF467C21}"/>
                    </a:ext>
                  </a:extLst>
                </p:cNvPr>
                <p:cNvSpPr/>
                <p:nvPr/>
              </p:nvSpPr>
              <p:spPr>
                <a:xfrm>
                  <a:off x="2515557" y="4784431"/>
                  <a:ext cx="230909" cy="230909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CH"/>
                </a:p>
              </p:txBody>
            </p:sp>
            <p:grpSp>
              <p:nvGrpSpPr>
                <p:cNvPr id="9" name="Graphic 4" descr="Traffic light">
                  <a:extLst>
                    <a:ext uri="{FF2B5EF4-FFF2-40B4-BE49-F238E27FC236}">
                      <a16:creationId xmlns:a16="http://schemas.microsoft.com/office/drawing/2014/main" id="{76E6442C-7C4D-40D8-A72B-5FA3270B5F91}"/>
                    </a:ext>
                  </a:extLst>
                </p:cNvPr>
                <p:cNvGrpSpPr/>
                <p:nvPr/>
              </p:nvGrpSpPr>
              <p:grpSpPr>
                <a:xfrm>
                  <a:off x="2173812" y="4233239"/>
                  <a:ext cx="914400" cy="914400"/>
                  <a:chOff x="2173812" y="4233239"/>
                  <a:chExt cx="914400" cy="914400"/>
                </a:xfrm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0DC7E32D-A7A9-47F1-A39A-E80FBBB10E5F}"/>
                      </a:ext>
                    </a:extLst>
                  </p:cNvPr>
                  <p:cNvSpPr/>
                  <p:nvPr/>
                </p:nvSpPr>
                <p:spPr>
                  <a:xfrm>
                    <a:off x="2311543" y="4404689"/>
                    <a:ext cx="128968" cy="163051"/>
                  </a:xfrm>
                  <a:custGeom>
                    <a:avLst/>
                    <a:gdLst>
                      <a:gd name="connsiteX0" fmla="*/ 128969 w 128968"/>
                      <a:gd name="connsiteY0" fmla="*/ 0 h 163051"/>
                      <a:gd name="connsiteX1" fmla="*/ 0 w 128968"/>
                      <a:gd name="connsiteY1" fmla="*/ 0 h 163051"/>
                      <a:gd name="connsiteX2" fmla="*/ 47625 w 128968"/>
                      <a:gd name="connsiteY2" fmla="*/ 77343 h 163051"/>
                      <a:gd name="connsiteX3" fmla="*/ 65151 w 128968"/>
                      <a:gd name="connsiteY3" fmla="*/ 110871 h 163051"/>
                      <a:gd name="connsiteX4" fmla="*/ 65151 w 128968"/>
                      <a:gd name="connsiteY4" fmla="*/ 120396 h 163051"/>
                      <a:gd name="connsiteX5" fmla="*/ 117489 w 128968"/>
                      <a:gd name="connsiteY5" fmla="*/ 162787 h 163051"/>
                      <a:gd name="connsiteX6" fmla="*/ 128969 w 128968"/>
                      <a:gd name="connsiteY6" fmla="*/ 160115 h 16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968" h="163051">
                        <a:moveTo>
                          <a:pt x="128969" y="0"/>
                        </a:moveTo>
                        <a:lnTo>
                          <a:pt x="0" y="0"/>
                        </a:lnTo>
                        <a:cubicBezTo>
                          <a:pt x="0" y="0"/>
                          <a:pt x="4286" y="60198"/>
                          <a:pt x="47625" y="77343"/>
                        </a:cubicBezTo>
                        <a:cubicBezTo>
                          <a:pt x="61912" y="83058"/>
                          <a:pt x="64770" y="100108"/>
                          <a:pt x="65151" y="110871"/>
                        </a:cubicBezTo>
                        <a:cubicBezTo>
                          <a:pt x="65151" y="112586"/>
                          <a:pt x="65151" y="120396"/>
                          <a:pt x="65151" y="120396"/>
                        </a:cubicBezTo>
                        <a:cubicBezTo>
                          <a:pt x="67898" y="146555"/>
                          <a:pt x="91330" y="165534"/>
                          <a:pt x="117489" y="162787"/>
                        </a:cubicBezTo>
                        <a:cubicBezTo>
                          <a:pt x="121411" y="162376"/>
                          <a:pt x="125267" y="161477"/>
                          <a:pt x="128969" y="1601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E9F1409B-89B8-4CF2-8A76-F2EAC3F61077}"/>
                      </a:ext>
                    </a:extLst>
                  </p:cNvPr>
                  <p:cNvSpPr/>
                  <p:nvPr/>
                </p:nvSpPr>
                <p:spPr>
                  <a:xfrm>
                    <a:off x="2311543" y="4595189"/>
                    <a:ext cx="128968" cy="163051"/>
                  </a:xfrm>
                  <a:custGeom>
                    <a:avLst/>
                    <a:gdLst>
                      <a:gd name="connsiteX0" fmla="*/ 128969 w 128968"/>
                      <a:gd name="connsiteY0" fmla="*/ 0 h 163051"/>
                      <a:gd name="connsiteX1" fmla="*/ 0 w 128968"/>
                      <a:gd name="connsiteY1" fmla="*/ 0 h 163051"/>
                      <a:gd name="connsiteX2" fmla="*/ 47625 w 128968"/>
                      <a:gd name="connsiteY2" fmla="*/ 77343 h 163051"/>
                      <a:gd name="connsiteX3" fmla="*/ 65151 w 128968"/>
                      <a:gd name="connsiteY3" fmla="*/ 110871 h 163051"/>
                      <a:gd name="connsiteX4" fmla="*/ 65151 w 128968"/>
                      <a:gd name="connsiteY4" fmla="*/ 120396 h 163051"/>
                      <a:gd name="connsiteX5" fmla="*/ 117489 w 128968"/>
                      <a:gd name="connsiteY5" fmla="*/ 162787 h 163051"/>
                      <a:gd name="connsiteX6" fmla="*/ 128969 w 128968"/>
                      <a:gd name="connsiteY6" fmla="*/ 160115 h 16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968" h="163051">
                        <a:moveTo>
                          <a:pt x="128969" y="0"/>
                        </a:moveTo>
                        <a:lnTo>
                          <a:pt x="0" y="0"/>
                        </a:lnTo>
                        <a:cubicBezTo>
                          <a:pt x="0" y="0"/>
                          <a:pt x="4286" y="60198"/>
                          <a:pt x="47625" y="77343"/>
                        </a:cubicBezTo>
                        <a:cubicBezTo>
                          <a:pt x="61912" y="83058"/>
                          <a:pt x="64770" y="100108"/>
                          <a:pt x="65151" y="110871"/>
                        </a:cubicBezTo>
                        <a:cubicBezTo>
                          <a:pt x="65151" y="112586"/>
                          <a:pt x="65151" y="120396"/>
                          <a:pt x="65151" y="120396"/>
                        </a:cubicBezTo>
                        <a:cubicBezTo>
                          <a:pt x="67898" y="146555"/>
                          <a:pt x="91330" y="165534"/>
                          <a:pt x="117489" y="162787"/>
                        </a:cubicBezTo>
                        <a:cubicBezTo>
                          <a:pt x="121411" y="162376"/>
                          <a:pt x="125267" y="161477"/>
                          <a:pt x="128969" y="1601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D849EF7E-B096-4AE4-865E-D85A99590CA2}"/>
                      </a:ext>
                    </a:extLst>
                  </p:cNvPr>
                  <p:cNvSpPr/>
                  <p:nvPr/>
                </p:nvSpPr>
                <p:spPr>
                  <a:xfrm>
                    <a:off x="2311543" y="4795214"/>
                    <a:ext cx="128968" cy="163051"/>
                  </a:xfrm>
                  <a:custGeom>
                    <a:avLst/>
                    <a:gdLst>
                      <a:gd name="connsiteX0" fmla="*/ 128969 w 128968"/>
                      <a:gd name="connsiteY0" fmla="*/ 0 h 163051"/>
                      <a:gd name="connsiteX1" fmla="*/ 0 w 128968"/>
                      <a:gd name="connsiteY1" fmla="*/ 0 h 163051"/>
                      <a:gd name="connsiteX2" fmla="*/ 47625 w 128968"/>
                      <a:gd name="connsiteY2" fmla="*/ 77343 h 163051"/>
                      <a:gd name="connsiteX3" fmla="*/ 65151 w 128968"/>
                      <a:gd name="connsiteY3" fmla="*/ 110871 h 163051"/>
                      <a:gd name="connsiteX4" fmla="*/ 65151 w 128968"/>
                      <a:gd name="connsiteY4" fmla="*/ 120396 h 163051"/>
                      <a:gd name="connsiteX5" fmla="*/ 117489 w 128968"/>
                      <a:gd name="connsiteY5" fmla="*/ 162787 h 163051"/>
                      <a:gd name="connsiteX6" fmla="*/ 128969 w 128968"/>
                      <a:gd name="connsiteY6" fmla="*/ 160115 h 16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968" h="163051">
                        <a:moveTo>
                          <a:pt x="128969" y="0"/>
                        </a:moveTo>
                        <a:lnTo>
                          <a:pt x="0" y="0"/>
                        </a:lnTo>
                        <a:cubicBezTo>
                          <a:pt x="0" y="0"/>
                          <a:pt x="4286" y="60198"/>
                          <a:pt x="47625" y="77343"/>
                        </a:cubicBezTo>
                        <a:cubicBezTo>
                          <a:pt x="61912" y="83058"/>
                          <a:pt x="64770" y="100108"/>
                          <a:pt x="65151" y="110871"/>
                        </a:cubicBezTo>
                        <a:cubicBezTo>
                          <a:pt x="65151" y="112586"/>
                          <a:pt x="65151" y="120396"/>
                          <a:pt x="65151" y="120396"/>
                        </a:cubicBezTo>
                        <a:cubicBezTo>
                          <a:pt x="67898" y="146555"/>
                          <a:pt x="91330" y="165534"/>
                          <a:pt x="117489" y="162787"/>
                        </a:cubicBezTo>
                        <a:cubicBezTo>
                          <a:pt x="121411" y="162376"/>
                          <a:pt x="125267" y="161477"/>
                          <a:pt x="128969" y="1601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2113A83E-447B-4460-B526-D1A3A79FA874}"/>
                      </a:ext>
                    </a:extLst>
                  </p:cNvPr>
                  <p:cNvSpPr/>
                  <p:nvPr/>
                </p:nvSpPr>
                <p:spPr>
                  <a:xfrm>
                    <a:off x="2821512" y="4404689"/>
                    <a:ext cx="128968" cy="163051"/>
                  </a:xfrm>
                  <a:custGeom>
                    <a:avLst/>
                    <a:gdLst>
                      <a:gd name="connsiteX0" fmla="*/ 0 w 128968"/>
                      <a:gd name="connsiteY0" fmla="*/ 0 h 163051"/>
                      <a:gd name="connsiteX1" fmla="*/ 128969 w 128968"/>
                      <a:gd name="connsiteY1" fmla="*/ 0 h 163051"/>
                      <a:gd name="connsiteX2" fmla="*/ 81344 w 128968"/>
                      <a:gd name="connsiteY2" fmla="*/ 77343 h 163051"/>
                      <a:gd name="connsiteX3" fmla="*/ 63817 w 128968"/>
                      <a:gd name="connsiteY3" fmla="*/ 110871 h 163051"/>
                      <a:gd name="connsiteX4" fmla="*/ 63817 w 128968"/>
                      <a:gd name="connsiteY4" fmla="*/ 120396 h 163051"/>
                      <a:gd name="connsiteX5" fmla="*/ 11480 w 128968"/>
                      <a:gd name="connsiteY5" fmla="*/ 162787 h 163051"/>
                      <a:gd name="connsiteX6" fmla="*/ 0 w 128968"/>
                      <a:gd name="connsiteY6" fmla="*/ 160115 h 16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968" h="163051">
                        <a:moveTo>
                          <a:pt x="0" y="0"/>
                        </a:moveTo>
                        <a:lnTo>
                          <a:pt x="128969" y="0"/>
                        </a:lnTo>
                        <a:cubicBezTo>
                          <a:pt x="128969" y="0"/>
                          <a:pt x="124682" y="60198"/>
                          <a:pt x="81344" y="77343"/>
                        </a:cubicBezTo>
                        <a:cubicBezTo>
                          <a:pt x="67056" y="83058"/>
                          <a:pt x="64198" y="100108"/>
                          <a:pt x="63817" y="110871"/>
                        </a:cubicBezTo>
                        <a:cubicBezTo>
                          <a:pt x="63817" y="112586"/>
                          <a:pt x="63817" y="120396"/>
                          <a:pt x="63817" y="120396"/>
                        </a:cubicBezTo>
                        <a:cubicBezTo>
                          <a:pt x="61070" y="146555"/>
                          <a:pt x="37638" y="165534"/>
                          <a:pt x="11480" y="162787"/>
                        </a:cubicBezTo>
                        <a:cubicBezTo>
                          <a:pt x="7557" y="162376"/>
                          <a:pt x="3701" y="161477"/>
                          <a:pt x="0" y="1601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7378ACC3-6C28-4D0A-A170-DCB961A13B21}"/>
                      </a:ext>
                    </a:extLst>
                  </p:cNvPr>
                  <p:cNvSpPr/>
                  <p:nvPr/>
                </p:nvSpPr>
                <p:spPr>
                  <a:xfrm>
                    <a:off x="2821512" y="4595189"/>
                    <a:ext cx="128968" cy="163051"/>
                  </a:xfrm>
                  <a:custGeom>
                    <a:avLst/>
                    <a:gdLst>
                      <a:gd name="connsiteX0" fmla="*/ 0 w 128968"/>
                      <a:gd name="connsiteY0" fmla="*/ 0 h 163051"/>
                      <a:gd name="connsiteX1" fmla="*/ 128969 w 128968"/>
                      <a:gd name="connsiteY1" fmla="*/ 0 h 163051"/>
                      <a:gd name="connsiteX2" fmla="*/ 81344 w 128968"/>
                      <a:gd name="connsiteY2" fmla="*/ 77343 h 163051"/>
                      <a:gd name="connsiteX3" fmla="*/ 63817 w 128968"/>
                      <a:gd name="connsiteY3" fmla="*/ 110871 h 163051"/>
                      <a:gd name="connsiteX4" fmla="*/ 63817 w 128968"/>
                      <a:gd name="connsiteY4" fmla="*/ 120396 h 163051"/>
                      <a:gd name="connsiteX5" fmla="*/ 11480 w 128968"/>
                      <a:gd name="connsiteY5" fmla="*/ 162787 h 163051"/>
                      <a:gd name="connsiteX6" fmla="*/ 0 w 128968"/>
                      <a:gd name="connsiteY6" fmla="*/ 160115 h 16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968" h="163051">
                        <a:moveTo>
                          <a:pt x="0" y="0"/>
                        </a:moveTo>
                        <a:lnTo>
                          <a:pt x="128969" y="0"/>
                        </a:lnTo>
                        <a:cubicBezTo>
                          <a:pt x="128969" y="0"/>
                          <a:pt x="124682" y="60198"/>
                          <a:pt x="81344" y="77343"/>
                        </a:cubicBezTo>
                        <a:cubicBezTo>
                          <a:pt x="67056" y="83058"/>
                          <a:pt x="64198" y="100108"/>
                          <a:pt x="63817" y="110871"/>
                        </a:cubicBezTo>
                        <a:cubicBezTo>
                          <a:pt x="63817" y="112586"/>
                          <a:pt x="63817" y="120396"/>
                          <a:pt x="63817" y="120396"/>
                        </a:cubicBezTo>
                        <a:cubicBezTo>
                          <a:pt x="61070" y="146555"/>
                          <a:pt x="37638" y="165534"/>
                          <a:pt x="11480" y="162787"/>
                        </a:cubicBezTo>
                        <a:cubicBezTo>
                          <a:pt x="7557" y="162376"/>
                          <a:pt x="3701" y="161477"/>
                          <a:pt x="0" y="1601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D436573-26B1-42D2-BBA3-AD9CDCE140B6}"/>
                      </a:ext>
                    </a:extLst>
                  </p:cNvPr>
                  <p:cNvSpPr/>
                  <p:nvPr/>
                </p:nvSpPr>
                <p:spPr>
                  <a:xfrm>
                    <a:off x="2821512" y="4795214"/>
                    <a:ext cx="128968" cy="163051"/>
                  </a:xfrm>
                  <a:custGeom>
                    <a:avLst/>
                    <a:gdLst>
                      <a:gd name="connsiteX0" fmla="*/ 0 w 128968"/>
                      <a:gd name="connsiteY0" fmla="*/ 0 h 163051"/>
                      <a:gd name="connsiteX1" fmla="*/ 128969 w 128968"/>
                      <a:gd name="connsiteY1" fmla="*/ 0 h 163051"/>
                      <a:gd name="connsiteX2" fmla="*/ 81344 w 128968"/>
                      <a:gd name="connsiteY2" fmla="*/ 77343 h 163051"/>
                      <a:gd name="connsiteX3" fmla="*/ 63817 w 128968"/>
                      <a:gd name="connsiteY3" fmla="*/ 110871 h 163051"/>
                      <a:gd name="connsiteX4" fmla="*/ 63817 w 128968"/>
                      <a:gd name="connsiteY4" fmla="*/ 120396 h 163051"/>
                      <a:gd name="connsiteX5" fmla="*/ 11480 w 128968"/>
                      <a:gd name="connsiteY5" fmla="*/ 162787 h 163051"/>
                      <a:gd name="connsiteX6" fmla="*/ 0 w 128968"/>
                      <a:gd name="connsiteY6" fmla="*/ 160115 h 163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8968" h="163051">
                        <a:moveTo>
                          <a:pt x="0" y="0"/>
                        </a:moveTo>
                        <a:lnTo>
                          <a:pt x="128969" y="0"/>
                        </a:lnTo>
                        <a:cubicBezTo>
                          <a:pt x="128969" y="0"/>
                          <a:pt x="124682" y="60198"/>
                          <a:pt x="81344" y="77343"/>
                        </a:cubicBezTo>
                        <a:cubicBezTo>
                          <a:pt x="67056" y="83058"/>
                          <a:pt x="64198" y="100108"/>
                          <a:pt x="63817" y="110871"/>
                        </a:cubicBezTo>
                        <a:cubicBezTo>
                          <a:pt x="63817" y="112586"/>
                          <a:pt x="63817" y="120396"/>
                          <a:pt x="63817" y="120396"/>
                        </a:cubicBezTo>
                        <a:cubicBezTo>
                          <a:pt x="61070" y="146555"/>
                          <a:pt x="37638" y="165534"/>
                          <a:pt x="11480" y="162787"/>
                        </a:cubicBezTo>
                        <a:cubicBezTo>
                          <a:pt x="7557" y="162376"/>
                          <a:pt x="3701" y="161477"/>
                          <a:pt x="0" y="16011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1222AD07-67EF-4E01-AEBA-D8A5263EE1D9}"/>
                      </a:ext>
                    </a:extLst>
                  </p:cNvPr>
                  <p:cNvSpPr/>
                  <p:nvPr/>
                </p:nvSpPr>
                <p:spPr>
                  <a:xfrm>
                    <a:off x="2469087" y="4347539"/>
                    <a:ext cx="323850" cy="685800"/>
                  </a:xfrm>
                  <a:custGeom>
                    <a:avLst/>
                    <a:gdLst>
                      <a:gd name="connsiteX0" fmla="*/ 285750 w 323850"/>
                      <a:gd name="connsiteY0" fmla="*/ 0 h 685800"/>
                      <a:gd name="connsiteX1" fmla="*/ 38100 w 323850"/>
                      <a:gd name="connsiteY1" fmla="*/ 0 h 685800"/>
                      <a:gd name="connsiteX2" fmla="*/ 0 w 323850"/>
                      <a:gd name="connsiteY2" fmla="*/ 38100 h 685800"/>
                      <a:gd name="connsiteX3" fmla="*/ 0 w 323850"/>
                      <a:gd name="connsiteY3" fmla="*/ 647700 h 685800"/>
                      <a:gd name="connsiteX4" fmla="*/ 38100 w 323850"/>
                      <a:gd name="connsiteY4" fmla="*/ 685800 h 685800"/>
                      <a:gd name="connsiteX5" fmla="*/ 285750 w 323850"/>
                      <a:gd name="connsiteY5" fmla="*/ 685800 h 685800"/>
                      <a:gd name="connsiteX6" fmla="*/ 323850 w 323850"/>
                      <a:gd name="connsiteY6" fmla="*/ 647700 h 685800"/>
                      <a:gd name="connsiteX7" fmla="*/ 323850 w 323850"/>
                      <a:gd name="connsiteY7" fmla="*/ 38100 h 685800"/>
                      <a:gd name="connsiteX8" fmla="*/ 285750 w 323850"/>
                      <a:gd name="connsiteY8" fmla="*/ 0 h 685800"/>
                      <a:gd name="connsiteX9" fmla="*/ 161925 w 323850"/>
                      <a:gd name="connsiteY9" fmla="*/ 638175 h 685800"/>
                      <a:gd name="connsiteX10" fmla="*/ 76200 w 323850"/>
                      <a:gd name="connsiteY10" fmla="*/ 552450 h 685800"/>
                      <a:gd name="connsiteX11" fmla="*/ 161925 w 323850"/>
                      <a:gd name="connsiteY11" fmla="*/ 466725 h 685800"/>
                      <a:gd name="connsiteX12" fmla="*/ 247650 w 323850"/>
                      <a:gd name="connsiteY12" fmla="*/ 552450 h 685800"/>
                      <a:gd name="connsiteX13" fmla="*/ 161925 w 323850"/>
                      <a:gd name="connsiteY13" fmla="*/ 638175 h 685800"/>
                      <a:gd name="connsiteX14" fmla="*/ 161925 w 323850"/>
                      <a:gd name="connsiteY14" fmla="*/ 428625 h 685800"/>
                      <a:gd name="connsiteX15" fmla="*/ 76200 w 323850"/>
                      <a:gd name="connsiteY15" fmla="*/ 342900 h 685800"/>
                      <a:gd name="connsiteX16" fmla="*/ 161925 w 323850"/>
                      <a:gd name="connsiteY16" fmla="*/ 257175 h 685800"/>
                      <a:gd name="connsiteX17" fmla="*/ 247650 w 323850"/>
                      <a:gd name="connsiteY17" fmla="*/ 342900 h 685800"/>
                      <a:gd name="connsiteX18" fmla="*/ 161925 w 323850"/>
                      <a:gd name="connsiteY18" fmla="*/ 428625 h 685800"/>
                      <a:gd name="connsiteX19" fmla="*/ 161925 w 323850"/>
                      <a:gd name="connsiteY19" fmla="*/ 219075 h 685800"/>
                      <a:gd name="connsiteX20" fmla="*/ 76200 w 323850"/>
                      <a:gd name="connsiteY20" fmla="*/ 133350 h 685800"/>
                      <a:gd name="connsiteX21" fmla="*/ 161925 w 323850"/>
                      <a:gd name="connsiteY21" fmla="*/ 47625 h 685800"/>
                      <a:gd name="connsiteX22" fmla="*/ 247650 w 323850"/>
                      <a:gd name="connsiteY22" fmla="*/ 133350 h 685800"/>
                      <a:gd name="connsiteX23" fmla="*/ 161925 w 323850"/>
                      <a:gd name="connsiteY23" fmla="*/ 219075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23850" h="685800">
                        <a:moveTo>
                          <a:pt x="285750" y="0"/>
                        </a:moveTo>
                        <a:lnTo>
                          <a:pt x="38100" y="0"/>
                        </a:lnTo>
                        <a:cubicBezTo>
                          <a:pt x="17058" y="0"/>
                          <a:pt x="0" y="17058"/>
                          <a:pt x="0" y="38100"/>
                        </a:cubicBezTo>
                        <a:lnTo>
                          <a:pt x="0" y="647700"/>
                        </a:lnTo>
                        <a:cubicBezTo>
                          <a:pt x="0" y="668742"/>
                          <a:pt x="17058" y="685800"/>
                          <a:pt x="38100" y="685800"/>
                        </a:cubicBezTo>
                        <a:lnTo>
                          <a:pt x="285750" y="685800"/>
                        </a:lnTo>
                        <a:cubicBezTo>
                          <a:pt x="306792" y="685800"/>
                          <a:pt x="323850" y="668742"/>
                          <a:pt x="323850" y="647700"/>
                        </a:cubicBezTo>
                        <a:lnTo>
                          <a:pt x="323850" y="38100"/>
                        </a:lnTo>
                        <a:cubicBezTo>
                          <a:pt x="323850" y="17058"/>
                          <a:pt x="306792" y="0"/>
                          <a:pt x="285750" y="0"/>
                        </a:cubicBezTo>
                        <a:close/>
                        <a:moveTo>
                          <a:pt x="161925" y="638175"/>
                        </a:moveTo>
                        <a:cubicBezTo>
                          <a:pt x="114580" y="638175"/>
                          <a:pt x="76200" y="599795"/>
                          <a:pt x="76200" y="552450"/>
                        </a:cubicBezTo>
                        <a:cubicBezTo>
                          <a:pt x="76200" y="505105"/>
                          <a:pt x="114580" y="466725"/>
                          <a:pt x="161925" y="466725"/>
                        </a:cubicBezTo>
                        <a:cubicBezTo>
                          <a:pt x="209270" y="466725"/>
                          <a:pt x="247650" y="505105"/>
                          <a:pt x="247650" y="552450"/>
                        </a:cubicBezTo>
                        <a:cubicBezTo>
                          <a:pt x="247650" y="599795"/>
                          <a:pt x="209270" y="638175"/>
                          <a:pt x="161925" y="638175"/>
                        </a:cubicBezTo>
                        <a:close/>
                        <a:moveTo>
                          <a:pt x="161925" y="428625"/>
                        </a:moveTo>
                        <a:cubicBezTo>
                          <a:pt x="114580" y="428625"/>
                          <a:pt x="76200" y="390245"/>
                          <a:pt x="76200" y="342900"/>
                        </a:cubicBezTo>
                        <a:cubicBezTo>
                          <a:pt x="76200" y="295555"/>
                          <a:pt x="114580" y="257175"/>
                          <a:pt x="161925" y="257175"/>
                        </a:cubicBezTo>
                        <a:cubicBezTo>
                          <a:pt x="209270" y="257175"/>
                          <a:pt x="247650" y="295555"/>
                          <a:pt x="247650" y="342900"/>
                        </a:cubicBezTo>
                        <a:cubicBezTo>
                          <a:pt x="247650" y="390245"/>
                          <a:pt x="209270" y="428625"/>
                          <a:pt x="161925" y="428625"/>
                        </a:cubicBezTo>
                        <a:close/>
                        <a:moveTo>
                          <a:pt x="161925" y="219075"/>
                        </a:moveTo>
                        <a:cubicBezTo>
                          <a:pt x="114580" y="219075"/>
                          <a:pt x="76200" y="180695"/>
                          <a:pt x="76200" y="133350"/>
                        </a:cubicBezTo>
                        <a:cubicBezTo>
                          <a:pt x="76200" y="86005"/>
                          <a:pt x="114580" y="47625"/>
                          <a:pt x="161925" y="47625"/>
                        </a:cubicBezTo>
                        <a:cubicBezTo>
                          <a:pt x="209270" y="47625"/>
                          <a:pt x="247650" y="86005"/>
                          <a:pt x="247650" y="133350"/>
                        </a:cubicBezTo>
                        <a:cubicBezTo>
                          <a:pt x="247650" y="180695"/>
                          <a:pt x="209270" y="219075"/>
                          <a:pt x="161925" y="21907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solidFill>
                      <a:srgbClr val="FFFFF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fr-CH"/>
                  </a:p>
                </p:txBody>
              </p:sp>
            </p:grp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DD1DB4-2C28-4E80-A538-398953938D36}"/>
                </a:ext>
              </a:extLst>
            </p:cNvPr>
            <p:cNvSpPr txBox="1"/>
            <p:nvPr/>
          </p:nvSpPr>
          <p:spPr>
            <a:xfrm>
              <a:off x="1820695" y="2351598"/>
              <a:ext cx="3068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800" dirty="0" err="1"/>
                <a:t>Flying</a:t>
              </a:r>
              <a:r>
                <a:rPr lang="fr-CH" sz="2800" dirty="0"/>
                <a:t> Qubit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53862B3-0FC4-4EA4-8152-DDCC2CE71494}"/>
              </a:ext>
            </a:extLst>
          </p:cNvPr>
          <p:cNvSpPr txBox="1"/>
          <p:nvPr/>
        </p:nvSpPr>
        <p:spPr>
          <a:xfrm>
            <a:off x="2041236" y="4221018"/>
            <a:ext cx="306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/>
              <a:t>Good at </a:t>
            </a:r>
            <a:r>
              <a:rPr lang="fr-CH" dirty="0" err="1"/>
              <a:t>propagating</a:t>
            </a:r>
            <a:endParaRPr lang="fr-CH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76E5F2-45C4-4DEA-A40C-05C845C5ECA7}"/>
              </a:ext>
            </a:extLst>
          </p:cNvPr>
          <p:cNvSpPr txBox="1"/>
          <p:nvPr/>
        </p:nvSpPr>
        <p:spPr>
          <a:xfrm>
            <a:off x="6895509" y="4211780"/>
            <a:ext cx="388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CH" dirty="0"/>
              <a:t>Good at </a:t>
            </a:r>
            <a:r>
              <a:rPr lang="fr-CH" dirty="0" err="1"/>
              <a:t>performing</a:t>
            </a:r>
            <a:r>
              <a:rPr lang="fr-CH" dirty="0"/>
              <a:t> </a:t>
            </a:r>
            <a:r>
              <a:rPr lang="fr-CH" dirty="0" err="1"/>
              <a:t>operations</a:t>
            </a:r>
            <a:endParaRPr lang="fr-CH" dirty="0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F8F46D11-39F2-4856-B101-84C12201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2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B6D210-E59B-4BCC-9CF8-BCEE2FB687D0}"/>
              </a:ext>
            </a:extLst>
          </p:cNvPr>
          <p:cNvSpPr txBox="1"/>
          <p:nvPr/>
        </p:nvSpPr>
        <p:spPr>
          <a:xfrm>
            <a:off x="2691268" y="4554971"/>
            <a:ext cx="1327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 Unicode MS" panose="020B0604020202020204" pitchFamily="34" charset="-128"/>
              <a:buChar char="→"/>
            </a:pPr>
            <a:r>
              <a:rPr lang="en-US" dirty="0"/>
              <a:t>  Photons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94AF273-B808-42E2-A802-204730B47500}"/>
              </a:ext>
            </a:extLst>
          </p:cNvPr>
          <p:cNvSpPr txBox="1"/>
          <p:nvPr/>
        </p:nvSpPr>
        <p:spPr>
          <a:xfrm>
            <a:off x="7957691" y="4545733"/>
            <a:ext cx="175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 Unicode MS" panose="020B0604020202020204" pitchFamily="34" charset="-128"/>
              <a:buChar char="→"/>
            </a:pPr>
            <a:r>
              <a:rPr lang="en-US" dirty="0"/>
              <a:t> No Comment</a:t>
            </a:r>
          </a:p>
        </p:txBody>
      </p:sp>
    </p:spTree>
    <p:extLst>
      <p:ext uri="{BB962C8B-B14F-4D97-AF65-F5344CB8AC3E}">
        <p14:creationId xmlns:p14="http://schemas.microsoft.com/office/powerpoint/2010/main" val="380866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rrow: Right 44">
            <a:extLst>
              <a:ext uri="{FF2B5EF4-FFF2-40B4-BE49-F238E27FC236}">
                <a16:creationId xmlns:a16="http://schemas.microsoft.com/office/drawing/2014/main" id="{A13937F1-0049-4357-8E29-B839AD1715CB}"/>
              </a:ext>
            </a:extLst>
          </p:cNvPr>
          <p:cNvSpPr/>
          <p:nvPr/>
        </p:nvSpPr>
        <p:spPr>
          <a:xfrm>
            <a:off x="2446526" y="2269646"/>
            <a:ext cx="6788978" cy="563205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D454B-778E-4002-BE75-2B061F7A8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Limited by Distance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BE2A47-A9E8-444A-83F4-7559EAA5BAF3}"/>
              </a:ext>
            </a:extLst>
          </p:cNvPr>
          <p:cNvGrpSpPr/>
          <p:nvPr/>
        </p:nvGrpSpPr>
        <p:grpSpPr>
          <a:xfrm>
            <a:off x="1848130" y="2022329"/>
            <a:ext cx="1108364" cy="1108364"/>
            <a:chOff x="2800928" y="2874818"/>
            <a:chExt cx="1108364" cy="110836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4104793-DEC1-4B44-9DA9-56DAF91B507E}"/>
                </a:ext>
              </a:extLst>
            </p:cNvPr>
            <p:cNvSpPr/>
            <p:nvPr/>
          </p:nvSpPr>
          <p:spPr>
            <a:xfrm>
              <a:off x="2800928" y="2874818"/>
              <a:ext cx="1108364" cy="11083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A59D73F-165C-4A29-8984-C413B68ADB97}"/>
                </a:ext>
              </a:extLst>
            </p:cNvPr>
            <p:cNvGrpSpPr/>
            <p:nvPr/>
          </p:nvGrpSpPr>
          <p:grpSpPr>
            <a:xfrm>
              <a:off x="2897911" y="2971800"/>
              <a:ext cx="914400" cy="914400"/>
              <a:chOff x="2173812" y="4233239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F82FB4D-20D8-437B-A820-AD33CF467C21}"/>
                  </a:ext>
                </a:extLst>
              </p:cNvPr>
              <p:cNvSpPr/>
              <p:nvPr/>
            </p:nvSpPr>
            <p:spPr>
              <a:xfrm>
                <a:off x="2515557" y="4784431"/>
                <a:ext cx="230909" cy="23090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9" name="Graphic 4" descr="Traffic light">
                <a:extLst>
                  <a:ext uri="{FF2B5EF4-FFF2-40B4-BE49-F238E27FC236}">
                    <a16:creationId xmlns:a16="http://schemas.microsoft.com/office/drawing/2014/main" id="{76E6442C-7C4D-40D8-A72B-5FA3270B5F91}"/>
                  </a:ext>
                </a:extLst>
              </p:cNvPr>
              <p:cNvGrpSpPr/>
              <p:nvPr/>
            </p:nvGrpSpPr>
            <p:grpSpPr>
              <a:xfrm>
                <a:off x="2173812" y="4233239"/>
                <a:ext cx="914400" cy="914400"/>
                <a:chOff x="2173812" y="4233239"/>
                <a:chExt cx="914400" cy="914400"/>
              </a:xfrm>
            </p:grpSpPr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0DC7E32D-A7A9-47F1-A39A-E80FBBB10E5F}"/>
                    </a:ext>
                  </a:extLst>
                </p:cNvPr>
                <p:cNvSpPr/>
                <p:nvPr/>
              </p:nvSpPr>
              <p:spPr>
                <a:xfrm>
                  <a:off x="2311543" y="44046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E9F1409B-89B8-4CF2-8A76-F2EAC3F61077}"/>
                    </a:ext>
                  </a:extLst>
                </p:cNvPr>
                <p:cNvSpPr/>
                <p:nvPr/>
              </p:nvSpPr>
              <p:spPr>
                <a:xfrm>
                  <a:off x="2311543" y="45951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D849EF7E-B096-4AE4-865E-D85A99590CA2}"/>
                    </a:ext>
                  </a:extLst>
                </p:cNvPr>
                <p:cNvSpPr/>
                <p:nvPr/>
              </p:nvSpPr>
              <p:spPr>
                <a:xfrm>
                  <a:off x="2311543" y="4795214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113A83E-447B-4460-B526-D1A3A79FA874}"/>
                    </a:ext>
                  </a:extLst>
                </p:cNvPr>
                <p:cNvSpPr/>
                <p:nvPr/>
              </p:nvSpPr>
              <p:spPr>
                <a:xfrm>
                  <a:off x="2821512" y="44046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7378ACC3-6C28-4D0A-A170-DCB961A13B21}"/>
                    </a:ext>
                  </a:extLst>
                </p:cNvPr>
                <p:cNvSpPr/>
                <p:nvPr/>
              </p:nvSpPr>
              <p:spPr>
                <a:xfrm>
                  <a:off x="2821512" y="45951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5D436573-26B1-42D2-BBA3-AD9CDCE140B6}"/>
                    </a:ext>
                  </a:extLst>
                </p:cNvPr>
                <p:cNvSpPr/>
                <p:nvPr/>
              </p:nvSpPr>
              <p:spPr>
                <a:xfrm>
                  <a:off x="2821512" y="4795214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222AD07-67EF-4E01-AEBA-D8A5263EE1D9}"/>
                    </a:ext>
                  </a:extLst>
                </p:cNvPr>
                <p:cNvSpPr/>
                <p:nvPr/>
              </p:nvSpPr>
              <p:spPr>
                <a:xfrm>
                  <a:off x="2469087" y="4347539"/>
                  <a:ext cx="323850" cy="685800"/>
                </a:xfrm>
                <a:custGeom>
                  <a:avLst/>
                  <a:gdLst>
                    <a:gd name="connsiteX0" fmla="*/ 285750 w 323850"/>
                    <a:gd name="connsiteY0" fmla="*/ 0 h 685800"/>
                    <a:gd name="connsiteX1" fmla="*/ 38100 w 323850"/>
                    <a:gd name="connsiteY1" fmla="*/ 0 h 685800"/>
                    <a:gd name="connsiteX2" fmla="*/ 0 w 323850"/>
                    <a:gd name="connsiteY2" fmla="*/ 38100 h 685800"/>
                    <a:gd name="connsiteX3" fmla="*/ 0 w 323850"/>
                    <a:gd name="connsiteY3" fmla="*/ 647700 h 685800"/>
                    <a:gd name="connsiteX4" fmla="*/ 38100 w 323850"/>
                    <a:gd name="connsiteY4" fmla="*/ 685800 h 685800"/>
                    <a:gd name="connsiteX5" fmla="*/ 285750 w 323850"/>
                    <a:gd name="connsiteY5" fmla="*/ 685800 h 685800"/>
                    <a:gd name="connsiteX6" fmla="*/ 323850 w 323850"/>
                    <a:gd name="connsiteY6" fmla="*/ 647700 h 685800"/>
                    <a:gd name="connsiteX7" fmla="*/ 323850 w 323850"/>
                    <a:gd name="connsiteY7" fmla="*/ 38100 h 685800"/>
                    <a:gd name="connsiteX8" fmla="*/ 285750 w 323850"/>
                    <a:gd name="connsiteY8" fmla="*/ 0 h 685800"/>
                    <a:gd name="connsiteX9" fmla="*/ 161925 w 323850"/>
                    <a:gd name="connsiteY9" fmla="*/ 638175 h 685800"/>
                    <a:gd name="connsiteX10" fmla="*/ 76200 w 323850"/>
                    <a:gd name="connsiteY10" fmla="*/ 552450 h 685800"/>
                    <a:gd name="connsiteX11" fmla="*/ 161925 w 323850"/>
                    <a:gd name="connsiteY11" fmla="*/ 466725 h 685800"/>
                    <a:gd name="connsiteX12" fmla="*/ 247650 w 323850"/>
                    <a:gd name="connsiteY12" fmla="*/ 552450 h 685800"/>
                    <a:gd name="connsiteX13" fmla="*/ 161925 w 323850"/>
                    <a:gd name="connsiteY13" fmla="*/ 638175 h 685800"/>
                    <a:gd name="connsiteX14" fmla="*/ 161925 w 323850"/>
                    <a:gd name="connsiteY14" fmla="*/ 428625 h 685800"/>
                    <a:gd name="connsiteX15" fmla="*/ 76200 w 323850"/>
                    <a:gd name="connsiteY15" fmla="*/ 342900 h 685800"/>
                    <a:gd name="connsiteX16" fmla="*/ 161925 w 323850"/>
                    <a:gd name="connsiteY16" fmla="*/ 257175 h 685800"/>
                    <a:gd name="connsiteX17" fmla="*/ 247650 w 323850"/>
                    <a:gd name="connsiteY17" fmla="*/ 342900 h 685800"/>
                    <a:gd name="connsiteX18" fmla="*/ 161925 w 323850"/>
                    <a:gd name="connsiteY18" fmla="*/ 428625 h 685800"/>
                    <a:gd name="connsiteX19" fmla="*/ 161925 w 323850"/>
                    <a:gd name="connsiteY19" fmla="*/ 219075 h 685800"/>
                    <a:gd name="connsiteX20" fmla="*/ 76200 w 323850"/>
                    <a:gd name="connsiteY20" fmla="*/ 133350 h 685800"/>
                    <a:gd name="connsiteX21" fmla="*/ 161925 w 323850"/>
                    <a:gd name="connsiteY21" fmla="*/ 47625 h 685800"/>
                    <a:gd name="connsiteX22" fmla="*/ 247650 w 323850"/>
                    <a:gd name="connsiteY22" fmla="*/ 133350 h 685800"/>
                    <a:gd name="connsiteX23" fmla="*/ 161925 w 323850"/>
                    <a:gd name="connsiteY23" fmla="*/ 219075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23850" h="685800">
                      <a:moveTo>
                        <a:pt x="285750" y="0"/>
                      </a:moveTo>
                      <a:lnTo>
                        <a:pt x="38100" y="0"/>
                      </a:lnTo>
                      <a:cubicBezTo>
                        <a:pt x="17058" y="0"/>
                        <a:pt x="0" y="17058"/>
                        <a:pt x="0" y="38100"/>
                      </a:cubicBezTo>
                      <a:lnTo>
                        <a:pt x="0" y="647700"/>
                      </a:lnTo>
                      <a:cubicBezTo>
                        <a:pt x="0" y="668742"/>
                        <a:pt x="17058" y="685800"/>
                        <a:pt x="38100" y="685800"/>
                      </a:cubicBezTo>
                      <a:lnTo>
                        <a:pt x="285750" y="685800"/>
                      </a:lnTo>
                      <a:cubicBezTo>
                        <a:pt x="306792" y="685800"/>
                        <a:pt x="323850" y="668742"/>
                        <a:pt x="323850" y="647700"/>
                      </a:cubicBezTo>
                      <a:lnTo>
                        <a:pt x="323850" y="38100"/>
                      </a:lnTo>
                      <a:cubicBezTo>
                        <a:pt x="323850" y="17058"/>
                        <a:pt x="306792" y="0"/>
                        <a:pt x="285750" y="0"/>
                      </a:cubicBezTo>
                      <a:close/>
                      <a:moveTo>
                        <a:pt x="161925" y="638175"/>
                      </a:moveTo>
                      <a:cubicBezTo>
                        <a:pt x="114580" y="638175"/>
                        <a:pt x="76200" y="599795"/>
                        <a:pt x="76200" y="552450"/>
                      </a:cubicBezTo>
                      <a:cubicBezTo>
                        <a:pt x="76200" y="505105"/>
                        <a:pt x="114580" y="466725"/>
                        <a:pt x="161925" y="466725"/>
                      </a:cubicBezTo>
                      <a:cubicBezTo>
                        <a:pt x="209270" y="466725"/>
                        <a:pt x="247650" y="505105"/>
                        <a:pt x="247650" y="552450"/>
                      </a:cubicBezTo>
                      <a:cubicBezTo>
                        <a:pt x="247650" y="599795"/>
                        <a:pt x="209270" y="638175"/>
                        <a:pt x="161925" y="638175"/>
                      </a:cubicBezTo>
                      <a:close/>
                      <a:moveTo>
                        <a:pt x="161925" y="428625"/>
                      </a:moveTo>
                      <a:cubicBezTo>
                        <a:pt x="114580" y="428625"/>
                        <a:pt x="76200" y="390245"/>
                        <a:pt x="76200" y="342900"/>
                      </a:cubicBezTo>
                      <a:cubicBezTo>
                        <a:pt x="76200" y="295555"/>
                        <a:pt x="114580" y="257175"/>
                        <a:pt x="161925" y="257175"/>
                      </a:cubicBezTo>
                      <a:cubicBezTo>
                        <a:pt x="209270" y="257175"/>
                        <a:pt x="247650" y="295555"/>
                        <a:pt x="247650" y="342900"/>
                      </a:cubicBezTo>
                      <a:cubicBezTo>
                        <a:pt x="247650" y="390245"/>
                        <a:pt x="209270" y="428625"/>
                        <a:pt x="161925" y="428625"/>
                      </a:cubicBezTo>
                      <a:close/>
                      <a:moveTo>
                        <a:pt x="161925" y="219075"/>
                      </a:moveTo>
                      <a:cubicBezTo>
                        <a:pt x="114580" y="219075"/>
                        <a:pt x="76200" y="180695"/>
                        <a:pt x="76200" y="133350"/>
                      </a:cubicBezTo>
                      <a:cubicBezTo>
                        <a:pt x="76200" y="86005"/>
                        <a:pt x="114580" y="47625"/>
                        <a:pt x="161925" y="47625"/>
                      </a:cubicBezTo>
                      <a:cubicBezTo>
                        <a:pt x="209270" y="47625"/>
                        <a:pt x="247650" y="86005"/>
                        <a:pt x="247650" y="133350"/>
                      </a:cubicBezTo>
                      <a:cubicBezTo>
                        <a:pt x="247650" y="180695"/>
                        <a:pt x="209270" y="219075"/>
                        <a:pt x="161925" y="2190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3F0B0-A284-4CEF-B7B9-6BA1D191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3</a:t>
            </a:fld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4A60404F-F7EC-4183-B8C0-A3BF3EBA3E57}"/>
              </a:ext>
            </a:extLst>
          </p:cNvPr>
          <p:cNvSpPr/>
          <p:nvPr/>
        </p:nvSpPr>
        <p:spPr>
          <a:xfrm>
            <a:off x="2446526" y="3703296"/>
            <a:ext cx="6788978" cy="563205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978116-ABBB-4A6D-9C7C-7356D2329095}"/>
              </a:ext>
            </a:extLst>
          </p:cNvPr>
          <p:cNvGrpSpPr/>
          <p:nvPr/>
        </p:nvGrpSpPr>
        <p:grpSpPr>
          <a:xfrm>
            <a:off x="1848130" y="3455979"/>
            <a:ext cx="1108364" cy="1108364"/>
            <a:chOff x="2800928" y="2874818"/>
            <a:chExt cx="1108364" cy="110836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7CEBD89-B899-4D91-98CB-DC13CE0E661B}"/>
                </a:ext>
              </a:extLst>
            </p:cNvPr>
            <p:cNvSpPr/>
            <p:nvPr/>
          </p:nvSpPr>
          <p:spPr>
            <a:xfrm>
              <a:off x="2800928" y="2874818"/>
              <a:ext cx="1108364" cy="11083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2C631DF-1146-43AD-925B-89E931556E27}"/>
                </a:ext>
              </a:extLst>
            </p:cNvPr>
            <p:cNvGrpSpPr/>
            <p:nvPr/>
          </p:nvGrpSpPr>
          <p:grpSpPr>
            <a:xfrm>
              <a:off x="2897911" y="2971800"/>
              <a:ext cx="914400" cy="914400"/>
              <a:chOff x="2173812" y="4233239"/>
              <a:chExt cx="914400" cy="9144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50DEB1D-6262-4897-A96C-E2E14A1EE3B4}"/>
                  </a:ext>
                </a:extLst>
              </p:cNvPr>
              <p:cNvSpPr/>
              <p:nvPr/>
            </p:nvSpPr>
            <p:spPr>
              <a:xfrm>
                <a:off x="2515557" y="4784431"/>
                <a:ext cx="230909" cy="23090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35" name="Graphic 4" descr="Traffic light">
                <a:extLst>
                  <a:ext uri="{FF2B5EF4-FFF2-40B4-BE49-F238E27FC236}">
                    <a16:creationId xmlns:a16="http://schemas.microsoft.com/office/drawing/2014/main" id="{303715B5-372B-4E4B-A883-F9A4C0504794}"/>
                  </a:ext>
                </a:extLst>
              </p:cNvPr>
              <p:cNvGrpSpPr/>
              <p:nvPr/>
            </p:nvGrpSpPr>
            <p:grpSpPr>
              <a:xfrm>
                <a:off x="2173812" y="4233239"/>
                <a:ext cx="914400" cy="914400"/>
                <a:chOff x="2173812" y="4233239"/>
                <a:chExt cx="914400" cy="9144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46C8E21E-F53E-4F3E-B65F-4B1160F12BCA}"/>
                    </a:ext>
                  </a:extLst>
                </p:cNvPr>
                <p:cNvSpPr/>
                <p:nvPr/>
              </p:nvSpPr>
              <p:spPr>
                <a:xfrm>
                  <a:off x="2311543" y="44046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FBF2D629-5208-4415-AD54-7A27FC302C62}"/>
                    </a:ext>
                  </a:extLst>
                </p:cNvPr>
                <p:cNvSpPr/>
                <p:nvPr/>
              </p:nvSpPr>
              <p:spPr>
                <a:xfrm>
                  <a:off x="2311543" y="45951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564AECDF-D4CD-454D-BB92-1EA44C92127C}"/>
                    </a:ext>
                  </a:extLst>
                </p:cNvPr>
                <p:cNvSpPr/>
                <p:nvPr/>
              </p:nvSpPr>
              <p:spPr>
                <a:xfrm>
                  <a:off x="2311543" y="4795214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972A98BE-71BC-40C7-BAD4-91F9DDF05D8B}"/>
                    </a:ext>
                  </a:extLst>
                </p:cNvPr>
                <p:cNvSpPr/>
                <p:nvPr/>
              </p:nvSpPr>
              <p:spPr>
                <a:xfrm>
                  <a:off x="2821512" y="44046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79265A9-76A7-410F-8A56-22D1C187C136}"/>
                    </a:ext>
                  </a:extLst>
                </p:cNvPr>
                <p:cNvSpPr/>
                <p:nvPr/>
              </p:nvSpPr>
              <p:spPr>
                <a:xfrm>
                  <a:off x="2821512" y="45951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D86F4BA2-831C-4D71-882A-C59A0D0C18A4}"/>
                    </a:ext>
                  </a:extLst>
                </p:cNvPr>
                <p:cNvSpPr/>
                <p:nvPr/>
              </p:nvSpPr>
              <p:spPr>
                <a:xfrm>
                  <a:off x="2821512" y="4795214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CDA4998B-4615-48E0-883E-8D76EDE6B849}"/>
                    </a:ext>
                  </a:extLst>
                </p:cNvPr>
                <p:cNvSpPr/>
                <p:nvPr/>
              </p:nvSpPr>
              <p:spPr>
                <a:xfrm>
                  <a:off x="2469087" y="4347539"/>
                  <a:ext cx="323850" cy="685800"/>
                </a:xfrm>
                <a:custGeom>
                  <a:avLst/>
                  <a:gdLst>
                    <a:gd name="connsiteX0" fmla="*/ 285750 w 323850"/>
                    <a:gd name="connsiteY0" fmla="*/ 0 h 685800"/>
                    <a:gd name="connsiteX1" fmla="*/ 38100 w 323850"/>
                    <a:gd name="connsiteY1" fmla="*/ 0 h 685800"/>
                    <a:gd name="connsiteX2" fmla="*/ 0 w 323850"/>
                    <a:gd name="connsiteY2" fmla="*/ 38100 h 685800"/>
                    <a:gd name="connsiteX3" fmla="*/ 0 w 323850"/>
                    <a:gd name="connsiteY3" fmla="*/ 647700 h 685800"/>
                    <a:gd name="connsiteX4" fmla="*/ 38100 w 323850"/>
                    <a:gd name="connsiteY4" fmla="*/ 685800 h 685800"/>
                    <a:gd name="connsiteX5" fmla="*/ 285750 w 323850"/>
                    <a:gd name="connsiteY5" fmla="*/ 685800 h 685800"/>
                    <a:gd name="connsiteX6" fmla="*/ 323850 w 323850"/>
                    <a:gd name="connsiteY6" fmla="*/ 647700 h 685800"/>
                    <a:gd name="connsiteX7" fmla="*/ 323850 w 323850"/>
                    <a:gd name="connsiteY7" fmla="*/ 38100 h 685800"/>
                    <a:gd name="connsiteX8" fmla="*/ 285750 w 323850"/>
                    <a:gd name="connsiteY8" fmla="*/ 0 h 685800"/>
                    <a:gd name="connsiteX9" fmla="*/ 161925 w 323850"/>
                    <a:gd name="connsiteY9" fmla="*/ 638175 h 685800"/>
                    <a:gd name="connsiteX10" fmla="*/ 76200 w 323850"/>
                    <a:gd name="connsiteY10" fmla="*/ 552450 h 685800"/>
                    <a:gd name="connsiteX11" fmla="*/ 161925 w 323850"/>
                    <a:gd name="connsiteY11" fmla="*/ 466725 h 685800"/>
                    <a:gd name="connsiteX12" fmla="*/ 247650 w 323850"/>
                    <a:gd name="connsiteY12" fmla="*/ 552450 h 685800"/>
                    <a:gd name="connsiteX13" fmla="*/ 161925 w 323850"/>
                    <a:gd name="connsiteY13" fmla="*/ 638175 h 685800"/>
                    <a:gd name="connsiteX14" fmla="*/ 161925 w 323850"/>
                    <a:gd name="connsiteY14" fmla="*/ 428625 h 685800"/>
                    <a:gd name="connsiteX15" fmla="*/ 76200 w 323850"/>
                    <a:gd name="connsiteY15" fmla="*/ 342900 h 685800"/>
                    <a:gd name="connsiteX16" fmla="*/ 161925 w 323850"/>
                    <a:gd name="connsiteY16" fmla="*/ 257175 h 685800"/>
                    <a:gd name="connsiteX17" fmla="*/ 247650 w 323850"/>
                    <a:gd name="connsiteY17" fmla="*/ 342900 h 685800"/>
                    <a:gd name="connsiteX18" fmla="*/ 161925 w 323850"/>
                    <a:gd name="connsiteY18" fmla="*/ 428625 h 685800"/>
                    <a:gd name="connsiteX19" fmla="*/ 161925 w 323850"/>
                    <a:gd name="connsiteY19" fmla="*/ 219075 h 685800"/>
                    <a:gd name="connsiteX20" fmla="*/ 76200 w 323850"/>
                    <a:gd name="connsiteY20" fmla="*/ 133350 h 685800"/>
                    <a:gd name="connsiteX21" fmla="*/ 161925 w 323850"/>
                    <a:gd name="connsiteY21" fmla="*/ 47625 h 685800"/>
                    <a:gd name="connsiteX22" fmla="*/ 247650 w 323850"/>
                    <a:gd name="connsiteY22" fmla="*/ 133350 h 685800"/>
                    <a:gd name="connsiteX23" fmla="*/ 161925 w 323850"/>
                    <a:gd name="connsiteY23" fmla="*/ 219075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23850" h="685800">
                      <a:moveTo>
                        <a:pt x="285750" y="0"/>
                      </a:moveTo>
                      <a:lnTo>
                        <a:pt x="38100" y="0"/>
                      </a:lnTo>
                      <a:cubicBezTo>
                        <a:pt x="17058" y="0"/>
                        <a:pt x="0" y="17058"/>
                        <a:pt x="0" y="38100"/>
                      </a:cubicBezTo>
                      <a:lnTo>
                        <a:pt x="0" y="647700"/>
                      </a:lnTo>
                      <a:cubicBezTo>
                        <a:pt x="0" y="668742"/>
                        <a:pt x="17058" y="685800"/>
                        <a:pt x="38100" y="685800"/>
                      </a:cubicBezTo>
                      <a:lnTo>
                        <a:pt x="285750" y="685800"/>
                      </a:lnTo>
                      <a:cubicBezTo>
                        <a:pt x="306792" y="685800"/>
                        <a:pt x="323850" y="668742"/>
                        <a:pt x="323850" y="647700"/>
                      </a:cubicBezTo>
                      <a:lnTo>
                        <a:pt x="323850" y="38100"/>
                      </a:lnTo>
                      <a:cubicBezTo>
                        <a:pt x="323850" y="17058"/>
                        <a:pt x="306792" y="0"/>
                        <a:pt x="285750" y="0"/>
                      </a:cubicBezTo>
                      <a:close/>
                      <a:moveTo>
                        <a:pt x="161925" y="638175"/>
                      </a:moveTo>
                      <a:cubicBezTo>
                        <a:pt x="114580" y="638175"/>
                        <a:pt x="76200" y="599795"/>
                        <a:pt x="76200" y="552450"/>
                      </a:cubicBezTo>
                      <a:cubicBezTo>
                        <a:pt x="76200" y="505105"/>
                        <a:pt x="114580" y="466725"/>
                        <a:pt x="161925" y="466725"/>
                      </a:cubicBezTo>
                      <a:cubicBezTo>
                        <a:pt x="209270" y="466725"/>
                        <a:pt x="247650" y="505105"/>
                        <a:pt x="247650" y="552450"/>
                      </a:cubicBezTo>
                      <a:cubicBezTo>
                        <a:pt x="247650" y="599795"/>
                        <a:pt x="209270" y="638175"/>
                        <a:pt x="161925" y="638175"/>
                      </a:cubicBezTo>
                      <a:close/>
                      <a:moveTo>
                        <a:pt x="161925" y="428625"/>
                      </a:moveTo>
                      <a:cubicBezTo>
                        <a:pt x="114580" y="428625"/>
                        <a:pt x="76200" y="390245"/>
                        <a:pt x="76200" y="342900"/>
                      </a:cubicBezTo>
                      <a:cubicBezTo>
                        <a:pt x="76200" y="295555"/>
                        <a:pt x="114580" y="257175"/>
                        <a:pt x="161925" y="257175"/>
                      </a:cubicBezTo>
                      <a:cubicBezTo>
                        <a:pt x="209270" y="257175"/>
                        <a:pt x="247650" y="295555"/>
                        <a:pt x="247650" y="342900"/>
                      </a:cubicBezTo>
                      <a:cubicBezTo>
                        <a:pt x="247650" y="390245"/>
                        <a:pt x="209270" y="428625"/>
                        <a:pt x="161925" y="428625"/>
                      </a:cubicBezTo>
                      <a:close/>
                      <a:moveTo>
                        <a:pt x="161925" y="219075"/>
                      </a:moveTo>
                      <a:cubicBezTo>
                        <a:pt x="114580" y="219075"/>
                        <a:pt x="76200" y="180695"/>
                        <a:pt x="76200" y="133350"/>
                      </a:cubicBezTo>
                      <a:cubicBezTo>
                        <a:pt x="76200" y="86005"/>
                        <a:pt x="114580" y="47625"/>
                        <a:pt x="161925" y="47625"/>
                      </a:cubicBezTo>
                      <a:cubicBezTo>
                        <a:pt x="209270" y="47625"/>
                        <a:pt x="247650" y="86005"/>
                        <a:pt x="247650" y="133350"/>
                      </a:cubicBezTo>
                      <a:cubicBezTo>
                        <a:pt x="247650" y="180695"/>
                        <a:pt x="209270" y="219075"/>
                        <a:pt x="161925" y="2190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</p:grpSp>
        </p:grpSp>
      </p:grpSp>
      <p:pic>
        <p:nvPicPr>
          <p:cNvPr id="50" name="Picture 49" descr="A picture containing shape&#10;&#10;Description automatically generated">
            <a:extLst>
              <a:ext uri="{FF2B5EF4-FFF2-40B4-BE49-F238E27FC236}">
                <a16:creationId xmlns:a16="http://schemas.microsoft.com/office/drawing/2014/main" id="{448186CA-5C73-4174-A5C4-DC677ADCE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5504" y="3458923"/>
            <a:ext cx="1121761" cy="112176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82BDD83-38DC-4736-ADB8-3B60A5E76EA8}"/>
              </a:ext>
            </a:extLst>
          </p:cNvPr>
          <p:cNvGrpSpPr/>
          <p:nvPr/>
        </p:nvGrpSpPr>
        <p:grpSpPr>
          <a:xfrm>
            <a:off x="9235506" y="2022329"/>
            <a:ext cx="1108364" cy="1108364"/>
            <a:chOff x="2800928" y="2874818"/>
            <a:chExt cx="1108364" cy="110836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1F32455-580D-4A40-9E8F-3EB65002CCA3}"/>
                </a:ext>
              </a:extLst>
            </p:cNvPr>
            <p:cNvSpPr/>
            <p:nvPr/>
          </p:nvSpPr>
          <p:spPr>
            <a:xfrm>
              <a:off x="2800928" y="2874818"/>
              <a:ext cx="1108364" cy="11083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1468B95-0232-45DF-B607-47C86A79ADE3}"/>
                </a:ext>
              </a:extLst>
            </p:cNvPr>
            <p:cNvGrpSpPr/>
            <p:nvPr/>
          </p:nvGrpSpPr>
          <p:grpSpPr>
            <a:xfrm>
              <a:off x="2897911" y="2971800"/>
              <a:ext cx="914400" cy="914400"/>
              <a:chOff x="2173812" y="4233239"/>
              <a:chExt cx="914400" cy="9144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B107064-9109-4303-9F97-C3ECB7E0D190}"/>
                  </a:ext>
                </a:extLst>
              </p:cNvPr>
              <p:cNvSpPr/>
              <p:nvPr/>
            </p:nvSpPr>
            <p:spPr>
              <a:xfrm>
                <a:off x="2515557" y="4784431"/>
                <a:ext cx="230909" cy="23090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55" name="Graphic 4" descr="Traffic light">
                <a:extLst>
                  <a:ext uri="{FF2B5EF4-FFF2-40B4-BE49-F238E27FC236}">
                    <a16:creationId xmlns:a16="http://schemas.microsoft.com/office/drawing/2014/main" id="{38599BD6-3890-403D-8845-E8D0F9A7AEB3}"/>
                  </a:ext>
                </a:extLst>
              </p:cNvPr>
              <p:cNvGrpSpPr/>
              <p:nvPr/>
            </p:nvGrpSpPr>
            <p:grpSpPr>
              <a:xfrm>
                <a:off x="2173812" y="4233239"/>
                <a:ext cx="914400" cy="914400"/>
                <a:chOff x="2173812" y="4233239"/>
                <a:chExt cx="914400" cy="914400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42BAEAC-1AAE-4B2F-BDC5-2DE5F0D0F554}"/>
                    </a:ext>
                  </a:extLst>
                </p:cNvPr>
                <p:cNvSpPr/>
                <p:nvPr/>
              </p:nvSpPr>
              <p:spPr>
                <a:xfrm>
                  <a:off x="2311543" y="44046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097546-DA21-40F4-ACAF-1968B3CFEF2C}"/>
                    </a:ext>
                  </a:extLst>
                </p:cNvPr>
                <p:cNvSpPr/>
                <p:nvPr/>
              </p:nvSpPr>
              <p:spPr>
                <a:xfrm>
                  <a:off x="2311543" y="45951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D6F1A8F-D51C-4C8D-8644-E262B9527C48}"/>
                    </a:ext>
                  </a:extLst>
                </p:cNvPr>
                <p:cNvSpPr/>
                <p:nvPr/>
              </p:nvSpPr>
              <p:spPr>
                <a:xfrm>
                  <a:off x="2311543" y="4795214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0DFC2C3E-6822-4FFE-8919-917A1E6F4227}"/>
                    </a:ext>
                  </a:extLst>
                </p:cNvPr>
                <p:cNvSpPr/>
                <p:nvPr/>
              </p:nvSpPr>
              <p:spPr>
                <a:xfrm>
                  <a:off x="2821512" y="44046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19E631C-C7B4-4A7C-BEC0-F9A60F4BAE7C}"/>
                    </a:ext>
                  </a:extLst>
                </p:cNvPr>
                <p:cNvSpPr/>
                <p:nvPr/>
              </p:nvSpPr>
              <p:spPr>
                <a:xfrm>
                  <a:off x="2821512" y="45951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F5998861-D554-4C37-9DAB-8930850B4B3C}"/>
                    </a:ext>
                  </a:extLst>
                </p:cNvPr>
                <p:cNvSpPr/>
                <p:nvPr/>
              </p:nvSpPr>
              <p:spPr>
                <a:xfrm>
                  <a:off x="2821512" y="4795214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AF0493A3-6BD3-41CD-8DBF-B27327C19446}"/>
                    </a:ext>
                  </a:extLst>
                </p:cNvPr>
                <p:cNvSpPr/>
                <p:nvPr/>
              </p:nvSpPr>
              <p:spPr>
                <a:xfrm>
                  <a:off x="2469087" y="4347539"/>
                  <a:ext cx="323850" cy="685800"/>
                </a:xfrm>
                <a:custGeom>
                  <a:avLst/>
                  <a:gdLst>
                    <a:gd name="connsiteX0" fmla="*/ 285750 w 323850"/>
                    <a:gd name="connsiteY0" fmla="*/ 0 h 685800"/>
                    <a:gd name="connsiteX1" fmla="*/ 38100 w 323850"/>
                    <a:gd name="connsiteY1" fmla="*/ 0 h 685800"/>
                    <a:gd name="connsiteX2" fmla="*/ 0 w 323850"/>
                    <a:gd name="connsiteY2" fmla="*/ 38100 h 685800"/>
                    <a:gd name="connsiteX3" fmla="*/ 0 w 323850"/>
                    <a:gd name="connsiteY3" fmla="*/ 647700 h 685800"/>
                    <a:gd name="connsiteX4" fmla="*/ 38100 w 323850"/>
                    <a:gd name="connsiteY4" fmla="*/ 685800 h 685800"/>
                    <a:gd name="connsiteX5" fmla="*/ 285750 w 323850"/>
                    <a:gd name="connsiteY5" fmla="*/ 685800 h 685800"/>
                    <a:gd name="connsiteX6" fmla="*/ 323850 w 323850"/>
                    <a:gd name="connsiteY6" fmla="*/ 647700 h 685800"/>
                    <a:gd name="connsiteX7" fmla="*/ 323850 w 323850"/>
                    <a:gd name="connsiteY7" fmla="*/ 38100 h 685800"/>
                    <a:gd name="connsiteX8" fmla="*/ 285750 w 323850"/>
                    <a:gd name="connsiteY8" fmla="*/ 0 h 685800"/>
                    <a:gd name="connsiteX9" fmla="*/ 161925 w 323850"/>
                    <a:gd name="connsiteY9" fmla="*/ 638175 h 685800"/>
                    <a:gd name="connsiteX10" fmla="*/ 76200 w 323850"/>
                    <a:gd name="connsiteY10" fmla="*/ 552450 h 685800"/>
                    <a:gd name="connsiteX11" fmla="*/ 161925 w 323850"/>
                    <a:gd name="connsiteY11" fmla="*/ 466725 h 685800"/>
                    <a:gd name="connsiteX12" fmla="*/ 247650 w 323850"/>
                    <a:gd name="connsiteY12" fmla="*/ 552450 h 685800"/>
                    <a:gd name="connsiteX13" fmla="*/ 161925 w 323850"/>
                    <a:gd name="connsiteY13" fmla="*/ 638175 h 685800"/>
                    <a:gd name="connsiteX14" fmla="*/ 161925 w 323850"/>
                    <a:gd name="connsiteY14" fmla="*/ 428625 h 685800"/>
                    <a:gd name="connsiteX15" fmla="*/ 76200 w 323850"/>
                    <a:gd name="connsiteY15" fmla="*/ 342900 h 685800"/>
                    <a:gd name="connsiteX16" fmla="*/ 161925 w 323850"/>
                    <a:gd name="connsiteY16" fmla="*/ 257175 h 685800"/>
                    <a:gd name="connsiteX17" fmla="*/ 247650 w 323850"/>
                    <a:gd name="connsiteY17" fmla="*/ 342900 h 685800"/>
                    <a:gd name="connsiteX18" fmla="*/ 161925 w 323850"/>
                    <a:gd name="connsiteY18" fmla="*/ 428625 h 685800"/>
                    <a:gd name="connsiteX19" fmla="*/ 161925 w 323850"/>
                    <a:gd name="connsiteY19" fmla="*/ 219075 h 685800"/>
                    <a:gd name="connsiteX20" fmla="*/ 76200 w 323850"/>
                    <a:gd name="connsiteY20" fmla="*/ 133350 h 685800"/>
                    <a:gd name="connsiteX21" fmla="*/ 161925 w 323850"/>
                    <a:gd name="connsiteY21" fmla="*/ 47625 h 685800"/>
                    <a:gd name="connsiteX22" fmla="*/ 247650 w 323850"/>
                    <a:gd name="connsiteY22" fmla="*/ 133350 h 685800"/>
                    <a:gd name="connsiteX23" fmla="*/ 161925 w 323850"/>
                    <a:gd name="connsiteY23" fmla="*/ 219075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23850" h="685800">
                      <a:moveTo>
                        <a:pt x="285750" y="0"/>
                      </a:moveTo>
                      <a:lnTo>
                        <a:pt x="38100" y="0"/>
                      </a:lnTo>
                      <a:cubicBezTo>
                        <a:pt x="17058" y="0"/>
                        <a:pt x="0" y="17058"/>
                        <a:pt x="0" y="38100"/>
                      </a:cubicBezTo>
                      <a:lnTo>
                        <a:pt x="0" y="647700"/>
                      </a:lnTo>
                      <a:cubicBezTo>
                        <a:pt x="0" y="668742"/>
                        <a:pt x="17058" y="685800"/>
                        <a:pt x="38100" y="685800"/>
                      </a:cubicBezTo>
                      <a:lnTo>
                        <a:pt x="285750" y="685800"/>
                      </a:lnTo>
                      <a:cubicBezTo>
                        <a:pt x="306792" y="685800"/>
                        <a:pt x="323850" y="668742"/>
                        <a:pt x="323850" y="647700"/>
                      </a:cubicBezTo>
                      <a:lnTo>
                        <a:pt x="323850" y="38100"/>
                      </a:lnTo>
                      <a:cubicBezTo>
                        <a:pt x="323850" y="17058"/>
                        <a:pt x="306792" y="0"/>
                        <a:pt x="285750" y="0"/>
                      </a:cubicBezTo>
                      <a:close/>
                      <a:moveTo>
                        <a:pt x="161925" y="638175"/>
                      </a:moveTo>
                      <a:cubicBezTo>
                        <a:pt x="114580" y="638175"/>
                        <a:pt x="76200" y="599795"/>
                        <a:pt x="76200" y="552450"/>
                      </a:cubicBezTo>
                      <a:cubicBezTo>
                        <a:pt x="76200" y="505105"/>
                        <a:pt x="114580" y="466725"/>
                        <a:pt x="161925" y="466725"/>
                      </a:cubicBezTo>
                      <a:cubicBezTo>
                        <a:pt x="209270" y="466725"/>
                        <a:pt x="247650" y="505105"/>
                        <a:pt x="247650" y="552450"/>
                      </a:cubicBezTo>
                      <a:cubicBezTo>
                        <a:pt x="247650" y="599795"/>
                        <a:pt x="209270" y="638175"/>
                        <a:pt x="161925" y="638175"/>
                      </a:cubicBezTo>
                      <a:close/>
                      <a:moveTo>
                        <a:pt x="161925" y="428625"/>
                      </a:moveTo>
                      <a:cubicBezTo>
                        <a:pt x="114580" y="428625"/>
                        <a:pt x="76200" y="390245"/>
                        <a:pt x="76200" y="342900"/>
                      </a:cubicBezTo>
                      <a:cubicBezTo>
                        <a:pt x="76200" y="295555"/>
                        <a:pt x="114580" y="257175"/>
                        <a:pt x="161925" y="257175"/>
                      </a:cubicBezTo>
                      <a:cubicBezTo>
                        <a:pt x="209270" y="257175"/>
                        <a:pt x="247650" y="295555"/>
                        <a:pt x="247650" y="342900"/>
                      </a:cubicBezTo>
                      <a:cubicBezTo>
                        <a:pt x="247650" y="390245"/>
                        <a:pt x="209270" y="428625"/>
                        <a:pt x="161925" y="428625"/>
                      </a:cubicBezTo>
                      <a:close/>
                      <a:moveTo>
                        <a:pt x="161925" y="219075"/>
                      </a:moveTo>
                      <a:cubicBezTo>
                        <a:pt x="114580" y="219075"/>
                        <a:pt x="76200" y="180695"/>
                        <a:pt x="76200" y="133350"/>
                      </a:cubicBezTo>
                      <a:cubicBezTo>
                        <a:pt x="76200" y="86005"/>
                        <a:pt x="114580" y="47625"/>
                        <a:pt x="161925" y="47625"/>
                      </a:cubicBezTo>
                      <a:cubicBezTo>
                        <a:pt x="209270" y="47625"/>
                        <a:pt x="247650" y="86005"/>
                        <a:pt x="247650" y="133350"/>
                      </a:cubicBezTo>
                      <a:cubicBezTo>
                        <a:pt x="247650" y="180695"/>
                        <a:pt x="209270" y="219075"/>
                        <a:pt x="161925" y="2190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69C616-E7CD-4345-8176-4B3721811FC6}"/>
              </a:ext>
            </a:extLst>
          </p:cNvPr>
          <p:cNvSpPr txBox="1"/>
          <p:nvPr/>
        </p:nvSpPr>
        <p:spPr>
          <a:xfrm>
            <a:off x="5463872" y="1998420"/>
            <a:ext cx="126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1 </a:t>
            </a:r>
            <a:r>
              <a:rPr lang="fr-CH" dirty="0" err="1"/>
              <a:t>kilometre</a:t>
            </a:r>
            <a:endParaRPr lang="fr-CH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05D1A4E-6F4F-4F03-866D-3DDCB4E8D7B6}"/>
              </a:ext>
            </a:extLst>
          </p:cNvPr>
          <p:cNvSpPr txBox="1"/>
          <p:nvPr/>
        </p:nvSpPr>
        <p:spPr>
          <a:xfrm>
            <a:off x="5241626" y="3439830"/>
            <a:ext cx="170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100 </a:t>
            </a:r>
            <a:r>
              <a:rPr lang="fr-CH" dirty="0" err="1"/>
              <a:t>kilometres</a:t>
            </a:r>
            <a:endParaRPr lang="fr-CH" dirty="0"/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0A679741-3404-4227-8256-A05085B29A41}"/>
              </a:ext>
            </a:extLst>
          </p:cNvPr>
          <p:cNvSpPr/>
          <p:nvPr/>
        </p:nvSpPr>
        <p:spPr>
          <a:xfrm>
            <a:off x="2446528" y="5169526"/>
            <a:ext cx="6788978" cy="563205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8D60D8F-81F5-4007-AA21-DCD1391EFDAC}"/>
              </a:ext>
            </a:extLst>
          </p:cNvPr>
          <p:cNvGrpSpPr/>
          <p:nvPr/>
        </p:nvGrpSpPr>
        <p:grpSpPr>
          <a:xfrm>
            <a:off x="1848132" y="4922209"/>
            <a:ext cx="1108364" cy="1108364"/>
            <a:chOff x="2800928" y="2874818"/>
            <a:chExt cx="1108364" cy="110836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1ECD68E-1E65-41AF-B246-28B25B17908C}"/>
                </a:ext>
              </a:extLst>
            </p:cNvPr>
            <p:cNvSpPr/>
            <p:nvPr/>
          </p:nvSpPr>
          <p:spPr>
            <a:xfrm>
              <a:off x="2800928" y="2874818"/>
              <a:ext cx="1108364" cy="11083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4D07BCF-BB4C-496B-9765-6B4A8498FB8E}"/>
                </a:ext>
              </a:extLst>
            </p:cNvPr>
            <p:cNvGrpSpPr/>
            <p:nvPr/>
          </p:nvGrpSpPr>
          <p:grpSpPr>
            <a:xfrm>
              <a:off x="2897911" y="2971800"/>
              <a:ext cx="914400" cy="914400"/>
              <a:chOff x="2173812" y="4233239"/>
              <a:chExt cx="914400" cy="9144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FBCB98AC-877C-4085-A38D-059BB5089DF9}"/>
                  </a:ext>
                </a:extLst>
              </p:cNvPr>
              <p:cNvSpPr/>
              <p:nvPr/>
            </p:nvSpPr>
            <p:spPr>
              <a:xfrm>
                <a:off x="2515557" y="4784431"/>
                <a:ext cx="230909" cy="230909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grpSp>
            <p:nvGrpSpPr>
              <p:cNvPr id="69" name="Graphic 4" descr="Traffic light">
                <a:extLst>
                  <a:ext uri="{FF2B5EF4-FFF2-40B4-BE49-F238E27FC236}">
                    <a16:creationId xmlns:a16="http://schemas.microsoft.com/office/drawing/2014/main" id="{ED15D508-3416-427B-9500-8EE4F09EB5EB}"/>
                  </a:ext>
                </a:extLst>
              </p:cNvPr>
              <p:cNvGrpSpPr/>
              <p:nvPr/>
            </p:nvGrpSpPr>
            <p:grpSpPr>
              <a:xfrm>
                <a:off x="2173812" y="4233239"/>
                <a:ext cx="914400" cy="914400"/>
                <a:chOff x="2173812" y="4233239"/>
                <a:chExt cx="914400" cy="914400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4F1EF520-D481-4A44-8F58-A059BA8AB62F}"/>
                    </a:ext>
                  </a:extLst>
                </p:cNvPr>
                <p:cNvSpPr/>
                <p:nvPr/>
              </p:nvSpPr>
              <p:spPr>
                <a:xfrm>
                  <a:off x="2311543" y="44046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017AB291-E0FE-4B18-B1BA-261427C1D7E1}"/>
                    </a:ext>
                  </a:extLst>
                </p:cNvPr>
                <p:cNvSpPr/>
                <p:nvPr/>
              </p:nvSpPr>
              <p:spPr>
                <a:xfrm>
                  <a:off x="2311543" y="4595189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8350A35-92AB-45A2-AA18-E6EA8397B0D2}"/>
                    </a:ext>
                  </a:extLst>
                </p:cNvPr>
                <p:cNvSpPr/>
                <p:nvPr/>
              </p:nvSpPr>
              <p:spPr>
                <a:xfrm>
                  <a:off x="2311543" y="4795214"/>
                  <a:ext cx="128968" cy="163051"/>
                </a:xfrm>
                <a:custGeom>
                  <a:avLst/>
                  <a:gdLst>
                    <a:gd name="connsiteX0" fmla="*/ 128969 w 128968"/>
                    <a:gd name="connsiteY0" fmla="*/ 0 h 163051"/>
                    <a:gd name="connsiteX1" fmla="*/ 0 w 128968"/>
                    <a:gd name="connsiteY1" fmla="*/ 0 h 163051"/>
                    <a:gd name="connsiteX2" fmla="*/ 47625 w 128968"/>
                    <a:gd name="connsiteY2" fmla="*/ 77343 h 163051"/>
                    <a:gd name="connsiteX3" fmla="*/ 65151 w 128968"/>
                    <a:gd name="connsiteY3" fmla="*/ 110871 h 163051"/>
                    <a:gd name="connsiteX4" fmla="*/ 65151 w 128968"/>
                    <a:gd name="connsiteY4" fmla="*/ 120396 h 163051"/>
                    <a:gd name="connsiteX5" fmla="*/ 117489 w 128968"/>
                    <a:gd name="connsiteY5" fmla="*/ 162787 h 163051"/>
                    <a:gd name="connsiteX6" fmla="*/ 128969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128969" y="0"/>
                      </a:moveTo>
                      <a:lnTo>
                        <a:pt x="0" y="0"/>
                      </a:lnTo>
                      <a:cubicBezTo>
                        <a:pt x="0" y="0"/>
                        <a:pt x="4286" y="60198"/>
                        <a:pt x="47625" y="77343"/>
                      </a:cubicBezTo>
                      <a:cubicBezTo>
                        <a:pt x="61912" y="83058"/>
                        <a:pt x="64770" y="100108"/>
                        <a:pt x="65151" y="110871"/>
                      </a:cubicBezTo>
                      <a:cubicBezTo>
                        <a:pt x="65151" y="112586"/>
                        <a:pt x="65151" y="120396"/>
                        <a:pt x="65151" y="120396"/>
                      </a:cubicBezTo>
                      <a:cubicBezTo>
                        <a:pt x="67898" y="146555"/>
                        <a:pt x="91330" y="165534"/>
                        <a:pt x="117489" y="162787"/>
                      </a:cubicBezTo>
                      <a:cubicBezTo>
                        <a:pt x="121411" y="162376"/>
                        <a:pt x="125267" y="161477"/>
                        <a:pt x="128969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848193D-FFCC-42B3-9D17-68B4E7549DC1}"/>
                    </a:ext>
                  </a:extLst>
                </p:cNvPr>
                <p:cNvSpPr/>
                <p:nvPr/>
              </p:nvSpPr>
              <p:spPr>
                <a:xfrm>
                  <a:off x="2821512" y="44046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FBD96960-AFED-46BC-BC27-261EBF760E24}"/>
                    </a:ext>
                  </a:extLst>
                </p:cNvPr>
                <p:cNvSpPr/>
                <p:nvPr/>
              </p:nvSpPr>
              <p:spPr>
                <a:xfrm>
                  <a:off x="2821512" y="4595189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6585767C-CC7A-4923-97CF-ADE399D8978D}"/>
                    </a:ext>
                  </a:extLst>
                </p:cNvPr>
                <p:cNvSpPr/>
                <p:nvPr/>
              </p:nvSpPr>
              <p:spPr>
                <a:xfrm>
                  <a:off x="2821512" y="4795214"/>
                  <a:ext cx="128968" cy="163051"/>
                </a:xfrm>
                <a:custGeom>
                  <a:avLst/>
                  <a:gdLst>
                    <a:gd name="connsiteX0" fmla="*/ 0 w 128968"/>
                    <a:gd name="connsiteY0" fmla="*/ 0 h 163051"/>
                    <a:gd name="connsiteX1" fmla="*/ 128969 w 128968"/>
                    <a:gd name="connsiteY1" fmla="*/ 0 h 163051"/>
                    <a:gd name="connsiteX2" fmla="*/ 81344 w 128968"/>
                    <a:gd name="connsiteY2" fmla="*/ 77343 h 163051"/>
                    <a:gd name="connsiteX3" fmla="*/ 63817 w 128968"/>
                    <a:gd name="connsiteY3" fmla="*/ 110871 h 163051"/>
                    <a:gd name="connsiteX4" fmla="*/ 63817 w 128968"/>
                    <a:gd name="connsiteY4" fmla="*/ 120396 h 163051"/>
                    <a:gd name="connsiteX5" fmla="*/ 11480 w 128968"/>
                    <a:gd name="connsiteY5" fmla="*/ 162787 h 163051"/>
                    <a:gd name="connsiteX6" fmla="*/ 0 w 128968"/>
                    <a:gd name="connsiteY6" fmla="*/ 160115 h 1630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8968" h="163051">
                      <a:moveTo>
                        <a:pt x="0" y="0"/>
                      </a:moveTo>
                      <a:lnTo>
                        <a:pt x="128969" y="0"/>
                      </a:lnTo>
                      <a:cubicBezTo>
                        <a:pt x="128969" y="0"/>
                        <a:pt x="124682" y="60198"/>
                        <a:pt x="81344" y="77343"/>
                      </a:cubicBezTo>
                      <a:cubicBezTo>
                        <a:pt x="67056" y="83058"/>
                        <a:pt x="64198" y="100108"/>
                        <a:pt x="63817" y="110871"/>
                      </a:cubicBezTo>
                      <a:cubicBezTo>
                        <a:pt x="63817" y="112586"/>
                        <a:pt x="63817" y="120396"/>
                        <a:pt x="63817" y="120396"/>
                      </a:cubicBezTo>
                      <a:cubicBezTo>
                        <a:pt x="61070" y="146555"/>
                        <a:pt x="37638" y="165534"/>
                        <a:pt x="11480" y="162787"/>
                      </a:cubicBezTo>
                      <a:cubicBezTo>
                        <a:pt x="7557" y="162376"/>
                        <a:pt x="3701" y="161477"/>
                        <a:pt x="0" y="160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986A0D3-102A-42FE-8926-5B1839F04867}"/>
                    </a:ext>
                  </a:extLst>
                </p:cNvPr>
                <p:cNvSpPr/>
                <p:nvPr/>
              </p:nvSpPr>
              <p:spPr>
                <a:xfrm>
                  <a:off x="2469087" y="4347539"/>
                  <a:ext cx="323850" cy="685800"/>
                </a:xfrm>
                <a:custGeom>
                  <a:avLst/>
                  <a:gdLst>
                    <a:gd name="connsiteX0" fmla="*/ 285750 w 323850"/>
                    <a:gd name="connsiteY0" fmla="*/ 0 h 685800"/>
                    <a:gd name="connsiteX1" fmla="*/ 38100 w 323850"/>
                    <a:gd name="connsiteY1" fmla="*/ 0 h 685800"/>
                    <a:gd name="connsiteX2" fmla="*/ 0 w 323850"/>
                    <a:gd name="connsiteY2" fmla="*/ 38100 h 685800"/>
                    <a:gd name="connsiteX3" fmla="*/ 0 w 323850"/>
                    <a:gd name="connsiteY3" fmla="*/ 647700 h 685800"/>
                    <a:gd name="connsiteX4" fmla="*/ 38100 w 323850"/>
                    <a:gd name="connsiteY4" fmla="*/ 685800 h 685800"/>
                    <a:gd name="connsiteX5" fmla="*/ 285750 w 323850"/>
                    <a:gd name="connsiteY5" fmla="*/ 685800 h 685800"/>
                    <a:gd name="connsiteX6" fmla="*/ 323850 w 323850"/>
                    <a:gd name="connsiteY6" fmla="*/ 647700 h 685800"/>
                    <a:gd name="connsiteX7" fmla="*/ 323850 w 323850"/>
                    <a:gd name="connsiteY7" fmla="*/ 38100 h 685800"/>
                    <a:gd name="connsiteX8" fmla="*/ 285750 w 323850"/>
                    <a:gd name="connsiteY8" fmla="*/ 0 h 685800"/>
                    <a:gd name="connsiteX9" fmla="*/ 161925 w 323850"/>
                    <a:gd name="connsiteY9" fmla="*/ 638175 h 685800"/>
                    <a:gd name="connsiteX10" fmla="*/ 76200 w 323850"/>
                    <a:gd name="connsiteY10" fmla="*/ 552450 h 685800"/>
                    <a:gd name="connsiteX11" fmla="*/ 161925 w 323850"/>
                    <a:gd name="connsiteY11" fmla="*/ 466725 h 685800"/>
                    <a:gd name="connsiteX12" fmla="*/ 247650 w 323850"/>
                    <a:gd name="connsiteY12" fmla="*/ 552450 h 685800"/>
                    <a:gd name="connsiteX13" fmla="*/ 161925 w 323850"/>
                    <a:gd name="connsiteY13" fmla="*/ 638175 h 685800"/>
                    <a:gd name="connsiteX14" fmla="*/ 161925 w 323850"/>
                    <a:gd name="connsiteY14" fmla="*/ 428625 h 685800"/>
                    <a:gd name="connsiteX15" fmla="*/ 76200 w 323850"/>
                    <a:gd name="connsiteY15" fmla="*/ 342900 h 685800"/>
                    <a:gd name="connsiteX16" fmla="*/ 161925 w 323850"/>
                    <a:gd name="connsiteY16" fmla="*/ 257175 h 685800"/>
                    <a:gd name="connsiteX17" fmla="*/ 247650 w 323850"/>
                    <a:gd name="connsiteY17" fmla="*/ 342900 h 685800"/>
                    <a:gd name="connsiteX18" fmla="*/ 161925 w 323850"/>
                    <a:gd name="connsiteY18" fmla="*/ 428625 h 685800"/>
                    <a:gd name="connsiteX19" fmla="*/ 161925 w 323850"/>
                    <a:gd name="connsiteY19" fmla="*/ 219075 h 685800"/>
                    <a:gd name="connsiteX20" fmla="*/ 76200 w 323850"/>
                    <a:gd name="connsiteY20" fmla="*/ 133350 h 685800"/>
                    <a:gd name="connsiteX21" fmla="*/ 161925 w 323850"/>
                    <a:gd name="connsiteY21" fmla="*/ 47625 h 685800"/>
                    <a:gd name="connsiteX22" fmla="*/ 247650 w 323850"/>
                    <a:gd name="connsiteY22" fmla="*/ 133350 h 685800"/>
                    <a:gd name="connsiteX23" fmla="*/ 161925 w 323850"/>
                    <a:gd name="connsiteY23" fmla="*/ 219075 h 685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323850" h="685800">
                      <a:moveTo>
                        <a:pt x="285750" y="0"/>
                      </a:moveTo>
                      <a:lnTo>
                        <a:pt x="38100" y="0"/>
                      </a:lnTo>
                      <a:cubicBezTo>
                        <a:pt x="17058" y="0"/>
                        <a:pt x="0" y="17058"/>
                        <a:pt x="0" y="38100"/>
                      </a:cubicBezTo>
                      <a:lnTo>
                        <a:pt x="0" y="647700"/>
                      </a:lnTo>
                      <a:cubicBezTo>
                        <a:pt x="0" y="668742"/>
                        <a:pt x="17058" y="685800"/>
                        <a:pt x="38100" y="685800"/>
                      </a:cubicBezTo>
                      <a:lnTo>
                        <a:pt x="285750" y="685800"/>
                      </a:lnTo>
                      <a:cubicBezTo>
                        <a:pt x="306792" y="685800"/>
                        <a:pt x="323850" y="668742"/>
                        <a:pt x="323850" y="647700"/>
                      </a:cubicBezTo>
                      <a:lnTo>
                        <a:pt x="323850" y="38100"/>
                      </a:lnTo>
                      <a:cubicBezTo>
                        <a:pt x="323850" y="17058"/>
                        <a:pt x="306792" y="0"/>
                        <a:pt x="285750" y="0"/>
                      </a:cubicBezTo>
                      <a:close/>
                      <a:moveTo>
                        <a:pt x="161925" y="638175"/>
                      </a:moveTo>
                      <a:cubicBezTo>
                        <a:pt x="114580" y="638175"/>
                        <a:pt x="76200" y="599795"/>
                        <a:pt x="76200" y="552450"/>
                      </a:cubicBezTo>
                      <a:cubicBezTo>
                        <a:pt x="76200" y="505105"/>
                        <a:pt x="114580" y="466725"/>
                        <a:pt x="161925" y="466725"/>
                      </a:cubicBezTo>
                      <a:cubicBezTo>
                        <a:pt x="209270" y="466725"/>
                        <a:pt x="247650" y="505105"/>
                        <a:pt x="247650" y="552450"/>
                      </a:cubicBezTo>
                      <a:cubicBezTo>
                        <a:pt x="247650" y="599795"/>
                        <a:pt x="209270" y="638175"/>
                        <a:pt x="161925" y="638175"/>
                      </a:cubicBezTo>
                      <a:close/>
                      <a:moveTo>
                        <a:pt x="161925" y="428625"/>
                      </a:moveTo>
                      <a:cubicBezTo>
                        <a:pt x="114580" y="428625"/>
                        <a:pt x="76200" y="390245"/>
                        <a:pt x="76200" y="342900"/>
                      </a:cubicBezTo>
                      <a:cubicBezTo>
                        <a:pt x="76200" y="295555"/>
                        <a:pt x="114580" y="257175"/>
                        <a:pt x="161925" y="257175"/>
                      </a:cubicBezTo>
                      <a:cubicBezTo>
                        <a:pt x="209270" y="257175"/>
                        <a:pt x="247650" y="295555"/>
                        <a:pt x="247650" y="342900"/>
                      </a:cubicBezTo>
                      <a:cubicBezTo>
                        <a:pt x="247650" y="390245"/>
                        <a:pt x="209270" y="428625"/>
                        <a:pt x="161925" y="428625"/>
                      </a:cubicBezTo>
                      <a:close/>
                      <a:moveTo>
                        <a:pt x="161925" y="219075"/>
                      </a:moveTo>
                      <a:cubicBezTo>
                        <a:pt x="114580" y="219075"/>
                        <a:pt x="76200" y="180695"/>
                        <a:pt x="76200" y="133350"/>
                      </a:cubicBezTo>
                      <a:cubicBezTo>
                        <a:pt x="76200" y="86005"/>
                        <a:pt x="114580" y="47625"/>
                        <a:pt x="161925" y="47625"/>
                      </a:cubicBezTo>
                      <a:cubicBezTo>
                        <a:pt x="209270" y="47625"/>
                        <a:pt x="247650" y="86005"/>
                        <a:pt x="247650" y="133350"/>
                      </a:cubicBezTo>
                      <a:cubicBezTo>
                        <a:pt x="247650" y="180695"/>
                        <a:pt x="209270" y="219075"/>
                        <a:pt x="161925" y="21907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CH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196E2E1-6D27-4292-B879-5D331B96F2EE}"/>
              </a:ext>
            </a:extLst>
          </p:cNvPr>
          <p:cNvSpPr txBox="1"/>
          <p:nvPr/>
        </p:nvSpPr>
        <p:spPr>
          <a:xfrm>
            <a:off x="5241628" y="4906060"/>
            <a:ext cx="170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1000 </a:t>
            </a:r>
            <a:r>
              <a:rPr lang="fr-CH" dirty="0" err="1"/>
              <a:t>kilometres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973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CE3B1-15C0-4CFF-B3A5-FFC17E06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The Quantum </a:t>
            </a:r>
            <a:r>
              <a:rPr lang="fr-CH" dirty="0" err="1"/>
              <a:t>Repeater</a:t>
            </a:r>
            <a:endParaRPr lang="fr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F59E4-5EA1-4B90-BB59-AAB5C3D3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3FCD5-A8C2-41F9-B93F-BCFF935BB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642" y="1486947"/>
            <a:ext cx="8962716" cy="50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FB87-8292-4F1A-B46D-8C74D2C5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The Quantum </a:t>
            </a:r>
            <a:r>
              <a:rPr lang="fr-CH" dirty="0" err="1"/>
              <a:t>Repeater</a:t>
            </a:r>
            <a:endParaRPr lang="fr-CH" dirty="0"/>
          </a:p>
        </p:txBody>
      </p:sp>
      <p:pic>
        <p:nvPicPr>
          <p:cNvPr id="6" name="Content Placeholder 5" descr="A picture containing wheel&#10;&#10;Description automatically generated">
            <a:extLst>
              <a:ext uri="{FF2B5EF4-FFF2-40B4-BE49-F238E27FC236}">
                <a16:creationId xmlns:a16="http://schemas.microsoft.com/office/drawing/2014/main" id="{68074E8C-AD69-16A5-752F-6205F205A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788" y="1690688"/>
            <a:ext cx="1738312" cy="17383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0A5F1-D9D9-4E58-B86E-A80F6758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22242F-3AD9-9355-7BA4-B8856CEC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545" y="1690688"/>
            <a:ext cx="1738312" cy="173831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B9AC779-B67E-0CB3-A275-F4DD3F24A291}"/>
              </a:ext>
            </a:extLst>
          </p:cNvPr>
          <p:cNvCxnSpPr/>
          <p:nvPr/>
        </p:nvCxnSpPr>
        <p:spPr>
          <a:xfrm>
            <a:off x="6810104" y="2524535"/>
            <a:ext cx="16720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7FE1B4-0B26-1F27-108B-3E15B4471F91}"/>
              </a:ext>
            </a:extLst>
          </p:cNvPr>
          <p:cNvSpPr txBox="1"/>
          <p:nvPr/>
        </p:nvSpPr>
        <p:spPr>
          <a:xfrm>
            <a:off x="6847532" y="2037803"/>
            <a:ext cx="1519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Dephasing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85516B-EB49-405F-4046-4D45805237E0}"/>
              </a:ext>
            </a:extLst>
          </p:cNvPr>
          <p:cNvCxnSpPr>
            <a:cxnSpLocks/>
          </p:cNvCxnSpPr>
          <p:nvPr/>
        </p:nvCxnSpPr>
        <p:spPr>
          <a:xfrm rot="10800000">
            <a:off x="2764973" y="2524534"/>
            <a:ext cx="167204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B9B040-4E98-4C3A-87EE-F53D0B466895}"/>
              </a:ext>
            </a:extLst>
          </p:cNvPr>
          <p:cNvSpPr txBox="1"/>
          <p:nvPr/>
        </p:nvSpPr>
        <p:spPr>
          <a:xfrm>
            <a:off x="3215841" y="2029096"/>
            <a:ext cx="136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Decay</a:t>
            </a:r>
          </a:p>
        </p:txBody>
      </p:sp>
      <p:pic>
        <p:nvPicPr>
          <p:cNvPr id="12" name="Picture 11" descr="A picture containing close&#10;&#10;Description automatically generated">
            <a:extLst>
              <a:ext uri="{FF2B5EF4-FFF2-40B4-BE49-F238E27FC236}">
                <a16:creationId xmlns:a16="http://schemas.microsoft.com/office/drawing/2014/main" id="{B39CD066-A19D-87A1-51E0-AC0A3F450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72" y="1690688"/>
            <a:ext cx="1807105" cy="1807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7AE4B1-C40F-E939-CFF9-A48626CDD1FB}"/>
              </a:ext>
            </a:extLst>
          </p:cNvPr>
          <p:cNvSpPr txBox="1"/>
          <p:nvPr/>
        </p:nvSpPr>
        <p:spPr>
          <a:xfrm>
            <a:off x="640472" y="4005942"/>
            <a:ext cx="110852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Storage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Storage fidelity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Storage time </a:t>
            </a:r>
            <a:r>
              <a:rPr lang="en-US" sz="2400" dirty="0"/>
              <a:t>– to reach the next node at longer distances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Multimode capacity </a:t>
            </a:r>
            <a:r>
              <a:rPr lang="en-US" sz="2400" dirty="0"/>
              <a:t>– to achieve high data rates in quantum communication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193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FDB5-33FE-47A8-B3FA-C9AB09C4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The Lambda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AA2B3-5FB2-4218-8427-9B03DAC9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6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BDA2D9-A936-4B0F-8BD6-0D8A7746328B}"/>
              </a:ext>
            </a:extLst>
          </p:cNvPr>
          <p:cNvGrpSpPr/>
          <p:nvPr/>
        </p:nvGrpSpPr>
        <p:grpSpPr>
          <a:xfrm>
            <a:off x="3161387" y="1761274"/>
            <a:ext cx="5869225" cy="4512235"/>
            <a:chOff x="3161387" y="1172883"/>
            <a:chExt cx="5869225" cy="45122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 Box 6">
                  <a:extLst>
                    <a:ext uri="{FF2B5EF4-FFF2-40B4-BE49-F238E27FC236}">
                      <a16:creationId xmlns:a16="http://schemas.microsoft.com/office/drawing/2014/main" id="{DC2292C9-82D9-4FCD-A6A0-E51048A455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27965" y="2182147"/>
                  <a:ext cx="561629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r>
                                  <a:rPr lang="fr-FR" sz="2000" b="1" i="0" dirty="0" smtClean="0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  <m:t>𝐞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2000" dirty="0"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5" name="Text Box 6">
                  <a:extLst>
                    <a:ext uri="{FF2B5EF4-FFF2-40B4-BE49-F238E27FC236}">
                      <a16:creationId xmlns:a16="http://schemas.microsoft.com/office/drawing/2014/main" id="{DC2292C9-82D9-4FCD-A6A0-E51048A45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27965" y="2182147"/>
                  <a:ext cx="561629" cy="400110"/>
                </a:xfrm>
                <a:prstGeom prst="rect">
                  <a:avLst/>
                </a:prstGeom>
                <a:blipFill>
                  <a:blip r:embed="rId2"/>
                  <a:stretch>
                    <a:fillRect l="-66304" t="-121212" r="-82609" b="-18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ED92B1-DBC0-433A-BDC3-33E86FB52208}"/>
                </a:ext>
              </a:extLst>
            </p:cNvPr>
            <p:cNvGrpSpPr/>
            <p:nvPr/>
          </p:nvGrpSpPr>
          <p:grpSpPr>
            <a:xfrm>
              <a:off x="3161387" y="2520199"/>
              <a:ext cx="471683" cy="2637260"/>
              <a:chOff x="2648328" y="2021835"/>
              <a:chExt cx="471683" cy="2637260"/>
            </a:xfrm>
          </p:grpSpPr>
          <p:sp>
            <p:nvSpPr>
              <p:cNvPr id="20" name="Line 17">
                <a:extLst>
                  <a:ext uri="{FF2B5EF4-FFF2-40B4-BE49-F238E27FC236}">
                    <a16:creationId xmlns:a16="http://schemas.microsoft.com/office/drawing/2014/main" id="{905C1569-5F2D-4BA7-B302-2B92DE7F5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011" y="2091860"/>
                <a:ext cx="0" cy="2497208"/>
              </a:xfrm>
              <a:prstGeom prst="line">
                <a:avLst/>
              </a:prstGeom>
              <a:noFill/>
              <a:ln w="50800">
                <a:solidFill>
                  <a:schemeClr val="tx2">
                    <a:lumMod val="50000"/>
                    <a:lumOff val="50000"/>
                  </a:schemeClr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endParaRPr lang="fr-CH" dirty="0"/>
              </a:p>
            </p:txBody>
          </p:sp>
          <p:sp>
            <p:nvSpPr>
              <p:cNvPr id="21" name="Text Box 18">
                <a:extLst>
                  <a:ext uri="{FF2B5EF4-FFF2-40B4-BE49-F238E27FC236}">
                    <a16:creationId xmlns:a16="http://schemas.microsoft.com/office/drawing/2014/main" id="{6B840A64-7145-40B2-9150-14C4D5140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560531" y="3109632"/>
                <a:ext cx="2637260" cy="461665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GB" sz="2400" b="1" dirty="0">
                    <a:solidFill>
                      <a:schemeClr val="bg1">
                        <a:lumMod val="50000"/>
                      </a:schemeClr>
                    </a:solidFill>
                    <a:latin typeface="Times New Roman" pitchFamily="18" charset="0"/>
                  </a:rPr>
                  <a:t>Optical transitions</a:t>
                </a:r>
              </a:p>
            </p:txBody>
          </p:sp>
        </p:grpSp>
        <p:sp>
          <p:nvSpPr>
            <p:cNvPr id="7" name="AutoShape 17">
              <a:extLst>
                <a:ext uri="{FF2B5EF4-FFF2-40B4-BE49-F238E27FC236}">
                  <a16:creationId xmlns:a16="http://schemas.microsoft.com/office/drawing/2014/main" id="{4988F5D8-2E57-45EE-A8ED-6958910C5BAB}"/>
                </a:ext>
              </a:extLst>
            </p:cNvPr>
            <p:cNvSpPr>
              <a:spLocks/>
            </p:cNvSpPr>
            <p:nvPr/>
          </p:nvSpPr>
          <p:spPr bwMode="auto">
            <a:xfrm rot="15119750">
              <a:off x="4812134" y="3875780"/>
              <a:ext cx="3034037" cy="294897"/>
            </a:xfrm>
            <a:prstGeom prst="rightArrow">
              <a:avLst>
                <a:gd name="adj1" fmla="val 20282"/>
                <a:gd name="adj2" fmla="val 62328"/>
              </a:avLst>
            </a:prstGeom>
            <a:gradFill rotWithShape="0">
              <a:gsLst>
                <a:gs pos="0">
                  <a:srgbClr val="001F67">
                    <a:lumMod val="98000"/>
                  </a:srgbClr>
                </a:gs>
                <a:gs pos="100000">
                  <a:srgbClr val="001648"/>
                </a:gs>
              </a:gsLst>
              <a:lin ang="2160000" scaled="1"/>
            </a:gradFill>
            <a:ln w="25400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0" tIns="0" rIns="0" bIns="0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defTabSz="642938" eaLnBrk="1" hangingPunct="1"/>
              <a:endParaRPr lang="fr-FR" sz="3000" b="0">
                <a:solidFill>
                  <a:srgbClr val="414141"/>
                </a:solidFill>
                <a:latin typeface="Gill Sans Light"/>
                <a:ea typeface="ヒラギノ角ゴ ProN W3" charset="0"/>
                <a:cs typeface="ヒラギノ角ゴ ProN W3" charset="0"/>
                <a:sym typeface="Gill Sans Light"/>
              </a:endParaRPr>
            </a:p>
          </p:txBody>
        </p:sp>
        <p:sp>
          <p:nvSpPr>
            <p:cNvPr id="8" name="AutoShape 34">
              <a:extLst>
                <a:ext uri="{FF2B5EF4-FFF2-40B4-BE49-F238E27FC236}">
                  <a16:creationId xmlns:a16="http://schemas.microsoft.com/office/drawing/2014/main" id="{D592413E-665D-43A0-9A07-62D4D043D441}"/>
                </a:ext>
              </a:extLst>
            </p:cNvPr>
            <p:cNvSpPr>
              <a:spLocks/>
            </p:cNvSpPr>
            <p:nvPr/>
          </p:nvSpPr>
          <p:spPr bwMode="auto">
            <a:xfrm rot="6617468">
              <a:off x="3937550" y="3318938"/>
              <a:ext cx="2599013" cy="738906"/>
            </a:xfrm>
            <a:prstGeom prst="rightArrow">
              <a:avLst>
                <a:gd name="adj1" fmla="val 24296"/>
                <a:gd name="adj2" fmla="val 62355"/>
              </a:avLst>
            </a:prstGeom>
            <a:gradFill rotWithShape="0">
              <a:gsLst>
                <a:gs pos="0">
                  <a:srgbClr val="289109"/>
                </a:gs>
                <a:gs pos="100000">
                  <a:srgbClr val="092D00"/>
                </a:gs>
              </a:gsLst>
              <a:lin ang="20160000" scaled="1"/>
            </a:gra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 lIns="0" tIns="0" rIns="0" bIns="0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defTabSz="642938" eaLnBrk="1" hangingPunct="1"/>
              <a:endParaRPr lang="fr-FR" sz="3000" b="0">
                <a:solidFill>
                  <a:srgbClr val="414141"/>
                </a:solidFill>
                <a:latin typeface="Gill Sans Light"/>
                <a:ea typeface="ヒラギノ角ゴ ProN W3" charset="0"/>
                <a:cs typeface="ヒラギノ角ゴ ProN W3" charset="0"/>
                <a:sym typeface="Gill Sans Light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06224986-9173-4557-9D3D-5C4CA9892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1707" y="4921687"/>
              <a:ext cx="10467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6">
                  <a:extLst>
                    <a:ext uri="{FF2B5EF4-FFF2-40B4-BE49-F238E27FC236}">
                      <a16:creationId xmlns:a16="http://schemas.microsoft.com/office/drawing/2014/main" id="{86BAF52E-CDC2-40D9-9F85-A1987E44AC9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36434" y="4695155"/>
                  <a:ext cx="69288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000" i="1" dirty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0" dirty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𝐠</m:t>
                                    </m:r>
                                  </m:e>
                                  <m:sub>
                                    <m:r>
                                      <a:rPr lang="fr-FR" sz="2000" b="1" i="1" dirty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2000" dirty="0"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10" name="Text Box 6">
                  <a:extLst>
                    <a:ext uri="{FF2B5EF4-FFF2-40B4-BE49-F238E27FC236}">
                      <a16:creationId xmlns:a16="http://schemas.microsoft.com/office/drawing/2014/main" id="{86BAF52E-CDC2-40D9-9F85-A1987E44AC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36434" y="4695155"/>
                  <a:ext cx="692882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53982" t="-121212" r="-68142" b="-18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Line 9">
              <a:extLst>
                <a:ext uri="{FF2B5EF4-FFF2-40B4-BE49-F238E27FC236}">
                  <a16:creationId xmlns:a16="http://schemas.microsoft.com/office/drawing/2014/main" id="{485344D8-2705-48FE-A83D-A3FFABC343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78868" y="5511540"/>
              <a:ext cx="1046704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 Box 6">
                  <a:extLst>
                    <a:ext uri="{FF2B5EF4-FFF2-40B4-BE49-F238E27FC236}">
                      <a16:creationId xmlns:a16="http://schemas.microsoft.com/office/drawing/2014/main" id="{B3F78AE3-2696-47FC-A29F-AE231AAF60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53595" y="5285008"/>
                  <a:ext cx="692882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Times New Roman" pitchFamily="18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"/>
                            <m:ctrlPr>
                              <a:rPr lang="en-GB" sz="200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GB" sz="2000" i="1" dirty="0" smtClean="0">
                                    <a:latin typeface="Cambria Math" panose="02040503050406030204" pitchFamily="18" charset="0"/>
                                    <a:sym typeface="Symbol" pitchFamily="18" charset="2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2000" i="1" dirty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0" dirty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𝐠</m:t>
                                    </m:r>
                                  </m:e>
                                  <m:sub>
                                    <m:r>
                                      <a:rPr lang="fr-FR" sz="2000" b="1" i="1" dirty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2000" dirty="0">
                    <a:sym typeface="Symbol" pitchFamily="18" charset="2"/>
                  </a:endParaRPr>
                </a:p>
              </p:txBody>
            </p:sp>
          </mc:Choice>
          <mc:Fallback xmlns="">
            <p:sp>
              <p:nvSpPr>
                <p:cNvPr id="12" name="Text Box 6">
                  <a:extLst>
                    <a:ext uri="{FF2B5EF4-FFF2-40B4-BE49-F238E27FC236}">
                      <a16:creationId xmlns:a16="http://schemas.microsoft.com/office/drawing/2014/main" id="{B3F78AE3-2696-47FC-A29F-AE231AAF60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53595" y="5285008"/>
                  <a:ext cx="692882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53982" t="-121212" r="-68142" b="-18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CH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A4274CC7-ED90-4A7B-897A-2C2D97EC7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9315" y="4841785"/>
              <a:ext cx="0" cy="731589"/>
            </a:xfrm>
            <a:prstGeom prst="line">
              <a:avLst/>
            </a:prstGeom>
            <a:noFill/>
            <a:ln w="50800">
              <a:solidFill>
                <a:schemeClr val="tx2">
                  <a:lumMod val="50000"/>
                  <a:lumOff val="50000"/>
                </a:schemeClr>
              </a:solidFill>
              <a:round/>
              <a:headEnd type="triangle" w="med" len="med"/>
              <a:tailEnd type="triangle" w="med" len="med"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endParaRPr lang="fr-CH" dirty="0"/>
            </a:p>
          </p:txBody>
        </p:sp>
        <p:sp>
          <p:nvSpPr>
            <p:cNvPr id="14" name="Text Box 18">
              <a:extLst>
                <a:ext uri="{FF2B5EF4-FFF2-40B4-BE49-F238E27FC236}">
                  <a16:creationId xmlns:a16="http://schemas.microsoft.com/office/drawing/2014/main" id="{57E4A9AE-E569-44CE-B11A-CE7C051A4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3544" y="4742377"/>
              <a:ext cx="1467068" cy="83099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GB" sz="2400" b="1" dirty="0">
                  <a:solidFill>
                    <a:schemeClr val="bg1">
                      <a:lumMod val="50000"/>
                    </a:schemeClr>
                  </a:solidFill>
                  <a:latin typeface="Times New Roman" pitchFamily="18" charset="0"/>
                </a:rPr>
                <a:t>Spin</a:t>
              </a:r>
            </a:p>
            <a:p>
              <a:r>
                <a:rPr lang="en-GB" sz="2400" dirty="0">
                  <a:solidFill>
                    <a:schemeClr val="bg1">
                      <a:lumMod val="50000"/>
                    </a:schemeClr>
                  </a:solidFill>
                </a:rPr>
                <a:t>transition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B5AE7F-688C-474E-B324-158C6D3A7D1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400000">
              <a:off x="3798083" y="1680504"/>
              <a:ext cx="2373760" cy="1358518"/>
              <a:chOff x="-20" y="0"/>
              <a:chExt cx="2548" cy="145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BB76B53-8F6D-4282-9ACC-855875BED3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" y="0"/>
                <a:ext cx="2192" cy="117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  <a:effectLst>
                <a:outerShdw blurRad="127000" dist="76199" dir="5400000" algn="ctr" rotWithShape="0">
                  <a:schemeClr val="bg2">
                    <a:alpha val="75000"/>
                  </a:schemeClr>
                </a:outerShdw>
              </a:effec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6C15702-FBC9-4B73-A43D-ED2F176F7067}"/>
                  </a:ext>
                </a:extLst>
              </p:cNvPr>
              <p:cNvSpPr>
                <a:spLocks/>
              </p:cNvSpPr>
              <p:nvPr/>
            </p:nvSpPr>
            <p:spPr bwMode="auto">
              <a:xfrm rot="-5400000">
                <a:off x="-322" y="430"/>
                <a:ext cx="927" cy="3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l" defTabSz="642938" eaLnBrk="1" hangingPunct="1">
                  <a:lnSpc>
                    <a:spcPct val="140000"/>
                  </a:lnSpc>
                </a:pPr>
                <a:r>
                  <a:rPr lang="en-US" sz="1700" b="0"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Absorption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356933E-F535-497F-B721-EA2CDA2CE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6" y="1134"/>
                <a:ext cx="916" cy="3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>
                <a:defPPr>
                  <a:defRPr lang="en-US"/>
                </a:defPPr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pPr algn="l" defTabSz="642938" eaLnBrk="1" hangingPunct="1">
                  <a:lnSpc>
                    <a:spcPct val="140000"/>
                  </a:lnSpc>
                </a:pPr>
                <a:r>
                  <a:rPr lang="en-US" sz="1700" b="0"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rPr>
                  <a:t>Frequency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9BD7CD6-6AC5-4C0B-8C53-32D988DBC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23076" y="3132343"/>
              <a:ext cx="1843448" cy="1269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57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engine, control panel&#10;&#10;Description automatically generated">
            <a:extLst>
              <a:ext uri="{FF2B5EF4-FFF2-40B4-BE49-F238E27FC236}">
                <a16:creationId xmlns:a16="http://schemas.microsoft.com/office/drawing/2014/main" id="{EED3CCD4-DDC2-6240-8460-248F32C3E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047997" y="2882898"/>
            <a:ext cx="18287996" cy="12191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681F180-A84F-3B40-9C83-A2DCB2CF907A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292087" y="638887"/>
                <a:ext cx="9607827" cy="23876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Eu</m:t>
                        </m:r>
                      </m:e>
                      <m:sup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  <m:r>
                      <a:rPr lang="en-CA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Si</m:t>
                    </m:r>
                    <m:sSub>
                      <m:sSubPr>
                        <m:ctrlP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CA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- Magnetic Field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7681F180-A84F-3B40-9C83-A2DCB2CF90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292087" y="638887"/>
                <a:ext cx="9607827" cy="2387600"/>
              </a:xfrm>
              <a:blipFill>
                <a:blip r:embed="rId4"/>
                <a:stretch>
                  <a:fillRect r="-2728" b="-17647"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FC0B668-2159-DF4A-9E43-A02B403FF1D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422455" y="5535612"/>
            <a:ext cx="1790700" cy="1003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F72D1-F442-4D61-B83C-1C0465959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77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4E4BA1-030B-CB40-B950-B909F81547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Eu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>
                        <a:latin typeface="Cambria Math" panose="02040503050406030204" pitchFamily="18" charset="0"/>
                      </a:rPr>
                      <m:t>Si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- Magnetic Field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4E4BA1-030B-CB40-B950-B909F81547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29933-097F-7C41-8E1F-E7BCEF841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38475" cy="4351338"/>
          </a:xfrm>
        </p:spPr>
        <p:txBody>
          <a:bodyPr>
            <a:normAutofit/>
          </a:bodyPr>
          <a:lstStyle/>
          <a:p>
            <a:r>
              <a:rPr lang="en-US" sz="2000" dirty="0"/>
              <a:t>Crystal is sandwich by two permanent magnets to provide a magnetic field of  ~250mT</a:t>
            </a:r>
          </a:p>
          <a:p>
            <a:r>
              <a:rPr lang="en-US" sz="2000" dirty="0"/>
              <a:t>Customed crystal mount thermally and vibrationally isolated from other components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21D85-9BB3-44B6-B0DB-63B79AE0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A91C0DC-CD3B-62A1-05B6-39C720DED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6430" y="1825625"/>
            <a:ext cx="5957884" cy="320776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CE4FFD5-6E77-1C21-0294-C308FDA20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0451" y="4001294"/>
            <a:ext cx="5325903" cy="19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73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4E4BA1-030B-CB40-B950-B909F81547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Eu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3+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>
                        <a:latin typeface="Cambria Math" panose="02040503050406030204" pitchFamily="18" charset="0"/>
                      </a:rPr>
                      <m:t>Si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CA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dirty="0"/>
                  <a:t> - Magnetic Field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84E4BA1-030B-CB40-B950-B909F81547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21D85-9BB3-44B6-B0DB-63B79AE0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12DF3-5279-0E40-9984-707D527373DB}" type="slidenum">
              <a:rPr lang="en-US" smtClean="0"/>
              <a:t>9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2AA16D6-5397-56C6-6F93-63D2E19CA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2849" y="1543828"/>
            <a:ext cx="5253931" cy="4017271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426B2C5-1FB4-413E-A7D5-1AEA5B38D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61" y="1808264"/>
            <a:ext cx="5516819" cy="38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12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2CE91D1D68B24D91412568C8F112D9" ma:contentTypeVersion="5" ma:contentTypeDescription="Crée un document." ma:contentTypeScope="" ma:versionID="ef7b56ff72778c0a601b431e297dd878">
  <xsd:schema xmlns:xsd="http://www.w3.org/2001/XMLSchema" xmlns:xs="http://www.w3.org/2001/XMLSchema" xmlns:p="http://schemas.microsoft.com/office/2006/metadata/properties" xmlns:ns3="4aa671f8-c569-4a9c-b615-d5527ed5899d" xmlns:ns4="85928a7d-0db4-44ac-968f-a9a3ecbabc26" targetNamespace="http://schemas.microsoft.com/office/2006/metadata/properties" ma:root="true" ma:fieldsID="ceeeaefddab8ed633406f9c8a2c7d433" ns3:_="" ns4:_="">
    <xsd:import namespace="4aa671f8-c569-4a9c-b615-d5527ed5899d"/>
    <xsd:import namespace="85928a7d-0db4-44ac-968f-a9a3ecbabc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671f8-c569-4a9c-b615-d5527ed58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928a7d-0db4-44ac-968f-a9a3ecbabc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3B2787-C388-41F1-BC48-12A4A8CA7803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85928a7d-0db4-44ac-968f-a9a3ecbabc26"/>
    <ds:schemaRef ds:uri="4aa671f8-c569-4a9c-b615-d5527ed5899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EA4D339-093A-4B26-B205-304BB90DD8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F71706-94F8-48A0-8C7F-9F02A4786B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a671f8-c569-4a9c-b615-d5527ed5899d"/>
    <ds:schemaRef ds:uri="85928a7d-0db4-44ac-968f-a9a3ecbabc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243</Words>
  <Application>Microsoft Office PowerPoint</Application>
  <PresentationFormat>Widescreen</PresentationFormat>
  <Paragraphs>62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 Unicode MS</vt:lpstr>
      <vt:lpstr>Gill Sans</vt:lpstr>
      <vt:lpstr>Gill Sans Light</vt:lpstr>
      <vt:lpstr>Arial</vt:lpstr>
      <vt:lpstr>Calibri</vt:lpstr>
      <vt:lpstr>Calibri Light</vt:lpstr>
      <vt:lpstr>Cambria Math</vt:lpstr>
      <vt:lpstr>Times New Roman</vt:lpstr>
      <vt:lpstr>Office Theme</vt:lpstr>
      <vt:lpstr>Rare-Earth Ion-Doped Crystals as Quantum Memories</vt:lpstr>
      <vt:lpstr>A Tale of Two Qubits</vt:lpstr>
      <vt:lpstr>Limited by Distance</vt:lpstr>
      <vt:lpstr>The Quantum Repeater</vt:lpstr>
      <vt:lpstr>The Quantum Repeater</vt:lpstr>
      <vt:lpstr>The Lambda System</vt:lpstr>
      <vt:lpstr>〖"Eu" 〗^(3+):"Y" _2 "Si" "O" _5 - Magnetic Field</vt:lpstr>
      <vt:lpstr>〖"Eu" 〗^(3+):"Y" _2 "Si" "O" _5 - Magnetic Field</vt:lpstr>
      <vt:lpstr>〖"Eu" 〗^(3+):"Y" _2 "Si" "O" _5 - Magnetic Field</vt:lpstr>
      <vt:lpstr>〖"Yb" 〗^(3+):"Y" _2 "Si" "O" _5  Spin-Wave Storage</vt:lpstr>
      <vt:lpstr>〖"Yb" 〗^(3+):"Y" _2 "Si" "O" _5 - Spin-Wave Storage</vt:lpstr>
      <vt:lpstr>〖"Yb" 〗^(3+):"Y" _2 "Si" "O" _5 - Spin-Wave Storage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Rare-Earth Ion Doped Crystals as Quantum Memories</dc:title>
  <dc:creator>Theo Sanchez</dc:creator>
  <cp:lastModifiedBy>Jingjing Jingjing.Chen</cp:lastModifiedBy>
  <cp:revision>94</cp:revision>
  <dcterms:created xsi:type="dcterms:W3CDTF">2022-07-19T06:57:08Z</dcterms:created>
  <dcterms:modified xsi:type="dcterms:W3CDTF">2022-09-12T14:26:46Z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0x0101002C2CE91D1D68B24D91412568C8F112D9</vt:lpwstr>
  </property>
</Properties>
</file>