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media/image4.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5.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48768000" cy="27432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1pPr>
    <a:lvl2pPr marL="0" marR="0" indent="4572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2pPr>
    <a:lvl3pPr marL="0" marR="0" indent="9144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3pPr>
    <a:lvl4pPr marL="0" marR="0" indent="13716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4pPr>
    <a:lvl5pPr marL="0" marR="0" indent="18288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5pPr>
    <a:lvl6pPr marL="0" marR="0" indent="22860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6pPr>
    <a:lvl7pPr marL="0" marR="0" indent="27432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7pPr>
    <a:lvl8pPr marL="0" marR="0" indent="32004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8pPr>
    <a:lvl9pPr marL="0" marR="0" indent="365760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chemeClr val="accent1"/>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CBCECF"/>
          </a:solidFill>
        </a:fill>
      </a:tcStyle>
    </a:wholeTbl>
    <a:band2H>
      <a:tcTxStyle b="def" i="def"/>
      <a:tcStyle>
        <a:tcBdr/>
        <a:fill>
          <a:solidFill>
            <a:srgbClr val="E7E8E9"/>
          </a:solidFill>
        </a:fill>
      </a:tcStyle>
    </a:band2H>
    <a:firstCol>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1524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1524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chemeClr val="accent1"/>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CBCECF"/>
          </a:solidFill>
        </a:fill>
      </a:tcStyle>
    </a:wholeTbl>
    <a:band2H>
      <a:tcTxStyle b="def" i="def"/>
      <a:tcStyle>
        <a:tcBdr/>
        <a:fill>
          <a:solidFill>
            <a:srgbClr val="E7E8E9"/>
          </a:solidFill>
        </a:fill>
      </a:tcStyle>
    </a:band2H>
    <a:firstCol>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1524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1524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a:ea typeface="Arial"/>
          <a:cs typeface="Arial"/>
        </a:font>
        <a:schemeClr val="accent1"/>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1524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1524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000000"/>
          </a:solidFill>
        </a:fill>
      </a:tcStyle>
    </a:firstRow>
  </a:tblStyle>
  <a:tblStyle styleId="{CF821DB8-F4EB-4A41-A1BA-3FCAFE7338EE}" styleName="">
    <a:tblBg/>
    <a:wholeTbl>
      <a:tcTxStyle b="off" i="off">
        <a:font>
          <a:latin typeface="Arial"/>
          <a:ea typeface="Arial"/>
          <a:cs typeface="Arial"/>
        </a:font>
        <a:schemeClr val="accent1"/>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solidFill>
            <a:srgbClr val="E7E8E9"/>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solidFill>
            <a:schemeClr val="accent1"/>
          </a:solidFill>
        </a:fill>
      </a:tcStyle>
    </a:firstCol>
    <a:lastRow>
      <a:tcTxStyle b="on" i="off">
        <a:font>
          <a:latin typeface="Arial"/>
          <a:ea typeface="Arial"/>
          <a:cs typeface="Arial"/>
        </a:font>
        <a:schemeClr val="accent1"/>
      </a:tcTxStyle>
      <a:tcStyle>
        <a:tcBdr>
          <a:left>
            <a:ln w="50800" cap="flat">
              <a:noFill/>
              <a:miter lim="400000"/>
            </a:ln>
          </a:left>
          <a:right>
            <a:ln w="50800" cap="flat">
              <a:noFill/>
              <a:miter lim="400000"/>
            </a:ln>
          </a:right>
          <a:top>
            <a:ln w="203200" cap="flat">
              <a:solidFill>
                <a:schemeClr val="accent1"/>
              </a:solidFill>
              <a:prstDash val="solid"/>
              <a:round/>
            </a:ln>
          </a:top>
          <a:bottom>
            <a:ln w="101600" cap="flat">
              <a:solidFill>
                <a:schemeClr val="accent1"/>
              </a:solidFill>
              <a:prstDash val="solid"/>
              <a:round/>
            </a:ln>
          </a:bottom>
          <a:insideH>
            <a:ln w="50800" cap="flat">
              <a:noFill/>
              <a:miter lim="400000"/>
            </a:ln>
          </a:insideH>
          <a:insideV>
            <a:ln w="508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50800" cap="flat">
              <a:noFill/>
              <a:miter lim="400000"/>
            </a:ln>
          </a:left>
          <a:right>
            <a:ln w="50800" cap="flat">
              <a:noFill/>
              <a:miter lim="400000"/>
            </a:ln>
          </a:right>
          <a:top>
            <a:ln w="101600" cap="flat">
              <a:solidFill>
                <a:schemeClr val="accent1"/>
              </a:solidFill>
              <a:prstDash val="solid"/>
              <a:round/>
            </a:ln>
          </a:top>
          <a:bottom>
            <a:ln w="101600" cap="flat">
              <a:solidFill>
                <a:schemeClr val="accent1"/>
              </a:solidFill>
              <a:prstDash val="solid"/>
              <a:round/>
            </a:ln>
          </a:bottom>
          <a:insideH>
            <a:ln w="50800" cap="flat">
              <a:noFill/>
              <a:miter lim="400000"/>
            </a:ln>
          </a:insideH>
          <a:insideV>
            <a:ln w="508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chemeClr val="accent1"/>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rgbClr val="CBCECF"/>
          </a:solidFill>
        </a:fill>
      </a:tcStyle>
    </a:wholeTbl>
    <a:band2H>
      <a:tcTxStyle b="def" i="def"/>
      <a:tcStyle>
        <a:tcBdr/>
        <a:fill>
          <a:solidFill>
            <a:srgbClr val="E7E8E9"/>
          </a:solidFill>
        </a:fill>
      </a:tcStyle>
    </a:band2H>
    <a:firstCol>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152400" cap="flat">
              <a:solidFill>
                <a:srgbClr val="FFFFFF"/>
              </a:solidFill>
              <a:prstDash val="solid"/>
              <a:round/>
            </a:ln>
          </a:top>
          <a:bottom>
            <a:ln w="508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50800" cap="flat">
              <a:solidFill>
                <a:srgbClr val="FFFFFF"/>
              </a:solidFill>
              <a:prstDash val="solid"/>
              <a:round/>
            </a:ln>
          </a:left>
          <a:right>
            <a:ln w="50800" cap="flat">
              <a:solidFill>
                <a:srgbClr val="FFFFFF"/>
              </a:solidFill>
              <a:prstDash val="solid"/>
              <a:round/>
            </a:ln>
          </a:right>
          <a:top>
            <a:ln w="50800" cap="flat">
              <a:solidFill>
                <a:srgbClr val="FFFFFF"/>
              </a:solidFill>
              <a:prstDash val="solid"/>
              <a:round/>
            </a:ln>
          </a:top>
          <a:bottom>
            <a:ln w="152400" cap="flat">
              <a:solidFill>
                <a:srgbClr val="FFFFFF"/>
              </a:solidFill>
              <a:prstDash val="solid"/>
              <a:round/>
            </a:ln>
          </a:bottom>
          <a:insideH>
            <a:ln w="50800" cap="flat">
              <a:solidFill>
                <a:srgbClr val="FFFFFF"/>
              </a:solidFill>
              <a:prstDash val="solid"/>
              <a:round/>
            </a:ln>
          </a:insideH>
          <a:insideV>
            <a:ln w="50800" cap="flat">
              <a:solidFill>
                <a:srgbClr val="FFFFFF"/>
              </a:solidFill>
              <a:prstDash val="solid"/>
              <a:round/>
            </a:ln>
          </a:insideV>
        </a:tcBdr>
        <a:fill>
          <a:solidFill>
            <a:schemeClr val="accent1"/>
          </a:solidFill>
        </a:fill>
      </a:tcStyle>
    </a:firstRow>
  </a:tblStyle>
  <a:tblStyle styleId="{2708684C-4D16-4618-839F-0558EEFCDFE6}" styleName="">
    <a:tblBg/>
    <a:wholeTbl>
      <a:tcTxStyle b="off" i="off">
        <a:font>
          <a:latin typeface="Arial"/>
          <a:ea typeface="Arial"/>
          <a:cs typeface="Arial"/>
        </a:font>
        <a:schemeClr val="accent1"/>
      </a:tcTxStyle>
      <a:tcStyle>
        <a:tcBdr>
          <a:left>
            <a:ln w="50800" cap="flat">
              <a:solidFill>
                <a:schemeClr val="accent1"/>
              </a:solidFill>
              <a:prstDash val="solid"/>
              <a:round/>
            </a:ln>
          </a:left>
          <a:right>
            <a:ln w="50800" cap="flat">
              <a:solidFill>
                <a:schemeClr val="accent1"/>
              </a:solidFill>
              <a:prstDash val="solid"/>
              <a:round/>
            </a:ln>
          </a:right>
          <a:top>
            <a:ln w="50800" cap="flat">
              <a:solidFill>
                <a:schemeClr val="accent1"/>
              </a:solidFill>
              <a:prstDash val="solid"/>
              <a:round/>
            </a:ln>
          </a:top>
          <a:bottom>
            <a:ln w="50800" cap="flat">
              <a:solidFill>
                <a:schemeClr val="accent1"/>
              </a:solidFill>
              <a:prstDash val="solid"/>
              <a:round/>
            </a:ln>
          </a:bottom>
          <a:insideH>
            <a:ln w="50800" cap="flat">
              <a:solidFill>
                <a:schemeClr val="accent1"/>
              </a:solidFill>
              <a:prstDash val="solid"/>
              <a:round/>
            </a:ln>
          </a:insideH>
          <a:insideV>
            <a:ln w="50800" cap="flat">
              <a:solidFill>
                <a:schemeClr val="accent1"/>
              </a:solidFill>
              <a:prstDash val="solid"/>
              <a:round/>
            </a:ln>
          </a:insideV>
        </a:tcBdr>
        <a:fill>
          <a:solidFill>
            <a:schemeClr val="accent1">
              <a:alpha val="20000"/>
            </a:schemeClr>
          </a:solidFill>
        </a:fill>
      </a:tcStyle>
    </a:wholeTbl>
    <a:band2H>
      <a:tcTxStyle b="def" i="def"/>
      <a:tcStyle>
        <a:tcBdr/>
        <a:fill>
          <a:solidFill>
            <a:srgbClr val="FFFFFF"/>
          </a:solidFill>
        </a:fill>
      </a:tcStyle>
    </a:band2H>
    <a:firstCol>
      <a:tcTxStyle b="on" i="off">
        <a:font>
          <a:latin typeface="Arial"/>
          <a:ea typeface="Arial"/>
          <a:cs typeface="Arial"/>
        </a:font>
        <a:schemeClr val="accent1"/>
      </a:tcTxStyle>
      <a:tcStyle>
        <a:tcBdr>
          <a:left>
            <a:ln w="50800" cap="flat">
              <a:solidFill>
                <a:schemeClr val="accent1"/>
              </a:solidFill>
              <a:prstDash val="solid"/>
              <a:round/>
            </a:ln>
          </a:left>
          <a:right>
            <a:ln w="50800" cap="flat">
              <a:solidFill>
                <a:schemeClr val="accent1"/>
              </a:solidFill>
              <a:prstDash val="solid"/>
              <a:round/>
            </a:ln>
          </a:right>
          <a:top>
            <a:ln w="50800" cap="flat">
              <a:solidFill>
                <a:schemeClr val="accent1"/>
              </a:solidFill>
              <a:prstDash val="solid"/>
              <a:round/>
            </a:ln>
          </a:top>
          <a:bottom>
            <a:ln w="50800" cap="flat">
              <a:solidFill>
                <a:schemeClr val="accent1"/>
              </a:solidFill>
              <a:prstDash val="solid"/>
              <a:round/>
            </a:ln>
          </a:bottom>
          <a:insideH>
            <a:ln w="50800" cap="flat">
              <a:solidFill>
                <a:schemeClr val="accent1"/>
              </a:solidFill>
              <a:prstDash val="solid"/>
              <a:round/>
            </a:ln>
          </a:insideH>
          <a:insideV>
            <a:ln w="50800" cap="flat">
              <a:solidFill>
                <a:schemeClr val="accent1"/>
              </a:solidFill>
              <a:prstDash val="solid"/>
              <a:round/>
            </a:ln>
          </a:insideV>
        </a:tcBdr>
        <a:fill>
          <a:solidFill>
            <a:schemeClr val="accent1">
              <a:alpha val="20000"/>
            </a:schemeClr>
          </a:solidFill>
        </a:fill>
      </a:tcStyle>
    </a:firstCol>
    <a:lastRow>
      <a:tcTxStyle b="on" i="off">
        <a:font>
          <a:latin typeface="Arial"/>
          <a:ea typeface="Arial"/>
          <a:cs typeface="Arial"/>
        </a:font>
        <a:schemeClr val="accent1"/>
      </a:tcTxStyle>
      <a:tcStyle>
        <a:tcBdr>
          <a:left>
            <a:ln w="50800" cap="flat">
              <a:solidFill>
                <a:schemeClr val="accent1"/>
              </a:solidFill>
              <a:prstDash val="solid"/>
              <a:round/>
            </a:ln>
          </a:left>
          <a:right>
            <a:ln w="50800" cap="flat">
              <a:solidFill>
                <a:schemeClr val="accent1"/>
              </a:solidFill>
              <a:prstDash val="solid"/>
              <a:round/>
            </a:ln>
          </a:right>
          <a:top>
            <a:ln w="203200" cap="flat">
              <a:solidFill>
                <a:schemeClr val="accent1"/>
              </a:solidFill>
              <a:prstDash val="solid"/>
              <a:round/>
            </a:ln>
          </a:top>
          <a:bottom>
            <a:ln w="50800" cap="flat">
              <a:solidFill>
                <a:schemeClr val="accent1"/>
              </a:solidFill>
              <a:prstDash val="solid"/>
              <a:round/>
            </a:ln>
          </a:bottom>
          <a:insideH>
            <a:ln w="50800" cap="flat">
              <a:solidFill>
                <a:schemeClr val="accent1"/>
              </a:solidFill>
              <a:prstDash val="solid"/>
              <a:round/>
            </a:ln>
          </a:insideH>
          <a:insideV>
            <a:ln w="50800" cap="flat">
              <a:solidFill>
                <a:schemeClr val="accent1"/>
              </a:solidFill>
              <a:prstDash val="solid"/>
              <a:round/>
            </a:ln>
          </a:insideV>
        </a:tcBdr>
        <a:fill>
          <a:noFill/>
        </a:fill>
      </a:tcStyle>
    </a:lastRow>
    <a:firstRow>
      <a:tcTxStyle b="on" i="off">
        <a:font>
          <a:latin typeface="Arial"/>
          <a:ea typeface="Arial"/>
          <a:cs typeface="Arial"/>
        </a:font>
        <a:schemeClr val="accent1"/>
      </a:tcTxStyle>
      <a:tcStyle>
        <a:tcBdr>
          <a:left>
            <a:ln w="50800" cap="flat">
              <a:solidFill>
                <a:schemeClr val="accent1"/>
              </a:solidFill>
              <a:prstDash val="solid"/>
              <a:round/>
            </a:ln>
          </a:left>
          <a:right>
            <a:ln w="50800" cap="flat">
              <a:solidFill>
                <a:schemeClr val="accent1"/>
              </a:solidFill>
              <a:prstDash val="solid"/>
              <a:round/>
            </a:ln>
          </a:right>
          <a:top>
            <a:ln w="50800" cap="flat">
              <a:solidFill>
                <a:schemeClr val="accent1"/>
              </a:solidFill>
              <a:prstDash val="solid"/>
              <a:round/>
            </a:ln>
          </a:top>
          <a:bottom>
            <a:ln w="101600" cap="flat">
              <a:solidFill>
                <a:schemeClr val="accent1"/>
              </a:solidFill>
              <a:prstDash val="solid"/>
              <a:round/>
            </a:ln>
          </a:bottom>
          <a:insideH>
            <a:ln w="50800" cap="flat">
              <a:solidFill>
                <a:schemeClr val="accent1"/>
              </a:solidFill>
              <a:prstDash val="solid"/>
              <a:round/>
            </a:ln>
          </a:insideH>
          <a:insideV>
            <a:ln w="50800" cap="flat">
              <a:solidFill>
                <a:schemeClr val="accent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 name="Shape 61"/>
          <p:cNvSpPr/>
          <p:nvPr>
            <p:ph type="sldImg"/>
          </p:nvPr>
        </p:nvSpPr>
        <p:spPr>
          <a:xfrm>
            <a:off x="1143000" y="685800"/>
            <a:ext cx="4572000" cy="3429000"/>
          </a:xfrm>
          <a:prstGeom prst="rect">
            <a:avLst/>
          </a:prstGeom>
        </p:spPr>
        <p:txBody>
          <a:bodyPr/>
          <a:lstStyle/>
          <a:p>
            <a:pPr/>
          </a:p>
        </p:txBody>
      </p:sp>
      <p:sp>
        <p:nvSpPr>
          <p:cNvPr id="62" name="Shape 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3657600" latinLnBrk="0">
      <a:defRPr sz="1500">
        <a:latin typeface="+mn-lt"/>
        <a:ea typeface="+mn-ea"/>
        <a:cs typeface="+mn-cs"/>
        <a:sym typeface="Calibri"/>
      </a:defRPr>
    </a:lvl1pPr>
    <a:lvl2pPr indent="228600" defTabSz="3657600" latinLnBrk="0">
      <a:defRPr sz="1500">
        <a:latin typeface="+mn-lt"/>
        <a:ea typeface="+mn-ea"/>
        <a:cs typeface="+mn-cs"/>
        <a:sym typeface="Calibri"/>
      </a:defRPr>
    </a:lvl2pPr>
    <a:lvl3pPr indent="457200" defTabSz="3657600" latinLnBrk="0">
      <a:defRPr sz="1500">
        <a:latin typeface="+mn-lt"/>
        <a:ea typeface="+mn-ea"/>
        <a:cs typeface="+mn-cs"/>
        <a:sym typeface="Calibri"/>
      </a:defRPr>
    </a:lvl3pPr>
    <a:lvl4pPr indent="685800" defTabSz="3657600" latinLnBrk="0">
      <a:defRPr sz="1500">
        <a:latin typeface="+mn-lt"/>
        <a:ea typeface="+mn-ea"/>
        <a:cs typeface="+mn-cs"/>
        <a:sym typeface="Calibri"/>
      </a:defRPr>
    </a:lvl4pPr>
    <a:lvl5pPr indent="914400" defTabSz="3657600" latinLnBrk="0">
      <a:defRPr sz="1500">
        <a:latin typeface="+mn-lt"/>
        <a:ea typeface="+mn-ea"/>
        <a:cs typeface="+mn-cs"/>
        <a:sym typeface="Calibri"/>
      </a:defRPr>
    </a:lvl5pPr>
    <a:lvl6pPr indent="1143000" defTabSz="3657600" latinLnBrk="0">
      <a:defRPr sz="1500">
        <a:latin typeface="+mn-lt"/>
        <a:ea typeface="+mn-ea"/>
        <a:cs typeface="+mn-cs"/>
        <a:sym typeface="Calibri"/>
      </a:defRPr>
    </a:lvl6pPr>
    <a:lvl7pPr indent="1371600" defTabSz="3657600" latinLnBrk="0">
      <a:defRPr sz="1500">
        <a:latin typeface="+mn-lt"/>
        <a:ea typeface="+mn-ea"/>
        <a:cs typeface="+mn-cs"/>
        <a:sym typeface="Calibri"/>
      </a:defRPr>
    </a:lvl7pPr>
    <a:lvl8pPr indent="1600200" defTabSz="3657600" latinLnBrk="0">
      <a:defRPr sz="1500">
        <a:latin typeface="+mn-lt"/>
        <a:ea typeface="+mn-ea"/>
        <a:cs typeface="+mn-cs"/>
        <a:sym typeface="Calibri"/>
      </a:defRPr>
    </a:lvl8pPr>
    <a:lvl9pPr indent="1828800" defTabSz="3657600" latinLnBrk="0">
      <a:defRPr sz="15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 name="Shape 69"/>
          <p:cNvSpPr/>
          <p:nvPr>
            <p:ph type="sldImg"/>
          </p:nvPr>
        </p:nvSpPr>
        <p:spPr>
          <a:prstGeom prst="rect">
            <a:avLst/>
          </a:prstGeom>
        </p:spPr>
        <p:txBody>
          <a:bodyPr/>
          <a:lstStyle/>
          <a:p>
            <a:pPr/>
          </a:p>
        </p:txBody>
      </p:sp>
      <p:sp>
        <p:nvSpPr>
          <p:cNvPr id="70" name="Shape 70"/>
          <p:cNvSpPr/>
          <p:nvPr>
            <p:ph type="body" sz="quarter" idx="1"/>
          </p:nvPr>
        </p:nvSpPr>
        <p:spPr>
          <a:prstGeom prst="rect">
            <a:avLst/>
          </a:prstGeom>
        </p:spPr>
        <p:txBody>
          <a:bodyPr/>
          <a:lstStyle/>
          <a:p>
            <a:pPr/>
            <a:r>
              <a:t>Welcome to my presentation, I’m attached to the applied physics group but I’m actually doing my research at the Department of Radiology and Medical Informatics at the HUG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lvl1pPr defTabSz="914400">
              <a:defRPr sz="1200"/>
            </a:lvl1pPr>
          </a:lstStyle>
          <a:p>
            <a:pPr/>
            <a:r>
              <a:t>Moving on to the last part of this presentation, we will present our new methods of analysis with artificial intelligence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Transplantation is the treatment of choice for end-stage organ disease. But we are facing a shortage of available organs, as the number of patients on the waiting list exceeds the number of donors.</a:t>
            </a:r>
          </a:p>
          <a:p>
            <a:pPr/>
          </a:p>
          <a:p>
            <a:pPr/>
            <a:r>
              <a:t>There were 3.6 times more patients on the waiting list than transplants performed, with approximately one hundred deaths per year.</a:t>
            </a:r>
          </a:p>
          <a:p>
            <a:pPr/>
          </a:p>
          <a:p>
            <a:pPr/>
            <a:r>
              <a:t>One solution would be to expand the donor pool beyond our current standard criteria. In our research we are interested in organs that comes from DCD. There are challenges with those organs as they undergo a period of warm ischemia that can cause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In order to transplant DCD organs, we need to improve the organ preservation from ischemia injury and we need to have a pre-transplant diagnostic. </a:t>
            </a:r>
          </a:p>
          <a:p>
            <a:pPr/>
          </a:p>
          <a:p>
            <a:pPr/>
            <a:r>
              <a:t>What we know about ischemia injury is that ATP is depleted, the injury will create a cascade of damage in the mitochondria and once the energy level of the mit. fall under a certain threshold the injury is irreversible.</a:t>
            </a:r>
          </a:p>
          <a:p>
            <a:pPr/>
          </a:p>
          <a:p>
            <a:pPr/>
            <a:r>
              <a:t>Read second and third bullet point.</a:t>
            </a:r>
          </a:p>
          <a:p>
            <a:pPr/>
          </a:p>
          <a:p>
            <a:pPr/>
            <a:r>
              <a:t>Which is why we aim to use the MRI to assess the ATP as we all know that MRI it is a non-invasive tool.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lvl1pPr defTabSz="914400">
              <a:defRPr sz="1200"/>
            </a:lvl1pPr>
          </a:lstStyle>
          <a:p>
            <a:pPr/>
            <a:r>
              <a:t>Here are pictures of our MR compatible perfusion machine.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defTabSz="914400">
              <a:defRPr sz="1200"/>
            </a:pPr>
            <a:r>
              <a:t>There is a need of oxygenation in order to generate ATP</a:t>
            </a:r>
          </a:p>
          <a:p>
            <a:pPr defTabSz="914400">
              <a:defRPr sz="1200"/>
            </a:pPr>
          </a:p>
          <a:p>
            <a:pPr defTabSz="914400">
              <a:defRPr sz="1200"/>
            </a:pPr>
            <a:r>
              <a:t>Under oxygenation, you will have a slow consumption of AMP to maintain ATP concentration level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defTabSz="914400">
              <a:defRPr sz="1200"/>
            </a:pPr>
            <a:r>
              <a:t>We also investigated the impact of warm ischemia.</a:t>
            </a:r>
          </a:p>
          <a:p>
            <a:pPr defTabSz="914400">
              <a:defRPr sz="1200"/>
            </a:pPr>
          </a:p>
          <a:p>
            <a:pPr defTabSz="914400">
              <a:defRPr sz="1200"/>
            </a:pPr>
            <a:r>
              <a:t>The organ will be exposed to warm ischemia in DCD condition</a:t>
            </a:r>
          </a:p>
          <a:p>
            <a:pPr defTabSz="914400">
              <a:defRPr sz="1200"/>
            </a:pPr>
          </a:p>
          <a:p>
            <a:pPr defTabSz="914400">
              <a:defRPr sz="1200"/>
            </a:pPr>
            <a:r>
              <a:t>This suggests that we can use the ATP level concentration to estimate cellular damage and the overall organ viability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defTabSz="914400">
              <a:defRPr sz="1200"/>
            </a:pPr>
            <a:r>
              <a:t>One of the disadvantage of CSS is that organ are subjects of IRI when retransplanted. Going from a slow metabolism at low temperature to a nominal speed metabolism at body temperature </a:t>
            </a:r>
          </a:p>
          <a:p>
            <a:pPr defTabSz="914400">
              <a:defRPr sz="1200"/>
            </a:pPr>
          </a:p>
          <a:p>
            <a:pPr defTabSz="914400">
              <a:defRPr sz="1200"/>
            </a:pPr>
            <a:r>
              <a:t>We expect higher ATP levels in pre as the metabolism is not slowed and maintain its activity</a:t>
            </a:r>
          </a:p>
          <a:p>
            <a:pPr defTabSz="914400">
              <a:defRPr sz="1200"/>
            </a:pPr>
          </a:p>
          <a:p>
            <a:pPr defTabSz="914400">
              <a:defRPr sz="1200"/>
            </a:pPr>
            <a:r>
              <a:t>The conclusion is that injuries occurs after reperfusion and 22°C help improve the reduction of the injury. Which we can again correlate with ATP levels</a:t>
            </a:r>
          </a:p>
          <a:p>
            <a:pPr defTabSz="914400">
              <a:defRPr sz="1200"/>
            </a:pPr>
          </a:p>
          <a:p>
            <a:pPr defTabSz="914400">
              <a:defRPr sz="1200"/>
            </a:pPr>
            <a:r>
              <a:t>With the interest in ATP, we want to have a methods of evaluation for 31p spectroscopy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lvl1pPr defTabSz="914400">
              <a:defRPr sz="1200"/>
            </a:lvl1pPr>
          </a:lstStyle>
          <a:p>
            <a:pPr/>
            <a:r>
              <a:t>Huge advantage for supervised learning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defTabSz="914400">
              <a:defRPr sz="1200"/>
            </a:pPr>
            <a:r>
              <a:t>3d MRSI on a volunteer brain, with the exemple of evaluation of 2 voxels</a:t>
            </a:r>
          </a:p>
          <a:p>
            <a:pPr defTabSz="914400">
              <a:defRPr sz="1200"/>
            </a:pPr>
          </a:p>
          <a:p>
            <a:pPr defTabSz="914400">
              <a:defRPr sz="1200"/>
            </a:pPr>
            <a:r>
              <a:t>NN evaluate spectrum, return a set of values (concentration, parameters) and we use these values to create a spectrum with our physical model.</a:t>
            </a:r>
          </a:p>
          <a:p>
            <a:pPr defTabSz="914400">
              <a:defRPr sz="1200"/>
            </a:pPr>
          </a:p>
          <a:p>
            <a:pPr defTabSz="914400">
              <a:defRPr sz="1200"/>
            </a:pPr>
            <a:r>
              <a:t>Overlay on top of invite data</a:t>
            </a:r>
          </a:p>
          <a:p>
            <a:pPr defTabSz="914400">
              <a:defRPr sz="1200"/>
            </a:pPr>
          </a:p>
          <a:p>
            <a:pPr defTabSz="914400">
              <a:defRPr sz="1200"/>
            </a:pPr>
            <a:r>
              <a:t>adventage in clinical settings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lvl1pPr defTabSz="914400">
              <a:defRPr sz="1200"/>
            </a:lvl1pPr>
          </a:lstStyle>
          <a:p>
            <a:pPr/>
            <a:r>
              <a:t>For my last slide I want total about our futur work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a:p>
        </p:txBody>
      </p:sp>
      <p:sp>
        <p:nvSpPr>
          <p:cNvPr id="76" name="Shape 76"/>
          <p:cNvSpPr/>
          <p:nvPr>
            <p:ph type="body" sz="quarter" idx="1"/>
          </p:nvPr>
        </p:nvSpPr>
        <p:spPr>
          <a:prstGeom prst="rect">
            <a:avLst/>
          </a:prstGeom>
        </p:spPr>
        <p:txBody>
          <a:bodyPr/>
          <a:lstStyle/>
          <a:p>
            <a:pPr/>
            <a:r>
              <a:t>In this presentation I will start by giving you an introduction on the field, the recherche field of my group and then my contribution.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Shape 93"/>
          <p:cNvSpPr/>
          <p:nvPr>
            <p:ph type="sldImg"/>
          </p:nvPr>
        </p:nvSpPr>
        <p:spPr>
          <a:prstGeom prst="rect">
            <a:avLst/>
          </a:prstGeom>
        </p:spPr>
        <p:txBody>
          <a:bodyPr/>
          <a:lstStyle/>
          <a:p>
            <a:pPr/>
          </a:p>
        </p:txBody>
      </p:sp>
      <p:sp>
        <p:nvSpPr>
          <p:cNvPr id="94" name="Shape 94"/>
          <p:cNvSpPr/>
          <p:nvPr>
            <p:ph type="body" sz="quarter" idx="1"/>
          </p:nvPr>
        </p:nvSpPr>
        <p:spPr>
          <a:prstGeom prst="rect">
            <a:avLst/>
          </a:prstGeom>
        </p:spPr>
        <p:txBody>
          <a:bodyPr/>
          <a:lstStyle/>
          <a:p>
            <a:pPr/>
            <a:r>
              <a:t>The MRI is a clinical tool used to obtain anatomical information of the patient. It is based on the NMR and Zeeman effect.</a:t>
            </a:r>
          </a:p>
          <a:p>
            <a:pPr/>
          </a:p>
          <a:p>
            <a:pPr/>
            <a:r>
              <a:t> You can see an example of image obtained with an MRI.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r>
              <a:t>Spectroscopy can be performed with an MR scanner. It is the same as NRM, concentration of metabolites can be obtain as it is directly proportional to the area of the resonance peak. The MR scanner allow the spectroscopy of multiples nuclei.</a:t>
            </a:r>
          </a:p>
          <a:p>
            <a:pPr/>
          </a:p>
          <a:p>
            <a:pPr/>
            <a:r>
              <a:t>With MRSI we can obtain a mapping of such concentration with finds clinical application for pathologies with abnormal concentration distribution.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lvl1pPr defTabSz="914400"/>
          </a:lstStyle>
          <a:p>
            <a:pPr/>
            <a:r>
              <a:t>Phosphorus atom is present in molecule linked to the energy metabolism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lvl1pPr defTabSz="914400"/>
          </a:lstStyle>
          <a:p>
            <a:pPr/>
            <a:r>
              <a:t>Most organs are discarded, but this can be a new diagnostic methods to evaluate the organ quality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r>
              <a:t>Acquisition can be improved by accelerating the measurement time</a:t>
            </a:r>
          </a:p>
          <a:p>
            <a:pPr/>
          </a:p>
          <a:p>
            <a:pPr/>
            <a:r>
              <a:t>CS accelerating the acquisition by under sampling the k-space. Which can be used either for: …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The data analysis can be improved with artificial intelligence.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lvl1pPr defTabSz="914400">
              <a:defRPr sz="1200"/>
            </a:lvl1pPr>
          </a:lstStyle>
          <a:p>
            <a:pPr/>
            <a:r>
              <a:t>This brings my conclusion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 Cover">
    <p:bg>
      <p:bgPr>
        <a:solidFill>
          <a:srgbClr val="0171B1"/>
        </a:solidFill>
      </p:bgPr>
    </p:bg>
    <p:spTree>
      <p:nvGrpSpPr>
        <p:cNvPr id="1" name=""/>
        <p:cNvGrpSpPr/>
        <p:nvPr/>
      </p:nvGrpSpPr>
      <p:grpSpPr>
        <a:xfrm>
          <a:off x="0" y="0"/>
          <a:ext cx="0" cy="0"/>
          <a:chOff x="0" y="0"/>
          <a:chExt cx="0" cy="0"/>
        </a:xfrm>
      </p:grpSpPr>
      <p:sp>
        <p:nvSpPr>
          <p:cNvPr id="15" name="Presentation title"/>
          <p:cNvSpPr txBox="1"/>
          <p:nvPr>
            <p:ph type="title" hasCustomPrompt="1"/>
          </p:nvPr>
        </p:nvSpPr>
        <p:spPr>
          <a:xfrm>
            <a:off x="5203883" y="10485919"/>
            <a:ext cx="38360196" cy="1827625"/>
          </a:xfrm>
          <a:prstGeom prst="rect">
            <a:avLst/>
          </a:prstGeom>
        </p:spPr>
        <p:txBody>
          <a:bodyPr>
            <a:normAutofit fontScale="100000" lnSpcReduction="0"/>
          </a:bodyPr>
          <a:lstStyle>
            <a:lvl1pPr indent="0" algn="ctr">
              <a:lnSpc>
                <a:spcPct val="100000"/>
              </a:lnSpc>
              <a:defRPr sz="8000">
                <a:latin typeface="Arial"/>
                <a:ea typeface="Arial"/>
                <a:cs typeface="Arial"/>
                <a:sym typeface="Arial"/>
              </a:defRPr>
            </a:lvl1pPr>
          </a:lstStyle>
          <a:p>
            <a:pPr/>
            <a:r>
              <a:t>Presentation title</a:t>
            </a:r>
          </a:p>
        </p:txBody>
      </p:sp>
      <p:sp>
        <p:nvSpPr>
          <p:cNvPr id="16" name="Texte niveau 1…"/>
          <p:cNvSpPr txBox="1"/>
          <p:nvPr>
            <p:ph type="body" sz="quarter" idx="1" hasCustomPrompt="1"/>
          </p:nvPr>
        </p:nvSpPr>
        <p:spPr>
          <a:xfrm>
            <a:off x="5203883" y="16080951"/>
            <a:ext cx="38360196" cy="961945"/>
          </a:xfrm>
          <a:prstGeom prst="rect">
            <a:avLst/>
          </a:prstGeom>
        </p:spPr>
        <p:txBody>
          <a:bodyPr>
            <a:normAutofit fontScale="100000" lnSpcReduction="0"/>
          </a:bodyPr>
          <a:lstStyle>
            <a:lvl1pPr marL="0" indent="0" algn="ctr">
              <a:buSzTx/>
              <a:buFontTx/>
              <a:buNone/>
              <a:defRPr i="1" sz="4400">
                <a:solidFill>
                  <a:srgbClr val="FFFFFF"/>
                </a:solidFill>
              </a:defRPr>
            </a:lvl1pPr>
            <a:lvl2pPr marL="876300" indent="-419100" algn="ctr">
              <a:buFontTx/>
              <a:defRPr i="1" sz="4400">
                <a:solidFill>
                  <a:srgbClr val="FFFFFF"/>
                </a:solidFill>
              </a:defRPr>
            </a:lvl2pPr>
            <a:lvl3pPr marL="1417319" indent="-502919" algn="ctr">
              <a:buFontTx/>
              <a:defRPr i="1" sz="4400">
                <a:solidFill>
                  <a:srgbClr val="FFFFFF"/>
                </a:solidFill>
              </a:defRPr>
            </a:lvl3pPr>
            <a:lvl4pPr marL="1930400" indent="-558800" algn="ctr">
              <a:buFontTx/>
              <a:defRPr i="1" sz="4400">
                <a:solidFill>
                  <a:srgbClr val="FFFFFF"/>
                </a:solidFill>
              </a:defRPr>
            </a:lvl4pPr>
            <a:lvl5pPr marL="2387600" indent="-558800" algn="ctr">
              <a:buFontTx/>
              <a:defRPr i="1" sz="4400">
                <a:solidFill>
                  <a:srgbClr val="FFFFFF"/>
                </a:solidFill>
              </a:defRPr>
            </a:lvl5pPr>
          </a:lstStyle>
          <a:p>
            <a:pPr/>
            <a:r>
              <a:t>Affiliation, title</a:t>
            </a:r>
          </a:p>
          <a:p>
            <a:pPr lvl="1"/>
            <a:r>
              <a:t/>
            </a:r>
          </a:p>
          <a:p>
            <a:pPr lvl="2"/>
            <a:r>
              <a:t/>
            </a:r>
          </a:p>
          <a:p>
            <a:pPr lvl="3"/>
            <a:r>
              <a:t/>
            </a:r>
          </a:p>
          <a:p>
            <a:pPr lvl="4"/>
            <a:r>
              <a:t/>
            </a:r>
          </a:p>
        </p:txBody>
      </p:sp>
      <p:sp>
        <p:nvSpPr>
          <p:cNvPr id="17" name="Espace réservé du texte 9"/>
          <p:cNvSpPr/>
          <p:nvPr>
            <p:ph type="body" sz="quarter" idx="21" hasCustomPrompt="1"/>
          </p:nvPr>
        </p:nvSpPr>
        <p:spPr>
          <a:xfrm>
            <a:off x="5203887" y="14959375"/>
            <a:ext cx="38360199" cy="961945"/>
          </a:xfrm>
          <a:prstGeom prst="rect">
            <a:avLst/>
          </a:prstGeom>
          <a:ln w="12700"/>
        </p:spPr>
        <p:txBody>
          <a:bodyPr>
            <a:normAutofit fontScale="100000" lnSpcReduction="0"/>
          </a:bodyPr>
          <a:lstStyle>
            <a:lvl1pPr marL="0" indent="0" algn="ctr" defTabSz="2816351">
              <a:spcBef>
                <a:spcPts val="3000"/>
              </a:spcBef>
              <a:buSzTx/>
              <a:buFontTx/>
              <a:buNone/>
              <a:defRPr sz="4312">
                <a:solidFill>
                  <a:srgbClr val="FFFFFF"/>
                </a:solidFill>
              </a:defRPr>
            </a:lvl1pPr>
          </a:lstStyle>
          <a:p>
            <a:pPr/>
            <a:r>
              <a:t>Presenter/s</a:t>
            </a:r>
          </a:p>
        </p:txBody>
      </p:sp>
      <p:pic>
        <p:nvPicPr>
          <p:cNvPr id="18" name="Image 3" descr="Image 3"/>
          <p:cNvPicPr>
            <a:picLocks noChangeAspect="1"/>
          </p:cNvPicPr>
          <p:nvPr/>
        </p:nvPicPr>
        <p:blipFill>
          <a:blip r:embed="rId2">
            <a:extLst/>
          </a:blip>
          <a:stretch>
            <a:fillRect/>
          </a:stretch>
        </p:blipFill>
        <p:spPr>
          <a:xfrm>
            <a:off x="17860311" y="635311"/>
            <a:ext cx="13047377" cy="7751817"/>
          </a:xfrm>
          <a:prstGeom prst="rect">
            <a:avLst/>
          </a:prstGeom>
          <a:ln w="12700">
            <a:miter lim="400000"/>
          </a:ln>
        </p:spPr>
      </p:pic>
      <p:sp>
        <p:nvSpPr>
          <p:cNvPr id="19" name="ZoneTexte 40"/>
          <p:cNvSpPr txBox="1"/>
          <p:nvPr/>
        </p:nvSpPr>
        <p:spPr>
          <a:xfrm>
            <a:off x="21841053" y="25493859"/>
            <a:ext cx="5085894" cy="1044318"/>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defRPr spc="2400" sz="4800">
                <a:solidFill>
                  <a:srgbClr val="009ED1"/>
                </a:solidFill>
              </a:defRPr>
            </a:lvl1pPr>
          </a:lstStyle>
          <a:p>
            <a:pPr/>
            <a:r>
              <a:t>CIBM.CH</a:t>
            </a:r>
          </a:p>
        </p:txBody>
      </p:sp>
      <p:sp>
        <p:nvSpPr>
          <p:cNvPr id="20" name="Espace réservé du texte 17"/>
          <p:cNvSpPr/>
          <p:nvPr>
            <p:ph type="body" sz="quarter" idx="22" hasCustomPrompt="1"/>
          </p:nvPr>
        </p:nvSpPr>
        <p:spPr>
          <a:xfrm>
            <a:off x="5203882" y="18587360"/>
            <a:ext cx="38360199" cy="1243433"/>
          </a:xfrm>
          <a:prstGeom prst="rect">
            <a:avLst/>
          </a:prstGeom>
          <a:ln w="12700"/>
        </p:spPr>
        <p:txBody>
          <a:bodyPr>
            <a:normAutofit fontScale="100000" lnSpcReduction="0"/>
          </a:bodyPr>
          <a:lstStyle>
            <a:lvl1pPr marL="0" indent="0" algn="ctr">
              <a:buSzTx/>
              <a:buFontTx/>
              <a:buNone/>
              <a:defRPr i="1" sz="4000">
                <a:solidFill>
                  <a:srgbClr val="FFFFFF"/>
                </a:solidFill>
              </a:defRPr>
            </a:lvl1pPr>
          </a:lstStyle>
          <a:p>
            <a:pPr/>
            <a:r>
              <a:t>Event, date, location</a:t>
            </a:r>
          </a:p>
        </p:txBody>
      </p:sp>
      <p:pic>
        <p:nvPicPr>
          <p:cNvPr id="21" name="Image 2" descr="Image 2"/>
          <p:cNvPicPr>
            <a:picLocks noChangeAspect="1"/>
          </p:cNvPicPr>
          <p:nvPr/>
        </p:nvPicPr>
        <p:blipFill>
          <a:blip r:embed="rId3">
            <a:alphaModFix amt="56000"/>
            <a:extLst/>
          </a:blip>
          <a:stretch>
            <a:fillRect/>
          </a:stretch>
        </p:blipFill>
        <p:spPr>
          <a:xfrm>
            <a:off x="6726119" y="21557988"/>
            <a:ext cx="35315722" cy="4156956"/>
          </a:xfrm>
          <a:prstGeom prst="rect">
            <a:avLst/>
          </a:prstGeom>
          <a:ln w="12700">
            <a:miter lim="400000"/>
          </a:ln>
        </p:spPr>
      </p:pic>
      <p:sp>
        <p:nvSpPr>
          <p:cNvPr id="2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 1 colomn + subtitle">
    <p:bg>
      <p:bgPr>
        <a:solidFill>
          <a:srgbClr val="FFFFFF"/>
        </a:solidFill>
      </p:bgPr>
    </p:bg>
    <p:spTree>
      <p:nvGrpSpPr>
        <p:cNvPr id="1" name=""/>
        <p:cNvGrpSpPr/>
        <p:nvPr/>
      </p:nvGrpSpPr>
      <p:grpSpPr>
        <a:xfrm>
          <a:off x="0" y="0"/>
          <a:ext cx="0" cy="0"/>
          <a:chOff x="0" y="0"/>
          <a:chExt cx="0" cy="0"/>
        </a:xfrm>
      </p:grpSpPr>
      <p:sp>
        <p:nvSpPr>
          <p:cNvPr id="29" name="Texte niveau 1…"/>
          <p:cNvSpPr txBox="1"/>
          <p:nvPr>
            <p:ph type="body" idx="1" hasCustomPrompt="1"/>
          </p:nvPr>
        </p:nvSpPr>
        <p:spPr>
          <a:xfrm>
            <a:off x="2229396" y="8028884"/>
            <a:ext cx="43185805" cy="15613953"/>
          </a:xfrm>
          <a:prstGeom prst="rect">
            <a:avLst/>
          </a:prstGeom>
        </p:spPr>
        <p:txBody>
          <a:bodyPr>
            <a:normAutofit fontScale="100000" lnSpcReduction="0"/>
          </a:bodyPr>
          <a:lstStyle>
            <a:lvl1pPr marL="1644651" indent="-1644651">
              <a:spcBef>
                <a:spcPts val="6400"/>
              </a:spcBef>
              <a:buClr>
                <a:srgbClr val="CC162F"/>
              </a:buClr>
              <a:buFont typeface="Helvetica"/>
              <a:buChar char="■"/>
              <a:defRPr>
                <a:solidFill>
                  <a:srgbClr val="304F5A"/>
                </a:solidFill>
              </a:defRPr>
            </a:lvl1pPr>
            <a:lvl2pPr marL="2161165" indent="-1632527">
              <a:spcBef>
                <a:spcPts val="6400"/>
              </a:spcBef>
              <a:buClr>
                <a:srgbClr val="CC162F"/>
              </a:buClr>
              <a:buFont typeface="Helvetica"/>
              <a:buChar char="–"/>
              <a:defRPr>
                <a:solidFill>
                  <a:srgbClr val="304F5A"/>
                </a:solidFill>
              </a:defRPr>
            </a:lvl2pPr>
            <a:lvl3pPr>
              <a:spcBef>
                <a:spcPts val="6400"/>
              </a:spcBef>
              <a:buClr>
                <a:srgbClr val="CC162F"/>
              </a:buClr>
              <a:buFont typeface="Helvetica"/>
              <a:defRPr>
                <a:solidFill>
                  <a:srgbClr val="304F5A"/>
                </a:solidFill>
              </a:defRPr>
            </a:lvl3pPr>
            <a:lvl4pPr>
              <a:spcBef>
                <a:spcPts val="6400"/>
              </a:spcBef>
              <a:buClr>
                <a:srgbClr val="CC162F"/>
              </a:buClr>
              <a:buFont typeface="Helvetica"/>
              <a:defRPr>
                <a:solidFill>
                  <a:srgbClr val="304F5A"/>
                </a:solidFill>
              </a:defRPr>
            </a:lvl4pPr>
            <a:lvl5pPr>
              <a:spcBef>
                <a:spcPts val="6400"/>
              </a:spcBef>
              <a:buClr>
                <a:srgbClr val="CC162F"/>
              </a:buClr>
              <a:buFont typeface="Helvetica"/>
              <a:defRPr>
                <a:solidFill>
                  <a:srgbClr val="304F5A"/>
                </a:solidFill>
              </a:defRPr>
            </a:lvl5pPr>
          </a:lstStyle>
          <a:p>
            <a:pPr/>
            <a:r>
              <a:t>1st level bullet</a:t>
            </a:r>
          </a:p>
          <a:p>
            <a:pPr lvl="1"/>
            <a:r>
              <a:t/>
            </a:r>
          </a:p>
          <a:p>
            <a:pPr lvl="2"/>
            <a:r>
              <a:t/>
            </a:r>
          </a:p>
          <a:p>
            <a:pPr lvl="3"/>
            <a:r>
              <a:t/>
            </a:r>
          </a:p>
          <a:p>
            <a:pPr lvl="4"/>
            <a:r>
              <a:t/>
            </a:r>
          </a:p>
        </p:txBody>
      </p:sp>
      <p:sp>
        <p:nvSpPr>
          <p:cNvPr id="30" name="Rectangle 10"/>
          <p:cNvSpPr/>
          <p:nvPr/>
        </p:nvSpPr>
        <p:spPr>
          <a:xfrm>
            <a:off x="-88752" y="26672530"/>
            <a:ext cx="9402120" cy="768344"/>
          </a:xfrm>
          <a:prstGeom prst="rect">
            <a:avLst/>
          </a:prstGeom>
          <a:solidFill>
            <a:srgbClr val="0171B1"/>
          </a:solidFill>
          <a:ln w="12700">
            <a:miter lim="400000"/>
          </a:ln>
        </p:spPr>
        <p:txBody>
          <a:bodyPr lIns="182879" tIns="182879" rIns="182879" bIns="182879" anchor="ctr"/>
          <a:lstStyle/>
          <a:p>
            <a:pPr algn="ctr">
              <a:defRPr>
                <a:solidFill>
                  <a:srgbClr val="FFFFFF"/>
                </a:solidFill>
              </a:defRPr>
            </a:pPr>
          </a:p>
        </p:txBody>
      </p:sp>
      <p:sp>
        <p:nvSpPr>
          <p:cNvPr id="31" name="Rectangle 11"/>
          <p:cNvSpPr/>
          <p:nvPr/>
        </p:nvSpPr>
        <p:spPr>
          <a:xfrm>
            <a:off x="9796064" y="26672530"/>
            <a:ext cx="9402120" cy="768344"/>
          </a:xfrm>
          <a:prstGeom prst="rect">
            <a:avLst/>
          </a:prstGeom>
          <a:solidFill>
            <a:srgbClr val="0171B1"/>
          </a:solidFill>
          <a:ln w="12700">
            <a:miter lim="400000"/>
          </a:ln>
        </p:spPr>
        <p:txBody>
          <a:bodyPr lIns="182879" tIns="182879" rIns="182879" bIns="182879" anchor="ctr"/>
          <a:lstStyle/>
          <a:p>
            <a:pPr algn="ctr">
              <a:defRPr>
                <a:solidFill>
                  <a:srgbClr val="FFFFFF"/>
                </a:solidFill>
              </a:defRPr>
            </a:pPr>
          </a:p>
        </p:txBody>
      </p:sp>
      <p:sp>
        <p:nvSpPr>
          <p:cNvPr id="32" name="Rectangle 12"/>
          <p:cNvSpPr/>
          <p:nvPr/>
        </p:nvSpPr>
        <p:spPr>
          <a:xfrm>
            <a:off x="19680879" y="26672530"/>
            <a:ext cx="9402121" cy="768344"/>
          </a:xfrm>
          <a:prstGeom prst="rect">
            <a:avLst/>
          </a:prstGeom>
          <a:solidFill>
            <a:srgbClr val="0171B1"/>
          </a:solidFill>
          <a:ln w="12700">
            <a:miter lim="400000"/>
          </a:ln>
        </p:spPr>
        <p:txBody>
          <a:bodyPr lIns="182879" tIns="182879" rIns="182879" bIns="182879" anchor="ctr"/>
          <a:lstStyle/>
          <a:p>
            <a:pPr algn="ctr">
              <a:defRPr>
                <a:solidFill>
                  <a:srgbClr val="FFFFFF"/>
                </a:solidFill>
              </a:defRPr>
            </a:pPr>
          </a:p>
        </p:txBody>
      </p:sp>
      <p:sp>
        <p:nvSpPr>
          <p:cNvPr id="33" name="Rectangle 13"/>
          <p:cNvSpPr/>
          <p:nvPr/>
        </p:nvSpPr>
        <p:spPr>
          <a:xfrm>
            <a:off x="29567754" y="26672530"/>
            <a:ext cx="9402121" cy="768344"/>
          </a:xfrm>
          <a:prstGeom prst="rect">
            <a:avLst/>
          </a:prstGeom>
          <a:solidFill>
            <a:srgbClr val="0171B1"/>
          </a:solidFill>
          <a:ln w="12700">
            <a:miter lim="400000"/>
          </a:ln>
        </p:spPr>
        <p:txBody>
          <a:bodyPr lIns="182879" tIns="182879" rIns="182879" bIns="182879" anchor="ctr"/>
          <a:lstStyle/>
          <a:p>
            <a:pPr algn="ctr">
              <a:defRPr>
                <a:solidFill>
                  <a:srgbClr val="FFFFFF"/>
                </a:solidFill>
              </a:defRPr>
            </a:pPr>
          </a:p>
        </p:txBody>
      </p:sp>
      <p:sp>
        <p:nvSpPr>
          <p:cNvPr id="34" name="Rectangle 14"/>
          <p:cNvSpPr/>
          <p:nvPr/>
        </p:nvSpPr>
        <p:spPr>
          <a:xfrm>
            <a:off x="39450512" y="26672536"/>
            <a:ext cx="9402121" cy="768335"/>
          </a:xfrm>
          <a:prstGeom prst="rect">
            <a:avLst/>
          </a:prstGeom>
          <a:solidFill>
            <a:srgbClr val="CC162F"/>
          </a:solidFill>
          <a:ln w="12700">
            <a:miter lim="400000"/>
          </a:ln>
        </p:spPr>
        <p:txBody>
          <a:bodyPr lIns="182879" tIns="182879" rIns="182879" bIns="182879" anchor="ctr"/>
          <a:lstStyle/>
          <a:p>
            <a:pPr algn="ctr">
              <a:defRPr>
                <a:solidFill>
                  <a:srgbClr val="FFFFFF"/>
                </a:solidFill>
              </a:defRPr>
            </a:pPr>
          </a:p>
        </p:txBody>
      </p:sp>
      <p:pic>
        <p:nvPicPr>
          <p:cNvPr id="35" name="Image 15" descr="Image 15"/>
          <p:cNvPicPr>
            <a:picLocks noChangeAspect="1"/>
          </p:cNvPicPr>
          <p:nvPr/>
        </p:nvPicPr>
        <p:blipFill>
          <a:blip r:embed="rId2">
            <a:extLst/>
          </a:blip>
          <a:stretch>
            <a:fillRect/>
          </a:stretch>
        </p:blipFill>
        <p:spPr>
          <a:xfrm>
            <a:off x="40974512" y="-863600"/>
            <a:ext cx="9078650" cy="5395865"/>
          </a:xfrm>
          <a:prstGeom prst="rect">
            <a:avLst/>
          </a:prstGeom>
          <a:ln w="12700">
            <a:miter lim="400000"/>
          </a:ln>
        </p:spPr>
      </p:pic>
      <p:sp>
        <p:nvSpPr>
          <p:cNvPr id="36" name="Texte du titre"/>
          <p:cNvSpPr txBox="1"/>
          <p:nvPr>
            <p:ph type="title"/>
          </p:nvPr>
        </p:nvSpPr>
        <p:spPr>
          <a:xfrm>
            <a:off x="4" y="139347"/>
            <a:ext cx="38969873" cy="4354281"/>
          </a:xfrm>
          <a:prstGeom prst="rect">
            <a:avLst/>
          </a:prstGeom>
        </p:spPr>
        <p:txBody>
          <a:bodyPr>
            <a:normAutofit fontScale="100000" lnSpcReduction="0"/>
          </a:bodyPr>
          <a:lstStyle>
            <a:lvl1pPr>
              <a:defRPr sz="11200">
                <a:solidFill>
                  <a:srgbClr val="CC162F"/>
                </a:solidFill>
                <a:latin typeface="Arial"/>
                <a:ea typeface="Arial"/>
                <a:cs typeface="Arial"/>
                <a:sym typeface="Arial"/>
              </a:defRPr>
            </a:lvl1pPr>
          </a:lstStyle>
          <a:p>
            <a:pPr/>
            <a:r>
              <a:t>Texte du titre</a:t>
            </a:r>
          </a:p>
        </p:txBody>
      </p:sp>
      <p:sp>
        <p:nvSpPr>
          <p:cNvPr id="37" name="Numéro de diapositive"/>
          <p:cNvSpPr txBox="1"/>
          <p:nvPr>
            <p:ph type="sldNum" sz="quarter" idx="2"/>
          </p:nvPr>
        </p:nvSpPr>
        <p:spPr>
          <a:xfrm>
            <a:off x="43032759" y="26472708"/>
            <a:ext cx="1169533" cy="1167994"/>
          </a:xfrm>
          <a:prstGeom prst="rect">
            <a:avLst/>
          </a:prstGeom>
        </p:spPr>
        <p:txBody>
          <a:bodyPr/>
          <a:lstStyle>
            <a:lvl1pPr>
              <a:defRPr sz="5600">
                <a:solidFill>
                  <a:srgbClr val="FFFFFF"/>
                </a:solidFill>
                <a:latin typeface="Arial"/>
                <a:ea typeface="Arial"/>
                <a:cs typeface="Arial"/>
                <a:sym typeface="Arial"/>
              </a:defRPr>
            </a:lvl1pPr>
          </a:lstStyle>
          <a:p>
            <a:pPr/>
            <a:fld id="{86CB4B4D-7CA3-9044-876B-883B54F8677D}" type="slidenum"/>
          </a:p>
        </p:txBody>
      </p:sp>
      <p:sp>
        <p:nvSpPr>
          <p:cNvPr id="38" name="/ 13"/>
          <p:cNvSpPr txBox="1"/>
          <p:nvPr/>
        </p:nvSpPr>
        <p:spPr>
          <a:xfrm>
            <a:off x="43942000" y="26466800"/>
            <a:ext cx="1564720" cy="116799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sz="5600">
                <a:solidFill>
                  <a:srgbClr val="FFFFFF"/>
                </a:solidFill>
              </a:defRPr>
            </a:lvl1pPr>
          </a:lstStyle>
          <a:p>
            <a:pPr/>
            <a:r>
              <a:t>/ 13</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 Section Cover">
    <p:bg>
      <p:bgPr>
        <a:solidFill>
          <a:srgbClr val="FFFFFF"/>
        </a:solidFill>
      </p:bgPr>
    </p:bg>
    <p:spTree>
      <p:nvGrpSpPr>
        <p:cNvPr id="1" name=""/>
        <p:cNvGrpSpPr/>
        <p:nvPr/>
      </p:nvGrpSpPr>
      <p:grpSpPr>
        <a:xfrm>
          <a:off x="0" y="0"/>
          <a:ext cx="0" cy="0"/>
          <a:chOff x="0" y="0"/>
          <a:chExt cx="0" cy="0"/>
        </a:xfrm>
      </p:grpSpPr>
      <p:sp>
        <p:nvSpPr>
          <p:cNvPr id="45" name="SECTION TITLE"/>
          <p:cNvSpPr txBox="1"/>
          <p:nvPr>
            <p:ph type="title" hasCustomPrompt="1"/>
          </p:nvPr>
        </p:nvSpPr>
        <p:spPr>
          <a:xfrm>
            <a:off x="15210268" y="11143347"/>
            <a:ext cx="29706845" cy="5145305"/>
          </a:xfrm>
          <a:prstGeom prst="rect">
            <a:avLst/>
          </a:prstGeom>
        </p:spPr>
        <p:txBody>
          <a:bodyPr>
            <a:normAutofit fontScale="100000" lnSpcReduction="0"/>
          </a:bodyPr>
          <a:lstStyle>
            <a:lvl1pPr indent="0">
              <a:lnSpc>
                <a:spcPct val="100000"/>
              </a:lnSpc>
              <a:defRPr sz="11200">
                <a:solidFill>
                  <a:srgbClr val="B6C0C6"/>
                </a:solidFill>
                <a:latin typeface="Arial"/>
                <a:ea typeface="Arial"/>
                <a:cs typeface="Arial"/>
                <a:sym typeface="Arial"/>
              </a:defRPr>
            </a:lvl1pPr>
          </a:lstStyle>
          <a:p>
            <a:pPr/>
            <a:r>
              <a:t>SECTION TITLE </a:t>
            </a:r>
          </a:p>
        </p:txBody>
      </p:sp>
      <p:pic>
        <p:nvPicPr>
          <p:cNvPr id="46" name="Image 3" descr="Image 3"/>
          <p:cNvPicPr>
            <a:picLocks noChangeAspect="1"/>
          </p:cNvPicPr>
          <p:nvPr/>
        </p:nvPicPr>
        <p:blipFill>
          <a:blip r:embed="rId2">
            <a:extLst/>
          </a:blip>
          <a:stretch>
            <a:fillRect/>
          </a:stretch>
        </p:blipFill>
        <p:spPr>
          <a:xfrm>
            <a:off x="-95893" y="-33600"/>
            <a:ext cx="14700893" cy="27516402"/>
          </a:xfrm>
          <a:prstGeom prst="rect">
            <a:avLst/>
          </a:prstGeom>
          <a:ln w="12700">
            <a:miter lim="400000"/>
          </a:ln>
        </p:spPr>
      </p:pic>
      <p:sp>
        <p:nvSpPr>
          <p:cNvPr id="47" name="Numéro de diapositive"/>
          <p:cNvSpPr txBox="1"/>
          <p:nvPr>
            <p:ph type="sldNum" sz="quarter" idx="2"/>
          </p:nvPr>
        </p:nvSpPr>
        <p:spPr>
          <a:xfrm>
            <a:off x="42976800" y="26473148"/>
            <a:ext cx="1228964" cy="1216661"/>
          </a:xfrm>
          <a:prstGeom prst="rect">
            <a:avLst/>
          </a:prstGeom>
        </p:spPr>
        <p:txBody>
          <a:bodyPr wrap="square"/>
          <a:lstStyle>
            <a:lvl1pPr>
              <a:defRPr sz="5600"/>
            </a:lvl1pPr>
          </a:lstStyle>
          <a:p>
            <a:pPr/>
            <a:fld id="{86CB4B4D-7CA3-9044-876B-883B54F8677D}" type="slidenum"/>
          </a:p>
        </p:txBody>
      </p:sp>
      <p:sp>
        <p:nvSpPr>
          <p:cNvPr id="48" name="/ 13"/>
          <p:cNvSpPr txBox="1"/>
          <p:nvPr/>
        </p:nvSpPr>
        <p:spPr>
          <a:xfrm>
            <a:off x="43920773" y="26529853"/>
            <a:ext cx="1979658" cy="1167994"/>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defRPr sz="5600">
                <a:solidFill>
                  <a:srgbClr val="3070AC"/>
                </a:solidFill>
              </a:defRPr>
            </a:lvl1pPr>
          </a:lstStyle>
          <a:p>
            <a:pPr/>
            <a:r>
              <a:t>/ 13</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I: End slide">
    <p:spTree>
      <p:nvGrpSpPr>
        <p:cNvPr id="1" name=""/>
        <p:cNvGrpSpPr/>
        <p:nvPr/>
      </p:nvGrpSpPr>
      <p:grpSpPr>
        <a:xfrm>
          <a:off x="0" y="0"/>
          <a:ext cx="0" cy="0"/>
          <a:chOff x="0" y="0"/>
          <a:chExt cx="0" cy="0"/>
        </a:xfrm>
      </p:grpSpPr>
      <p:sp>
        <p:nvSpPr>
          <p:cNvPr id="5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CC162F"/>
        </a:solidFill>
      </p:bgPr>
    </p:bg>
    <p:spTree>
      <p:nvGrpSpPr>
        <p:cNvPr id="1" name=""/>
        <p:cNvGrpSpPr/>
        <p:nvPr/>
      </p:nvGrpSpPr>
      <p:grpSpPr>
        <a:xfrm>
          <a:off x="0" y="0"/>
          <a:ext cx="0" cy="0"/>
          <a:chOff x="0" y="0"/>
          <a:chExt cx="0" cy="0"/>
        </a:xfrm>
      </p:grpSpPr>
      <p:sp>
        <p:nvSpPr>
          <p:cNvPr id="2" name="ZoneTexte 2"/>
          <p:cNvSpPr txBox="1"/>
          <p:nvPr/>
        </p:nvSpPr>
        <p:spPr>
          <a:xfrm>
            <a:off x="9510823" y="13212667"/>
            <a:ext cx="31776135" cy="2414133"/>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cap="all" sz="14400">
                <a:solidFill>
                  <a:srgbClr val="FFFFFF"/>
                </a:solidFill>
              </a:defRPr>
            </a:lvl1pPr>
          </a:lstStyle>
          <a:p>
            <a:pPr/>
            <a:r>
              <a:t>THANK YOU FOR YOUR Attention</a:t>
            </a:r>
          </a:p>
        </p:txBody>
      </p:sp>
      <p:pic>
        <p:nvPicPr>
          <p:cNvPr id="3" name="Image 9" descr="Image 9"/>
          <p:cNvPicPr>
            <a:picLocks noChangeAspect="1"/>
          </p:cNvPicPr>
          <p:nvPr/>
        </p:nvPicPr>
        <p:blipFill>
          <a:blip r:embed="rId2">
            <a:extLst/>
          </a:blip>
          <a:stretch>
            <a:fillRect/>
          </a:stretch>
        </p:blipFill>
        <p:spPr>
          <a:xfrm>
            <a:off x="18563400" y="1060827"/>
            <a:ext cx="13771436" cy="8182001"/>
          </a:xfrm>
          <a:prstGeom prst="rect">
            <a:avLst/>
          </a:prstGeom>
          <a:ln w="12700">
            <a:miter lim="400000"/>
          </a:ln>
        </p:spPr>
      </p:pic>
      <p:sp>
        <p:nvSpPr>
          <p:cNvPr id="4" name="ZoneTexte 10"/>
          <p:cNvSpPr txBox="1"/>
          <p:nvPr/>
        </p:nvSpPr>
        <p:spPr>
          <a:xfrm>
            <a:off x="21841033" y="25440471"/>
            <a:ext cx="5085894" cy="1044318"/>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defRPr spc="2400" sz="4800">
                <a:solidFill>
                  <a:srgbClr val="B6C0C6"/>
                </a:solidFill>
              </a:defRPr>
            </a:lvl1pPr>
          </a:lstStyle>
          <a:p>
            <a:pPr/>
            <a:r>
              <a:t>CIBM.CH</a:t>
            </a:r>
          </a:p>
        </p:txBody>
      </p:sp>
      <p:pic>
        <p:nvPicPr>
          <p:cNvPr id="5" name="Image 4" descr="Image 4"/>
          <p:cNvPicPr>
            <a:picLocks noChangeAspect="1"/>
          </p:cNvPicPr>
          <p:nvPr/>
        </p:nvPicPr>
        <p:blipFill>
          <a:blip r:embed="rId3">
            <a:alphaModFix amt="56000"/>
            <a:extLst/>
          </a:blip>
          <a:stretch>
            <a:fillRect/>
          </a:stretch>
        </p:blipFill>
        <p:spPr>
          <a:xfrm>
            <a:off x="6726119" y="21247656"/>
            <a:ext cx="35315722" cy="4156957"/>
          </a:xfrm>
          <a:prstGeom prst="rect">
            <a:avLst/>
          </a:prstGeom>
          <a:ln w="12700">
            <a:miter lim="400000"/>
          </a:ln>
        </p:spPr>
      </p:pic>
      <p:sp>
        <p:nvSpPr>
          <p:cNvPr id="6" name="Numéro de diapositive"/>
          <p:cNvSpPr txBox="1"/>
          <p:nvPr>
            <p:ph type="sldNum" sz="quarter" idx="2"/>
          </p:nvPr>
        </p:nvSpPr>
        <p:spPr>
          <a:xfrm>
            <a:off x="23571200" y="24695150"/>
            <a:ext cx="11379200" cy="1460500"/>
          </a:xfrm>
          <a:prstGeom prst="rect">
            <a:avLst/>
          </a:prstGeom>
          <a:ln w="50800">
            <a:miter lim="400000"/>
          </a:ln>
        </p:spPr>
        <p:txBody>
          <a:bodyPr wrap="none" lIns="182879" tIns="182879" rIns="182879" bIns="182879" anchor="ctr">
            <a:spAutoFit/>
          </a:bodyPr>
          <a:lstStyle>
            <a:lvl1pPr algn="r">
              <a:defRPr sz="3200">
                <a:solidFill>
                  <a:srgbClr val="0171B1"/>
                </a:solidFill>
                <a:latin typeface="Montserrat Regular"/>
                <a:ea typeface="Montserrat Regular"/>
                <a:cs typeface="Montserrat Regular"/>
                <a:sym typeface="Montserrat Regular"/>
              </a:defRPr>
            </a:lvl1pPr>
          </a:lstStyle>
          <a:p>
            <a:pPr/>
            <a:fld id="{86CB4B4D-7CA3-9044-876B-883B54F8677D}" type="slidenum"/>
          </a:p>
        </p:txBody>
      </p:sp>
      <p:sp>
        <p:nvSpPr>
          <p:cNvPr id="7" name="Texte du titre"/>
          <p:cNvSpPr txBox="1"/>
          <p:nvPr>
            <p:ph type="title"/>
          </p:nvPr>
        </p:nvSpPr>
        <p:spPr>
          <a:xfrm>
            <a:off x="2438400" y="368299"/>
            <a:ext cx="43891200" cy="603250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chor="ctr"/>
          <a:lstStyle/>
          <a:p>
            <a:pPr/>
            <a:r>
              <a:t>Texte du titre</a:t>
            </a:r>
          </a:p>
        </p:txBody>
      </p:sp>
      <p:sp>
        <p:nvSpPr>
          <p:cNvPr id="8" name="Texte niveau 1…"/>
          <p:cNvSpPr txBox="1"/>
          <p:nvPr>
            <p:ph type="body" idx="1"/>
          </p:nvPr>
        </p:nvSpPr>
        <p:spPr>
          <a:xfrm>
            <a:off x="2438400" y="6400800"/>
            <a:ext cx="43891200" cy="2103120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r>
              <a:t>Texte niveau 1</a:t>
            </a:r>
          </a:p>
          <a:p>
            <a:pPr lvl="1"/>
            <a:r>
              <a:t>Texte niveau 2</a:t>
            </a:r>
          </a:p>
          <a:p>
            <a:pPr lvl="2"/>
            <a:r>
              <a:t>Texte niveau 3</a:t>
            </a:r>
          </a:p>
          <a:p>
            <a:pPr lvl="3"/>
            <a:r>
              <a:t>Texte niveau 4</a:t>
            </a:r>
          </a:p>
          <a:p>
            <a:pPr lvl="4"/>
            <a:r>
              <a:t>Texte niveau 5</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Lst>
  <p:transition xmlns:p14="http://schemas.microsoft.com/office/powerpoint/2010/main" spd="med" advClick="1"/>
  <p:txStyles>
    <p:titleStyle>
      <a:lvl1pPr marL="0" marR="0" indent="57600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1pPr>
      <a:lvl2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2pPr>
      <a:lvl3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3pPr>
      <a:lvl4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4pPr>
      <a:lvl5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5pPr>
      <a:lvl6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6pPr>
      <a:lvl7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7pPr>
      <a:lvl8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8pPr>
      <a:lvl9pPr marL="0" marR="0" indent="0" algn="l" defTabSz="3657600" rtl="0" latinLnBrk="0">
        <a:lnSpc>
          <a:spcPct val="150000"/>
        </a:lnSpc>
        <a:spcBef>
          <a:spcPts val="0"/>
        </a:spcBef>
        <a:spcAft>
          <a:spcPts val="0"/>
        </a:spcAft>
        <a:buClrTx/>
        <a:buSzTx/>
        <a:buFontTx/>
        <a:buNone/>
        <a:tabLst/>
        <a:defRPr b="0" baseline="0" cap="all" i="0" spc="0" strike="noStrike" sz="12800" u="none">
          <a:solidFill>
            <a:srgbClr val="FFFFFF"/>
          </a:solidFill>
          <a:uFillTx/>
          <a:latin typeface="Oswald"/>
          <a:ea typeface="Oswald"/>
          <a:cs typeface="Oswald"/>
          <a:sym typeface="Oswald"/>
        </a:defRPr>
      </a:lvl9pPr>
    </p:titleStyle>
    <p:bodyStyle>
      <a:lvl1pPr marL="914400" marR="0" indent="-914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1pPr>
      <a:lvl2pPr marL="1524000" marR="0" indent="-10668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2pPr>
      <a:lvl3pPr marL="2194559" marR="0" indent="-1280159"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3pPr>
      <a:lvl4pPr marL="2794000" marR="0" indent="-1422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4pPr>
      <a:lvl5pPr marL="3251200" marR="0" indent="-1422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5pPr>
      <a:lvl6pPr marL="3708400" marR="0" indent="-1422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6pPr>
      <a:lvl7pPr marL="4165600" marR="0" indent="-1422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7pPr>
      <a:lvl8pPr marL="4622800" marR="0" indent="-1422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8pPr>
      <a:lvl9pPr marL="5080000" marR="0" indent="-1422400" algn="l" defTabSz="3657600" rtl="0" latinLnBrk="0">
        <a:lnSpc>
          <a:spcPct val="90000"/>
        </a:lnSpc>
        <a:spcBef>
          <a:spcPts val="4000"/>
        </a:spcBef>
        <a:spcAft>
          <a:spcPts val="0"/>
        </a:spcAft>
        <a:buClrTx/>
        <a:buSzPct val="100000"/>
        <a:buFont typeface="Arial"/>
        <a:buChar char="•"/>
        <a:tabLst/>
        <a:defRPr b="0" baseline="0" cap="none" i="0" spc="0" strike="noStrike" sz="11200" u="none">
          <a:solidFill>
            <a:schemeClr val="accent1"/>
          </a:solidFill>
          <a:uFillTx/>
          <a:latin typeface="Arial"/>
          <a:ea typeface="Arial"/>
          <a:cs typeface="Arial"/>
          <a:sym typeface="Arial"/>
        </a:defRPr>
      </a:lvl9pPr>
    </p:bodyStyle>
    <p:otherStyle>
      <a:lvl1pPr marL="0" marR="0" indent="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1pPr>
      <a:lvl2pPr marL="0" marR="0" indent="4572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2pPr>
      <a:lvl3pPr marL="0" marR="0" indent="9144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3pPr>
      <a:lvl4pPr marL="0" marR="0" indent="13716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4pPr>
      <a:lvl5pPr marL="0" marR="0" indent="18288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5pPr>
      <a:lvl6pPr marL="0" marR="0" indent="22860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6pPr>
      <a:lvl7pPr marL="0" marR="0" indent="27432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7pPr>
      <a:lvl8pPr marL="0" marR="0" indent="32004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8pPr>
      <a:lvl9pPr marL="0" marR="0" indent="3657600" algn="r" defTabSz="3657600" rtl="0"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Montserra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4.png"/><Relationship Id="rId5"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 Id="rId4"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 name="Titre 4"/>
          <p:cNvSpPr txBox="1"/>
          <p:nvPr>
            <p:ph type="title"/>
          </p:nvPr>
        </p:nvSpPr>
        <p:spPr>
          <a:xfrm>
            <a:off x="5203900" y="8803017"/>
            <a:ext cx="38360200" cy="4919986"/>
          </a:xfrm>
          <a:prstGeom prst="rect">
            <a:avLst/>
          </a:prstGeom>
        </p:spPr>
        <p:txBody>
          <a:bodyPr/>
          <a:lstStyle>
            <a:lvl1pPr defTabSz="1828800">
              <a:defRPr cap="none"/>
            </a:lvl1pPr>
          </a:lstStyle>
          <a:p>
            <a:pPr/>
            <a:r>
              <a:t>Improving Phosphorus Magnetic Resonance Spectroscopy with Compress Sensing Acceleration, Low Rank reconstruction model, and  Artificial Intelligence</a:t>
            </a:r>
          </a:p>
        </p:txBody>
      </p:sp>
      <p:sp>
        <p:nvSpPr>
          <p:cNvPr id="65" name="Espace réservé du texte 2"/>
          <p:cNvSpPr txBox="1"/>
          <p:nvPr>
            <p:ph type="body" sz="quarter" idx="1"/>
          </p:nvPr>
        </p:nvSpPr>
        <p:spPr>
          <a:xfrm>
            <a:off x="5203882" y="16080951"/>
            <a:ext cx="38360199" cy="1460501"/>
          </a:xfrm>
          <a:prstGeom prst="rect">
            <a:avLst/>
          </a:prstGeom>
        </p:spPr>
        <p:txBody>
          <a:bodyPr/>
          <a:lstStyle>
            <a:lvl1pPr>
              <a:lnSpc>
                <a:spcPct val="81000"/>
              </a:lnSpc>
            </a:lvl1pPr>
          </a:lstStyle>
          <a:p>
            <a:pPr/>
            <a:r>
              <a:t>Department of Radiology and Medical Informatics, University of Geneva</a:t>
            </a:r>
          </a:p>
        </p:txBody>
      </p:sp>
      <p:sp>
        <p:nvSpPr>
          <p:cNvPr id="66" name="Espace réservé du texte 3"/>
          <p:cNvSpPr/>
          <p:nvPr>
            <p:ph type="body" idx="21"/>
          </p:nvPr>
        </p:nvSpPr>
        <p:spPr>
          <a:xfrm>
            <a:off x="5203887" y="14677887"/>
            <a:ext cx="38360199" cy="1243433"/>
          </a:xfrm>
          <a:prstGeom prst="rect">
            <a:avLst/>
          </a:prstGeom>
          <a:extLst>
            <a:ext uri="{C572A759-6A51-4108-AA02-DFA0A04FC94B}">
              <ma14:wrappingTextBoxFlag xmlns:ma14="http://schemas.microsoft.com/office/mac/drawingml/2011/main" val="1"/>
            </a:ext>
          </a:extLst>
        </p:spPr>
        <p:txBody>
          <a:bodyPr/>
          <a:lstStyle>
            <a:lvl1pPr defTabSz="3657600">
              <a:spcBef>
                <a:spcPts val="4000"/>
              </a:spcBef>
              <a:defRPr sz="6000"/>
            </a:lvl1pPr>
          </a:lstStyle>
          <a:p>
            <a:pPr/>
            <a:r>
              <a:t>Julien Songeon</a:t>
            </a:r>
          </a:p>
        </p:txBody>
      </p:sp>
      <p:sp>
        <p:nvSpPr>
          <p:cNvPr id="67" name="Espace réservé du texte 11"/>
          <p:cNvSpPr/>
          <p:nvPr>
            <p:ph type="body" idx="22"/>
          </p:nvPr>
        </p:nvSpPr>
        <p:spPr>
          <a:prstGeom prst="rect">
            <a:avLst/>
          </a:prstGeom>
          <a:extLst>
            <a:ext uri="{C572A759-6A51-4108-AA02-DFA0A04FC94B}">
              <ma14:wrappingTextBoxFlag xmlns:ma14="http://schemas.microsoft.com/office/mac/drawingml/2011/main" val="1"/>
            </a:ext>
          </a:extLst>
        </p:spPr>
        <p:txBody>
          <a:bodyPr/>
          <a:lstStyle/>
          <a:p>
            <a:pPr/>
            <a:r>
              <a:t>Young Researchers Day 2022</a:t>
            </a:r>
          </a:p>
        </p:txBody>
      </p:sp>
      <p:sp>
        <p:nvSpPr>
          <p:cNvPr id="68" name="Numéro de diapositive"/>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Capture d’écran 2022-09-12 à 13.28.43.png" descr="Capture d’écran 2022-09-12 à 13.28.43.png"/>
          <p:cNvPicPr>
            <a:picLocks noChangeAspect="1"/>
          </p:cNvPicPr>
          <p:nvPr/>
        </p:nvPicPr>
        <p:blipFill>
          <a:blip r:embed="rId3">
            <a:extLst/>
          </a:blip>
          <a:stretch>
            <a:fillRect/>
          </a:stretch>
        </p:blipFill>
        <p:spPr>
          <a:xfrm>
            <a:off x="25168973" y="14512478"/>
            <a:ext cx="10166171" cy="12157316"/>
          </a:xfrm>
          <a:prstGeom prst="rect">
            <a:avLst/>
          </a:prstGeom>
          <a:ln w="12700">
            <a:miter lim="400000"/>
          </a:ln>
        </p:spPr>
      </p:pic>
      <p:sp>
        <p:nvSpPr>
          <p:cNvPr id="159" name="Titre 3"/>
          <p:cNvSpPr txBox="1"/>
          <p:nvPr>
            <p:ph type="title"/>
          </p:nvPr>
        </p:nvSpPr>
        <p:spPr>
          <a:xfrm>
            <a:off x="3" y="139348"/>
            <a:ext cx="38969874" cy="4354280"/>
          </a:xfrm>
          <a:prstGeom prst="rect">
            <a:avLst/>
          </a:prstGeom>
        </p:spPr>
        <p:txBody>
          <a:bodyPr/>
          <a:lstStyle/>
          <a:p>
            <a:pPr/>
            <a:r>
              <a:t>Improvement of data  acquisition</a:t>
            </a:r>
          </a:p>
        </p:txBody>
      </p:sp>
      <p:sp>
        <p:nvSpPr>
          <p:cNvPr id="160"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Espace réservé du contenu 1"/>
          <p:cNvSpPr txBox="1"/>
          <p:nvPr>
            <p:ph type="body" sz="half" idx="1"/>
          </p:nvPr>
        </p:nvSpPr>
        <p:spPr>
          <a:xfrm>
            <a:off x="739965" y="4940872"/>
            <a:ext cx="19029505" cy="20275181"/>
          </a:xfrm>
          <a:prstGeom prst="rect">
            <a:avLst/>
          </a:prstGeom>
        </p:spPr>
        <p:txBody>
          <a:bodyPr>
            <a:noAutofit/>
          </a:bodyPr>
          <a:lstStyle/>
          <a:p>
            <a:pPr marL="1219200" indent="-1219200">
              <a:spcBef>
                <a:spcPts val="4000"/>
              </a:spcBef>
              <a:defRPr sz="6400"/>
            </a:pPr>
            <a:r>
              <a:t>MRI acquires data in the Fourier domain k-space:</a:t>
            </a:r>
          </a:p>
          <a:p>
            <a:pPr lvl="1" marL="1821872" indent="-932872">
              <a:spcBef>
                <a:spcPts val="4000"/>
              </a:spcBef>
              <a:defRPr sz="6400"/>
            </a:pPr>
            <a:r>
              <a:t>Data need to be Fourier transform to obtain image or spectra.</a:t>
            </a:r>
          </a:p>
          <a:p>
            <a:pPr marL="1219200" indent="-1219200">
              <a:spcBef>
                <a:spcPts val="4000"/>
              </a:spcBef>
              <a:defRPr sz="6400"/>
            </a:pPr>
            <a:r>
              <a:t>Compress Sensing (CS) accelerate the acquisition:</a:t>
            </a:r>
          </a:p>
          <a:p>
            <a:pPr lvl="1" marL="1821872" indent="-932872">
              <a:spcBef>
                <a:spcPts val="4000"/>
              </a:spcBef>
              <a:defRPr sz="6400"/>
            </a:pPr>
            <a:r>
              <a:t>Acquired less data point: k-space random under sampling. Application for:</a:t>
            </a:r>
          </a:p>
          <a:p>
            <a:pPr lvl="4" marL="2560320" indent="-731520">
              <a:spcBef>
                <a:spcPts val="4000"/>
              </a:spcBef>
              <a:defRPr sz="6400"/>
            </a:pPr>
            <a:r>
              <a:t>Same spatial resolution with a faster acquisition.</a:t>
            </a:r>
          </a:p>
          <a:p>
            <a:pPr lvl="4" marL="2560320" indent="-731520">
              <a:spcBef>
                <a:spcPts val="4000"/>
              </a:spcBef>
              <a:defRPr sz="6400"/>
            </a:pPr>
            <a:r>
              <a:t>Higher resolution for same acquisition time.</a:t>
            </a:r>
          </a:p>
          <a:p>
            <a:pPr marL="1219200" indent="-1219200">
              <a:spcBef>
                <a:spcPts val="4000"/>
              </a:spcBef>
              <a:defRPr sz="6400"/>
            </a:pPr>
            <a:r>
              <a:t>Undersampled k-space cannot be directly Fourier transform to obtain images or spectra</a:t>
            </a:r>
          </a:p>
          <a:p>
            <a:pPr lvl="1" marL="1821872" indent="-932872">
              <a:spcBef>
                <a:spcPts val="4000"/>
              </a:spcBef>
              <a:defRPr sz="6400"/>
            </a:pPr>
            <a:r>
              <a:t>Regularised reconstruction to interpolate the missing points (Low Rank method).</a:t>
            </a:r>
          </a:p>
        </p:txBody>
      </p:sp>
      <p:sp>
        <p:nvSpPr>
          <p:cNvPr id="162" name="3. Research contribution"/>
          <p:cNvSpPr txBox="1"/>
          <p:nvPr/>
        </p:nvSpPr>
        <p:spPr>
          <a:xfrm>
            <a:off x="-20533" y="26460422"/>
            <a:ext cx="9265682"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Research contribution</a:t>
            </a:r>
          </a:p>
        </p:txBody>
      </p:sp>
      <p:sp>
        <p:nvSpPr>
          <p:cNvPr id="163" name="Espace réservé du contenu 1"/>
          <p:cNvSpPr txBox="1"/>
          <p:nvPr/>
        </p:nvSpPr>
        <p:spPr>
          <a:xfrm>
            <a:off x="23595761" y="4940872"/>
            <a:ext cx="19029504" cy="2027518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Advantage of the methods:</a:t>
            </a:r>
          </a:p>
          <a:p>
            <a:pPr lvl="1" marL="1821872" indent="-932872">
              <a:lnSpc>
                <a:spcPct val="90000"/>
              </a:lnSpc>
              <a:spcBef>
                <a:spcPts val="4000"/>
              </a:spcBef>
              <a:buClr>
                <a:srgbClr val="CC162F"/>
              </a:buClr>
              <a:buSzPct val="100000"/>
              <a:buFont typeface="Helvetica"/>
              <a:buChar char="–"/>
              <a:defRPr sz="6400">
                <a:solidFill>
                  <a:srgbClr val="304F5A"/>
                </a:solidFill>
              </a:defRPr>
            </a:pPr>
            <a:r>
              <a:t>Faster acquisition. </a:t>
            </a:r>
          </a:p>
          <a:p>
            <a:pPr lvl="1" marL="1821872" indent="-932872">
              <a:lnSpc>
                <a:spcPct val="90000"/>
              </a:lnSpc>
              <a:spcBef>
                <a:spcPts val="4000"/>
              </a:spcBef>
              <a:buClr>
                <a:srgbClr val="CC162F"/>
              </a:buClr>
              <a:buSzPct val="100000"/>
              <a:buFont typeface="Helvetica"/>
              <a:buChar char="–"/>
              <a:defRPr sz="6400">
                <a:solidFill>
                  <a:srgbClr val="304F5A"/>
                </a:solidFill>
              </a:defRPr>
            </a:pPr>
            <a:r>
              <a:t>Improved SNR.</a:t>
            </a:r>
          </a:p>
          <a:p>
            <a:pPr marL="1219200" indent="-1219200">
              <a:lnSpc>
                <a:spcPct val="90000"/>
              </a:lnSpc>
              <a:spcBef>
                <a:spcPts val="4000"/>
              </a:spcBef>
              <a:buClr>
                <a:srgbClr val="CC162F"/>
              </a:buClr>
              <a:buSzPct val="100000"/>
              <a:buFont typeface="Helvetica"/>
              <a:buChar char="■"/>
              <a:defRPr sz="6400">
                <a:solidFill>
                  <a:srgbClr val="304F5A"/>
                </a:solidFill>
              </a:defRPr>
            </a:pPr>
            <a:r>
              <a:t>Trade off:</a:t>
            </a:r>
          </a:p>
          <a:p>
            <a:pPr lvl="1" marL="1821872" indent="-932872">
              <a:lnSpc>
                <a:spcPct val="90000"/>
              </a:lnSpc>
              <a:spcBef>
                <a:spcPts val="4000"/>
              </a:spcBef>
              <a:buClr>
                <a:srgbClr val="CC162F"/>
              </a:buClr>
              <a:buSzPct val="100000"/>
              <a:buFont typeface="Helvetica"/>
              <a:buChar char="–"/>
              <a:defRPr sz="6400">
                <a:solidFill>
                  <a:srgbClr val="304F5A"/>
                </a:solidFill>
              </a:defRPr>
            </a:pPr>
            <a:r>
              <a:t>Limited loss of spatial detail </a:t>
            </a:r>
          </a:p>
        </p:txBody>
      </p:sp>
      <p:pic>
        <p:nvPicPr>
          <p:cNvPr id="164" name="Capture d’écran 2022-09-12 à 13.28.52.png" descr="Capture d’écran 2022-09-12 à 13.28.52.png"/>
          <p:cNvPicPr>
            <a:picLocks noChangeAspect="1"/>
          </p:cNvPicPr>
          <p:nvPr/>
        </p:nvPicPr>
        <p:blipFill>
          <a:blip r:embed="rId4">
            <a:extLst/>
          </a:blip>
          <a:stretch>
            <a:fillRect/>
          </a:stretch>
        </p:blipFill>
        <p:spPr>
          <a:xfrm>
            <a:off x="38420978" y="14607643"/>
            <a:ext cx="5114555" cy="11507747"/>
          </a:xfrm>
          <a:prstGeom prst="rect">
            <a:avLst/>
          </a:prstGeom>
          <a:ln w="12700">
            <a:miter lim="400000"/>
          </a:ln>
        </p:spPr>
      </p:pic>
      <p:sp>
        <p:nvSpPr>
          <p:cNvPr id="165" name="Espace réservé du contenu 2"/>
          <p:cNvSpPr txBox="1"/>
          <p:nvPr/>
        </p:nvSpPr>
        <p:spPr>
          <a:xfrm>
            <a:off x="25243609" y="13785076"/>
            <a:ext cx="12143385" cy="137564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nSpc>
                <a:spcPct val="90000"/>
              </a:lnSpc>
              <a:spcBef>
                <a:spcPts val="6400"/>
              </a:spcBef>
              <a:defRPr sz="5400">
                <a:solidFill>
                  <a:srgbClr val="009ED1"/>
                </a:solidFill>
              </a:defRPr>
            </a:lvl1pPr>
          </a:lstStyle>
          <a:p>
            <a:pPr/>
            <a:r>
              <a:t>A. Example of k-space under sampling</a:t>
            </a:r>
          </a:p>
        </p:txBody>
      </p:sp>
      <p:sp>
        <p:nvSpPr>
          <p:cNvPr id="166" name="Rectangle"/>
          <p:cNvSpPr/>
          <p:nvPr/>
        </p:nvSpPr>
        <p:spPr>
          <a:xfrm>
            <a:off x="25427635" y="15024482"/>
            <a:ext cx="1564720" cy="1117195"/>
          </a:xfrm>
          <a:prstGeom prst="rect">
            <a:avLst/>
          </a:prstGeom>
          <a:solidFill>
            <a:srgbClr val="FFFFFF"/>
          </a:solidFill>
          <a:ln w="12700">
            <a:miter lim="400000"/>
          </a:ln>
        </p:spPr>
        <p:txBody>
          <a:bodyPr lIns="182879" tIns="182879" rIns="182879" bIns="182879" anchor="ctr"/>
          <a:lstStyle/>
          <a:p>
            <a:pPr/>
          </a:p>
        </p:txBody>
      </p:sp>
      <p:sp>
        <p:nvSpPr>
          <p:cNvPr id="167" name="Rectangle"/>
          <p:cNvSpPr/>
          <p:nvPr/>
        </p:nvSpPr>
        <p:spPr>
          <a:xfrm>
            <a:off x="41219096" y="14797481"/>
            <a:ext cx="1564720" cy="1117194"/>
          </a:xfrm>
          <a:prstGeom prst="rect">
            <a:avLst/>
          </a:prstGeom>
          <a:solidFill>
            <a:srgbClr val="FFFFFF"/>
          </a:solidFill>
          <a:ln w="12700">
            <a:miter lim="400000"/>
          </a:ln>
        </p:spPr>
        <p:txBody>
          <a:bodyPr lIns="182879" tIns="182879" rIns="182879" bIns="182879" anchor="ctr"/>
          <a:lstStyle/>
          <a:p>
            <a:pPr/>
          </a:p>
        </p:txBody>
      </p:sp>
      <p:sp>
        <p:nvSpPr>
          <p:cNvPr id="168" name="Espace réservé du contenu 2"/>
          <p:cNvSpPr txBox="1"/>
          <p:nvPr/>
        </p:nvSpPr>
        <p:spPr>
          <a:xfrm>
            <a:off x="29565696" y="25854118"/>
            <a:ext cx="25779413" cy="189734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p>
            <a:pPr>
              <a:lnSpc>
                <a:spcPct val="90000"/>
              </a:lnSpc>
              <a:spcBef>
                <a:spcPts val="6400"/>
              </a:spcBef>
              <a:defRPr sz="4000">
                <a:solidFill>
                  <a:srgbClr val="009ED1"/>
                </a:solidFill>
              </a:defRPr>
            </a:pPr>
            <a:r>
              <a:t>Source: Klauser A., </a:t>
            </a:r>
            <a:r>
              <a:rPr i="1"/>
              <a:t>Magn Reson Med. </a:t>
            </a:r>
            <a:r>
              <a:t>2019;81:2841–2857. </a:t>
            </a:r>
            <a:endParaRPr sz="1200"/>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re 3"/>
          <p:cNvSpPr txBox="1"/>
          <p:nvPr>
            <p:ph type="title"/>
          </p:nvPr>
        </p:nvSpPr>
        <p:spPr>
          <a:xfrm>
            <a:off x="3" y="139348"/>
            <a:ext cx="38969874" cy="4354280"/>
          </a:xfrm>
          <a:prstGeom prst="rect">
            <a:avLst/>
          </a:prstGeom>
        </p:spPr>
        <p:txBody>
          <a:bodyPr/>
          <a:lstStyle/>
          <a:p>
            <a:pPr/>
            <a:r>
              <a:t>Improvement of data  analysis</a:t>
            </a:r>
          </a:p>
        </p:txBody>
      </p:sp>
      <p:sp>
        <p:nvSpPr>
          <p:cNvPr id="173" name="Espace réservé du numéro de diapositive 4"/>
          <p:cNvSpPr txBox="1"/>
          <p:nvPr>
            <p:ph type="sldNum" sz="quarter" idx="2"/>
          </p:nvPr>
        </p:nvSpPr>
        <p:spPr>
          <a:xfrm>
            <a:off x="43085544" y="26472708"/>
            <a:ext cx="1116748"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 name="3. Research contribution"/>
          <p:cNvSpPr txBox="1"/>
          <p:nvPr/>
        </p:nvSpPr>
        <p:spPr>
          <a:xfrm>
            <a:off x="-20533" y="26460422"/>
            <a:ext cx="9265682"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Research contribution</a:t>
            </a:r>
          </a:p>
        </p:txBody>
      </p:sp>
      <p:sp>
        <p:nvSpPr>
          <p:cNvPr id="175" name="Espace réservé du contenu 2"/>
          <p:cNvSpPr txBox="1"/>
          <p:nvPr/>
        </p:nvSpPr>
        <p:spPr>
          <a:xfrm>
            <a:off x="2973978" y="3648607"/>
            <a:ext cx="42820044"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p>
            <a:pPr>
              <a:lnSpc>
                <a:spcPct val="90000"/>
              </a:lnSpc>
              <a:spcBef>
                <a:spcPts val="6400"/>
              </a:spcBef>
              <a:defRPr sz="9600">
                <a:solidFill>
                  <a:srgbClr val="009ED1"/>
                </a:solidFill>
              </a:defRPr>
            </a:pPr>
            <a:r>
              <a:rPr baseline="31999"/>
              <a:t>31</a:t>
            </a:r>
            <a:r>
              <a:t>P-Spectral Analysis With Neural Networks: 31P-SPAWNN</a:t>
            </a:r>
          </a:p>
        </p:txBody>
      </p:sp>
      <p:sp>
        <p:nvSpPr>
          <p:cNvPr id="176" name="Espace réservé du contenu 1"/>
          <p:cNvSpPr txBox="1"/>
          <p:nvPr/>
        </p:nvSpPr>
        <p:spPr>
          <a:xfrm>
            <a:off x="1175022" y="5971653"/>
            <a:ext cx="19029504" cy="20499602"/>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Deep Learning approach</a:t>
            </a:r>
          </a:p>
          <a:p>
            <a:pPr lvl="1" marL="1821872" indent="-932872">
              <a:lnSpc>
                <a:spcPct val="90000"/>
              </a:lnSpc>
              <a:spcBef>
                <a:spcPts val="4000"/>
              </a:spcBef>
              <a:buClr>
                <a:srgbClr val="CC162F"/>
              </a:buClr>
              <a:buSzPct val="100000"/>
              <a:buFont typeface="Helvetica"/>
              <a:buChar char="–"/>
              <a:defRPr sz="6400">
                <a:solidFill>
                  <a:srgbClr val="304F5A"/>
                </a:solidFill>
              </a:defRPr>
            </a:pPr>
            <a:r>
              <a:t>Based on the physical model of metabolites resonances</a:t>
            </a:r>
          </a:p>
          <a:p>
            <a:pPr lvl="1" marL="1821872" indent="-932872">
              <a:lnSpc>
                <a:spcPct val="90000"/>
              </a:lnSpc>
              <a:spcBef>
                <a:spcPts val="4000"/>
              </a:spcBef>
              <a:buClr>
                <a:srgbClr val="CC162F"/>
              </a:buClr>
              <a:buSzPct val="100000"/>
              <a:buFont typeface="Helvetica"/>
              <a:buChar char="–"/>
              <a:defRPr sz="6400">
                <a:solidFill>
                  <a:srgbClr val="304F5A"/>
                </a:solidFill>
              </a:defRPr>
            </a:pPr>
            <a:r>
              <a:t>Supervised learning with simulation of 10</a:t>
            </a:r>
            <a:r>
              <a:rPr baseline="31999"/>
              <a:t>6</a:t>
            </a:r>
            <a:r>
              <a:t> spectra.</a:t>
            </a:r>
          </a:p>
          <a:p>
            <a:pPr lvl="1" marL="1821872" indent="-932872">
              <a:lnSpc>
                <a:spcPct val="90000"/>
              </a:lnSpc>
              <a:spcBef>
                <a:spcPts val="4000"/>
              </a:spcBef>
              <a:buClr>
                <a:srgbClr val="CC162F"/>
              </a:buClr>
              <a:buSzPct val="100000"/>
              <a:buFont typeface="Helvetica"/>
              <a:buChar char="–"/>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Network trained to estimate</a:t>
            </a:r>
          </a:p>
          <a:p>
            <a:pPr lvl="1" marL="1821872" indent="-932872">
              <a:lnSpc>
                <a:spcPct val="90000"/>
              </a:lnSpc>
              <a:spcBef>
                <a:spcPts val="4000"/>
              </a:spcBef>
              <a:buClr>
                <a:srgbClr val="CC162F"/>
              </a:buClr>
              <a:buSzPct val="100000"/>
              <a:buFont typeface="Helvetica"/>
              <a:buChar char="–"/>
              <a:defRPr sz="6400">
                <a:solidFill>
                  <a:srgbClr val="304F5A"/>
                </a:solidFill>
              </a:defRPr>
            </a:pPr>
            <a:r>
              <a:t>Metabolites concentrations and spectral parameters (phases, width, baseline, SNR).</a:t>
            </a:r>
          </a:p>
          <a:p>
            <a:pPr lvl="1" marL="1821872" indent="-932872">
              <a:lnSpc>
                <a:spcPct val="90000"/>
              </a:lnSpc>
              <a:spcBef>
                <a:spcPts val="4000"/>
              </a:spcBef>
              <a:buClr>
                <a:srgbClr val="CC162F"/>
              </a:buClr>
              <a:buSzPct val="100000"/>
              <a:buFont typeface="Helvetica"/>
              <a:buChar char="–"/>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Improvement of the methods</a:t>
            </a:r>
          </a:p>
          <a:p>
            <a:pPr lvl="1" marL="1821872" indent="-932872">
              <a:lnSpc>
                <a:spcPct val="90000"/>
              </a:lnSpc>
              <a:spcBef>
                <a:spcPts val="4000"/>
              </a:spcBef>
              <a:buClr>
                <a:srgbClr val="CC162F"/>
              </a:buClr>
              <a:buSzPct val="100000"/>
              <a:buFont typeface="Helvetica"/>
              <a:buChar char="–"/>
              <a:defRPr sz="6400">
                <a:solidFill>
                  <a:srgbClr val="304F5A"/>
                </a:solidFill>
              </a:defRPr>
            </a:pPr>
            <a:r>
              <a:t>Faster analysis time (few minutes versus few hours).</a:t>
            </a:r>
          </a:p>
          <a:p>
            <a:pPr lvl="1" marL="1821872" indent="-932872">
              <a:lnSpc>
                <a:spcPct val="90000"/>
              </a:lnSpc>
              <a:spcBef>
                <a:spcPts val="4000"/>
              </a:spcBef>
              <a:buClr>
                <a:srgbClr val="CC162F"/>
              </a:buClr>
              <a:buSzPct val="100000"/>
              <a:buFont typeface="Helvetica"/>
              <a:buChar char="–"/>
              <a:defRPr sz="6400">
                <a:solidFill>
                  <a:srgbClr val="304F5A"/>
                </a:solidFill>
              </a:defRPr>
            </a:pPr>
            <a:r>
              <a:t>Better performance for overlapping resonances.</a:t>
            </a:r>
          </a:p>
          <a:p>
            <a:pPr lvl="1" marL="1821872" indent="-932872">
              <a:lnSpc>
                <a:spcPct val="90000"/>
              </a:lnSpc>
              <a:spcBef>
                <a:spcPts val="4000"/>
              </a:spcBef>
              <a:buClr>
                <a:srgbClr val="CC162F"/>
              </a:buClr>
              <a:buSzPct val="100000"/>
              <a:buFont typeface="Helvetica"/>
              <a:buChar char="–"/>
              <a:defRPr sz="6400">
                <a:solidFill>
                  <a:srgbClr val="304F5A"/>
                </a:solidFill>
              </a:defRPr>
            </a:pPr>
            <a:r>
              <a:t>Better performance at low SNR.</a:t>
            </a:r>
          </a:p>
        </p:txBody>
      </p:sp>
      <p:pic>
        <p:nvPicPr>
          <p:cNvPr id="177" name="Fig8-eps-converted-to.pdf" descr="Fig8-eps-converted-to.pdf"/>
          <p:cNvPicPr>
            <a:picLocks noChangeAspect="1"/>
          </p:cNvPicPr>
          <p:nvPr/>
        </p:nvPicPr>
        <p:blipFill>
          <a:blip r:embed="rId3">
            <a:extLst/>
          </a:blip>
          <a:stretch>
            <a:fillRect/>
          </a:stretch>
        </p:blipFill>
        <p:spPr>
          <a:xfrm>
            <a:off x="20904541" y="9816393"/>
            <a:ext cx="27164504" cy="12810122"/>
          </a:xfrm>
          <a:prstGeom prst="rect">
            <a:avLst/>
          </a:prstGeom>
          <a:ln w="12700">
            <a:miter lim="400000"/>
          </a:ln>
        </p:spPr>
      </p:pic>
      <p:sp>
        <p:nvSpPr>
          <p:cNvPr id="178" name="Espace réservé du contenu 2"/>
          <p:cNvSpPr txBox="1"/>
          <p:nvPr/>
        </p:nvSpPr>
        <p:spPr>
          <a:xfrm>
            <a:off x="37631234" y="22503336"/>
            <a:ext cx="25779414"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p>
            <a:pPr>
              <a:lnSpc>
                <a:spcPct val="90000"/>
              </a:lnSpc>
              <a:spcBef>
                <a:spcPts val="6400"/>
              </a:spcBef>
              <a:defRPr sz="4000">
                <a:solidFill>
                  <a:srgbClr val="009ED1"/>
                </a:solidFill>
              </a:defRPr>
            </a:pPr>
            <a:r>
              <a:t>Source: Songeon J., </a:t>
            </a:r>
            <a:r>
              <a:rPr i="1"/>
              <a:t>Magn Reson Med. </a:t>
            </a:r>
            <a:r>
              <a:t>2022; </a:t>
            </a:r>
            <a:endParaRPr sz="1200"/>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itre 3"/>
          <p:cNvSpPr txBox="1"/>
          <p:nvPr>
            <p:ph type="title"/>
          </p:nvPr>
        </p:nvSpPr>
        <p:spPr>
          <a:xfrm>
            <a:off x="3" y="139348"/>
            <a:ext cx="38969874" cy="4354280"/>
          </a:xfrm>
          <a:prstGeom prst="rect">
            <a:avLst/>
          </a:prstGeom>
        </p:spPr>
        <p:txBody>
          <a:bodyPr/>
          <a:lstStyle/>
          <a:p>
            <a:pPr/>
            <a:r>
              <a:t>Conclusion</a:t>
            </a:r>
          </a:p>
        </p:txBody>
      </p:sp>
      <p:sp>
        <p:nvSpPr>
          <p:cNvPr id="183"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4" name="Espace réservé du contenu 1"/>
          <p:cNvSpPr txBox="1"/>
          <p:nvPr/>
        </p:nvSpPr>
        <p:spPr>
          <a:xfrm>
            <a:off x="2616355" y="5734175"/>
            <a:ext cx="25715714" cy="18601464"/>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Phosphorus spectroscopy provides unique, non-invasive, cellular information that finds many clinical application.</a:t>
            </a:r>
          </a:p>
          <a:p>
            <a:pPr marL="1219200" indent="-1219200">
              <a:lnSpc>
                <a:spcPct val="90000"/>
              </a:lnSpc>
              <a:spcBef>
                <a:spcPts val="4000"/>
              </a:spcBef>
              <a:buClr>
                <a:srgbClr val="CC162F"/>
              </a:buClr>
              <a:buSzPct val="100000"/>
              <a:buFont typeface="Helvetica"/>
              <a:buChar char="■"/>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Compress Sensing and Low Rank reconstruction allow a faster acquisition time.</a:t>
            </a:r>
          </a:p>
          <a:p>
            <a:pPr marL="1219200" indent="-1219200">
              <a:lnSpc>
                <a:spcPct val="90000"/>
              </a:lnSpc>
              <a:spcBef>
                <a:spcPts val="4000"/>
              </a:spcBef>
              <a:buClr>
                <a:srgbClr val="CC162F"/>
              </a:buClr>
              <a:buSzPct val="100000"/>
              <a:buFont typeface="Helvetica"/>
              <a:buChar char="■"/>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CNN provides good alternative to traditional lengthy fitting algorithms with </a:t>
            </a:r>
          </a:p>
          <a:p>
            <a:pPr lvl="1" marL="1821872" indent="-932872">
              <a:lnSpc>
                <a:spcPct val="90000"/>
              </a:lnSpc>
              <a:spcBef>
                <a:spcPts val="4000"/>
              </a:spcBef>
              <a:buClr>
                <a:srgbClr val="CC162F"/>
              </a:buClr>
              <a:buSzPct val="100000"/>
              <a:buFont typeface="Helvetica"/>
              <a:buChar char="–"/>
              <a:defRPr sz="6400">
                <a:solidFill>
                  <a:srgbClr val="304F5A"/>
                </a:solidFill>
              </a:defRPr>
            </a:pPr>
            <a:r>
              <a:t>Improved computation time, much faster for large dataset. </a:t>
            </a:r>
          </a:p>
          <a:p>
            <a:pPr lvl="1" marL="1821872" indent="-932872">
              <a:lnSpc>
                <a:spcPct val="90000"/>
              </a:lnSpc>
              <a:spcBef>
                <a:spcPts val="4000"/>
              </a:spcBef>
              <a:buClr>
                <a:srgbClr val="CC162F"/>
              </a:buClr>
              <a:buSzPct val="100000"/>
              <a:buFont typeface="Helvetica"/>
              <a:buChar char="–"/>
              <a:defRPr sz="6400">
                <a:solidFill>
                  <a:srgbClr val="304F5A"/>
                </a:solidFill>
              </a:defRPr>
            </a:pPr>
            <a:r>
              <a:t>Robustness at low SNR.</a:t>
            </a:r>
          </a:p>
        </p:txBody>
      </p:sp>
      <p:sp>
        <p:nvSpPr>
          <p:cNvPr id="185" name="4. Conclusion"/>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4. Conclusion</a:t>
            </a:r>
          </a:p>
        </p:txBody>
      </p:sp>
      <p:sp>
        <p:nvSpPr>
          <p:cNvPr id="186" name="Espace réservé du contenu 1"/>
          <p:cNvSpPr txBox="1"/>
          <p:nvPr/>
        </p:nvSpPr>
        <p:spPr>
          <a:xfrm>
            <a:off x="32599154" y="5734175"/>
            <a:ext cx="13705465" cy="2007040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Acknowledgement</a:t>
            </a:r>
          </a:p>
          <a:p>
            <a:pPr lvl="7" indent="1600200">
              <a:lnSpc>
                <a:spcPct val="90000"/>
              </a:lnSpc>
              <a:spcBef>
                <a:spcPts val="4000"/>
              </a:spcBef>
              <a:defRPr sz="6400">
                <a:solidFill>
                  <a:srgbClr val="304F5A"/>
                </a:solidFill>
              </a:defRPr>
            </a:pPr>
            <a:r>
              <a:t>Prof. François Lazeyras</a:t>
            </a:r>
          </a:p>
          <a:p>
            <a:pPr lvl="7" indent="1600200">
              <a:lnSpc>
                <a:spcPct val="90000"/>
              </a:lnSpc>
              <a:spcBef>
                <a:spcPts val="4000"/>
              </a:spcBef>
              <a:defRPr sz="6400">
                <a:solidFill>
                  <a:srgbClr val="304F5A"/>
                </a:solidFill>
              </a:defRPr>
            </a:pPr>
            <a:r>
              <a:t>Dr. Antoine Klauser</a:t>
            </a:r>
          </a:p>
          <a:p>
            <a:pPr lvl="7" indent="1600200">
              <a:lnSpc>
                <a:spcPct val="90000"/>
              </a:lnSpc>
              <a:spcBef>
                <a:spcPts val="4000"/>
              </a:spcBef>
              <a:defRPr sz="6400">
                <a:solidFill>
                  <a:srgbClr val="304F5A"/>
                </a:solidFill>
              </a:defRPr>
            </a:pPr>
            <a:r>
              <a:t>Dr. Sebastien Courvoisier</a:t>
            </a:r>
          </a:p>
          <a:p>
            <a:pPr lvl="7" indent="1600200">
              <a:lnSpc>
                <a:spcPct val="90000"/>
              </a:lnSpc>
              <a:spcBef>
                <a:spcPts val="4000"/>
              </a:spcBef>
              <a:defRPr sz="6400">
                <a:solidFill>
                  <a:srgbClr val="304F5A"/>
                </a:solidFill>
              </a:defRPr>
            </a:pPr>
            <a:r>
              <a:t>Oscar Dabrowski</a:t>
            </a:r>
          </a:p>
          <a:p>
            <a:pPr lvl="7" indent="1600200">
              <a:lnSpc>
                <a:spcPct val="90000"/>
              </a:lnSpc>
              <a:spcBef>
                <a:spcPts val="4000"/>
              </a:spcBef>
              <a:defRPr sz="6400">
                <a:solidFill>
                  <a:srgbClr val="304F5A"/>
                </a:solidFill>
              </a:defRPr>
            </a:pPr>
            <a:r>
              <a:t>Dr. Lijing Xin</a:t>
            </a:r>
          </a:p>
          <a:p>
            <a:pPr lvl="7" indent="1600200">
              <a:lnSpc>
                <a:spcPct val="90000"/>
              </a:lnSpc>
              <a:spcBef>
                <a:spcPts val="4000"/>
              </a:spcBef>
              <a:defRPr sz="6400">
                <a:solidFill>
                  <a:srgbClr val="304F5A"/>
                </a:solidFill>
              </a:defRPr>
            </a:pPr>
            <a:r>
              <a:t>Dr. Alban Longchamp</a:t>
            </a:r>
          </a:p>
          <a:p>
            <a:pPr lvl="7" indent="1600200">
              <a:lnSpc>
                <a:spcPct val="90000"/>
              </a:lnSpc>
              <a:spcBef>
                <a:spcPts val="4000"/>
              </a:spcBef>
              <a:defRPr sz="6400">
                <a:solidFill>
                  <a:srgbClr val="304F5A"/>
                </a:solidFill>
              </a:defRPr>
            </a:pPr>
            <a:r>
              <a:t>Thomas Agius </a:t>
            </a:r>
          </a:p>
        </p:txBody>
      </p:sp>
      <p:pic>
        <p:nvPicPr>
          <p:cNvPr id="187" name="snsf-logo.png" descr="snsf-logo.png"/>
          <p:cNvPicPr>
            <a:picLocks noChangeAspect="1"/>
          </p:cNvPicPr>
          <p:nvPr/>
        </p:nvPicPr>
        <p:blipFill>
          <a:blip r:embed="rId3">
            <a:extLst/>
          </a:blip>
          <a:stretch>
            <a:fillRect/>
          </a:stretch>
        </p:blipFill>
        <p:spPr>
          <a:xfrm>
            <a:off x="34490418" y="17878282"/>
            <a:ext cx="8603392" cy="23512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re 1"/>
          <p:cNvSpPr txBox="1"/>
          <p:nvPr>
            <p:ph type="title"/>
          </p:nvPr>
        </p:nvSpPr>
        <p:spPr>
          <a:xfrm>
            <a:off x="15938500" y="7073900"/>
            <a:ext cx="29706845" cy="5145305"/>
          </a:xfrm>
          <a:prstGeom prst="rect">
            <a:avLst/>
          </a:prstGeom>
        </p:spPr>
        <p:txBody>
          <a:bodyPr/>
          <a:lstStyle/>
          <a:p>
            <a:pPr/>
            <a:r>
              <a:t>4. Backup slides</a:t>
            </a:r>
          </a:p>
        </p:txBody>
      </p:sp>
      <p:sp>
        <p:nvSpPr>
          <p:cNvPr id="193" name="Numéro de diapositive"/>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re 3"/>
          <p:cNvSpPr txBox="1"/>
          <p:nvPr>
            <p:ph type="title"/>
          </p:nvPr>
        </p:nvSpPr>
        <p:spPr>
          <a:xfrm>
            <a:off x="3" y="139348"/>
            <a:ext cx="38969874" cy="4354280"/>
          </a:xfrm>
          <a:prstGeom prst="rect">
            <a:avLst/>
          </a:prstGeom>
        </p:spPr>
        <p:txBody>
          <a:bodyPr/>
          <a:lstStyle/>
          <a:p>
            <a:pPr/>
            <a:r>
              <a:t>Transplantation situation</a:t>
            </a:r>
          </a:p>
        </p:txBody>
      </p:sp>
      <p:sp>
        <p:nvSpPr>
          <p:cNvPr id="198"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9" name="2021.jpg" descr="2021.jpg"/>
          <p:cNvPicPr>
            <a:picLocks noChangeAspect="1"/>
          </p:cNvPicPr>
          <p:nvPr/>
        </p:nvPicPr>
        <p:blipFill>
          <a:blip r:embed="rId3">
            <a:extLst/>
          </a:blip>
          <a:srcRect l="0" t="8088" r="0" b="14723"/>
          <a:stretch>
            <a:fillRect/>
          </a:stretch>
        </p:blipFill>
        <p:spPr>
          <a:xfrm>
            <a:off x="22251085" y="4860131"/>
            <a:ext cx="25778626" cy="17710996"/>
          </a:xfrm>
          <a:prstGeom prst="rect">
            <a:avLst/>
          </a:prstGeom>
          <a:ln w="12700">
            <a:miter lim="400000"/>
          </a:ln>
        </p:spPr>
      </p:pic>
      <p:sp>
        <p:nvSpPr>
          <p:cNvPr id="200" name="Espace réservé du contenu 2"/>
          <p:cNvSpPr txBox="1"/>
          <p:nvPr/>
        </p:nvSpPr>
        <p:spPr>
          <a:xfrm>
            <a:off x="22828383" y="22938371"/>
            <a:ext cx="25779413"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lvl1pPr>
              <a:lnSpc>
                <a:spcPct val="90000"/>
              </a:lnSpc>
              <a:spcBef>
                <a:spcPts val="6400"/>
              </a:spcBef>
              <a:defRPr sz="4000">
                <a:solidFill>
                  <a:srgbClr val="009ED1"/>
                </a:solidFill>
              </a:defRPr>
            </a:lvl1pPr>
          </a:lstStyle>
          <a:p>
            <a:pPr/>
            <a:r>
              <a:t>Source: Swisstransplant annual report 2021</a:t>
            </a:r>
          </a:p>
        </p:txBody>
      </p:sp>
      <p:sp>
        <p:nvSpPr>
          <p:cNvPr id="201" name="Espace réservé du contenu 1"/>
          <p:cNvSpPr txBox="1"/>
          <p:nvPr>
            <p:ph type="body" sz="half" idx="1"/>
          </p:nvPr>
        </p:nvSpPr>
        <p:spPr>
          <a:xfrm>
            <a:off x="1305157" y="4860131"/>
            <a:ext cx="19029505" cy="20275180"/>
          </a:xfrm>
          <a:prstGeom prst="rect">
            <a:avLst/>
          </a:prstGeom>
        </p:spPr>
        <p:txBody>
          <a:bodyPr>
            <a:noAutofit/>
          </a:bodyPr>
          <a:lstStyle/>
          <a:p>
            <a:pPr marL="1219200" indent="-1219200">
              <a:spcBef>
                <a:spcPts val="4000"/>
              </a:spcBef>
              <a:defRPr sz="6400"/>
            </a:pPr>
            <a:r>
              <a:t>Transplantation is the preferred treatment for end-stage organ disease</a:t>
            </a:r>
          </a:p>
          <a:p>
            <a:pPr marL="1219200" indent="-1219200">
              <a:spcBef>
                <a:spcPts val="4000"/>
              </a:spcBef>
              <a:defRPr sz="6400"/>
            </a:pPr>
            <a:r>
              <a:t>Facing a shortage of available organs:</a:t>
            </a:r>
          </a:p>
          <a:p>
            <a:pPr lvl="1" marL="1821872" indent="-932872">
              <a:spcBef>
                <a:spcPts val="4000"/>
              </a:spcBef>
              <a:defRPr sz="6400"/>
            </a:pPr>
            <a:r>
              <a:t>In 2021, more than 2’100 patients on the Swiss waiting list</a:t>
            </a:r>
          </a:p>
          <a:p>
            <a:pPr lvl="1" marL="1821872" indent="-932872">
              <a:spcBef>
                <a:spcPts val="4000"/>
              </a:spcBef>
              <a:defRPr sz="6400"/>
            </a:pPr>
            <a:r>
              <a:t>Every year, ~100 people in Switzerland die due to the lack of donors.</a:t>
            </a:r>
          </a:p>
          <a:p>
            <a:pPr marL="1219200" indent="-1219200">
              <a:spcBef>
                <a:spcPts val="4000"/>
              </a:spcBef>
              <a:defRPr sz="6400"/>
            </a:pPr>
            <a:r>
              <a:t>Expansion of the donor pool beyond standard-criteria:</a:t>
            </a:r>
          </a:p>
          <a:p>
            <a:pPr lvl="1" marL="1821872" indent="-932872">
              <a:spcBef>
                <a:spcPts val="4000"/>
              </a:spcBef>
              <a:defRPr sz="6400"/>
            </a:pPr>
            <a:r>
              <a:t>Donation after circulatory death (DCD)</a:t>
            </a:r>
          </a:p>
          <a:p>
            <a:pPr marL="1219200" indent="-1219200">
              <a:spcBef>
                <a:spcPts val="4000"/>
              </a:spcBef>
              <a:defRPr sz="6400"/>
            </a:pPr>
            <a:r>
              <a:t>Non-controled period of warm ischemia (pre-existing damage)</a:t>
            </a:r>
          </a:p>
          <a:p>
            <a:pPr lvl="1" marL="1821872" indent="-932872">
              <a:spcBef>
                <a:spcPts val="4000"/>
              </a:spcBef>
              <a:defRPr sz="6400"/>
            </a:pPr>
            <a:r>
              <a:t>Delayed graft function</a:t>
            </a:r>
          </a:p>
          <a:p>
            <a:pPr lvl="4" marL="2560320" indent="-731520">
              <a:spcBef>
                <a:spcPts val="4000"/>
              </a:spcBef>
              <a:defRPr sz="6400"/>
            </a:pPr>
            <a:r>
              <a:t>Dialysis for kidney graft</a:t>
            </a:r>
          </a:p>
          <a:p>
            <a:pPr lvl="4" marL="2560320" indent="-731520">
              <a:spcBef>
                <a:spcPts val="4000"/>
              </a:spcBef>
              <a:defRPr sz="6400"/>
            </a:pPr>
            <a:r>
              <a:t>Poor long-term survival</a:t>
            </a:r>
          </a:p>
        </p:txBody>
      </p:sp>
      <p:sp>
        <p:nvSpPr>
          <p:cNvPr id="202" name="1. Overview"/>
          <p:cNvSpPr txBox="1"/>
          <p:nvPr/>
        </p:nvSpPr>
        <p:spPr>
          <a:xfrm>
            <a:off x="-20533" y="26460422"/>
            <a:ext cx="9265682"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1. Overview</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itre 3"/>
          <p:cNvSpPr txBox="1"/>
          <p:nvPr>
            <p:ph type="title"/>
          </p:nvPr>
        </p:nvSpPr>
        <p:spPr>
          <a:xfrm>
            <a:off x="3" y="139348"/>
            <a:ext cx="38969874" cy="4354280"/>
          </a:xfrm>
          <a:prstGeom prst="rect">
            <a:avLst/>
          </a:prstGeom>
        </p:spPr>
        <p:txBody>
          <a:bodyPr/>
          <a:lstStyle/>
          <a:p>
            <a:pPr/>
            <a:r>
              <a:t>Pushing the limit in organ transplantation</a:t>
            </a:r>
          </a:p>
        </p:txBody>
      </p:sp>
      <p:sp>
        <p:nvSpPr>
          <p:cNvPr id="207"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 name="Espace réservé du contenu 1"/>
          <p:cNvSpPr txBox="1"/>
          <p:nvPr/>
        </p:nvSpPr>
        <p:spPr>
          <a:xfrm>
            <a:off x="2610212" y="4755906"/>
            <a:ext cx="19029505" cy="1904632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Improve organ preservation from ischemia injury</a:t>
            </a:r>
          </a:p>
          <a:p>
            <a:pPr lvl="1" marL="1821872" indent="-932872">
              <a:lnSpc>
                <a:spcPct val="90000"/>
              </a:lnSpc>
              <a:spcBef>
                <a:spcPts val="4000"/>
              </a:spcBef>
              <a:buClr>
                <a:srgbClr val="CC162F"/>
              </a:buClr>
              <a:buSzPct val="100000"/>
              <a:buFont typeface="Helvetica"/>
              <a:buChar char="–"/>
              <a:defRPr sz="6400">
                <a:solidFill>
                  <a:srgbClr val="304F5A"/>
                </a:solidFill>
              </a:defRPr>
            </a:pPr>
            <a:r>
              <a:t>During ischemia ATP is depleted</a:t>
            </a:r>
          </a:p>
          <a:p>
            <a:pPr lvl="1" marL="1821872" indent="-932872">
              <a:lnSpc>
                <a:spcPct val="90000"/>
              </a:lnSpc>
              <a:spcBef>
                <a:spcPts val="4000"/>
              </a:spcBef>
              <a:buClr>
                <a:srgbClr val="CC162F"/>
              </a:buClr>
              <a:buSzPct val="100000"/>
              <a:buFont typeface="Helvetica"/>
              <a:buChar char="–"/>
              <a:defRPr sz="6400">
                <a:solidFill>
                  <a:srgbClr val="304F5A"/>
                </a:solidFill>
              </a:defRPr>
            </a:pPr>
            <a:r>
              <a:t>Depletion of ATP trigger a cascade of damage in the mitochondria. </a:t>
            </a:r>
          </a:p>
          <a:p>
            <a:pPr lvl="1" marL="1821872" indent="-932872">
              <a:lnSpc>
                <a:spcPct val="90000"/>
              </a:lnSpc>
              <a:spcBef>
                <a:spcPts val="4000"/>
              </a:spcBef>
              <a:buClr>
                <a:srgbClr val="CC162F"/>
              </a:buClr>
              <a:buSzPct val="100000"/>
              <a:buFont typeface="Helvetica"/>
              <a:buChar char="–"/>
              <a:defRPr sz="6400">
                <a:solidFill>
                  <a:srgbClr val="304F5A"/>
                </a:solidFill>
              </a:defRPr>
            </a:pPr>
            <a:r>
              <a:t>Once ATP levels have fallen beyond a critical point, the resulting injury is irreversible.</a:t>
            </a:r>
          </a:p>
          <a:p>
            <a:pPr>
              <a:lnSpc>
                <a:spcPct val="90000"/>
              </a:lnSpc>
              <a:spcBef>
                <a:spcPts val="4000"/>
              </a:spcBef>
              <a:defRPr sz="6400">
                <a:solidFill>
                  <a:srgbClr val="304F5A"/>
                </a:solidFill>
              </a:defRPr>
            </a:pPr>
            <a:endParaRPr sz="1200"/>
          </a:p>
          <a:p>
            <a:pPr lvl="1" marL="1821872" indent="-932872">
              <a:lnSpc>
                <a:spcPct val="90000"/>
              </a:lnSpc>
              <a:spcBef>
                <a:spcPts val="4000"/>
              </a:spcBef>
              <a:buClr>
                <a:srgbClr val="CC162F"/>
              </a:buClr>
              <a:buSzPct val="100000"/>
              <a:buFont typeface="Helvetica"/>
              <a:buChar char="–"/>
              <a:defRPr sz="6400">
                <a:solidFill>
                  <a:srgbClr val="304F5A"/>
                </a:solidFill>
              </a:defRPr>
            </a:pPr>
            <a:r>
              <a:t>Current methods of organ preservation is Cold Static Storage (CSS)</a:t>
            </a:r>
          </a:p>
          <a:p>
            <a:pPr lvl="4" marL="2560320" indent="-731520">
              <a:lnSpc>
                <a:spcPct val="90000"/>
              </a:lnSpc>
              <a:spcBef>
                <a:spcPts val="4000"/>
              </a:spcBef>
              <a:buClr>
                <a:srgbClr val="CC162F"/>
              </a:buClr>
              <a:buSzPct val="100000"/>
              <a:buFont typeface="Helvetica"/>
              <a:buChar char="•"/>
              <a:defRPr sz="6400">
                <a:solidFill>
                  <a:srgbClr val="304F5A"/>
                </a:solidFill>
              </a:defRPr>
            </a:pPr>
            <a:r>
              <a:t>Aim to preserve the energy machinery and reduce the rate of energy depletion</a:t>
            </a:r>
          </a:p>
          <a:p>
            <a:pPr lvl="4" marL="2560320" indent="-731520">
              <a:lnSpc>
                <a:spcPct val="90000"/>
              </a:lnSpc>
              <a:spcBef>
                <a:spcPts val="4000"/>
              </a:spcBef>
              <a:buClr>
                <a:srgbClr val="CC162F"/>
              </a:buClr>
              <a:buSzPct val="100000"/>
              <a:buFont typeface="Helvetica"/>
              <a:buChar char="•"/>
              <a:defRPr sz="6400">
                <a:solidFill>
                  <a:srgbClr val="304F5A"/>
                </a:solidFill>
              </a:defRPr>
            </a:pPr>
            <a:r>
              <a:t>Hypothermic storage slows but does not entirely suspend cellular metabolism </a:t>
            </a:r>
            <a:endParaRPr sz="1200">
              <a:latin typeface="Times Roman"/>
              <a:ea typeface="Times Roman"/>
              <a:cs typeface="Times Roman"/>
              <a:sym typeface="Times Roman"/>
            </a:endParaRP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Creation of a pre-transplant diagnostics</a:t>
            </a:r>
          </a:p>
          <a:p>
            <a:pPr lvl="1" marL="1821872" indent="-932872">
              <a:lnSpc>
                <a:spcPct val="90000"/>
              </a:lnSpc>
              <a:spcBef>
                <a:spcPts val="4000"/>
              </a:spcBef>
              <a:buClr>
                <a:srgbClr val="CC162F"/>
              </a:buClr>
              <a:buSzPct val="100000"/>
              <a:buFont typeface="Helvetica"/>
              <a:buChar char="–"/>
              <a:defRPr sz="6400">
                <a:solidFill>
                  <a:srgbClr val="304F5A"/>
                </a:solidFill>
              </a:defRPr>
            </a:pPr>
            <a:r>
              <a:t>Creation of a method to assessed organs graft viability</a:t>
            </a:r>
          </a:p>
        </p:txBody>
      </p:sp>
      <p:sp>
        <p:nvSpPr>
          <p:cNvPr id="209" name="Espace réservé du contenu 1"/>
          <p:cNvSpPr txBox="1"/>
          <p:nvPr/>
        </p:nvSpPr>
        <p:spPr>
          <a:xfrm>
            <a:off x="26574870" y="4755906"/>
            <a:ext cx="19029505" cy="1904632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MRI and </a:t>
            </a:r>
            <a:r>
              <a:rPr baseline="31999"/>
              <a:t>31</a:t>
            </a:r>
            <a:r>
              <a:t>P-MRS to establish organ viability</a:t>
            </a:r>
          </a:p>
          <a:p>
            <a:pPr lvl="1" marL="1821872" indent="-932872">
              <a:lnSpc>
                <a:spcPct val="90000"/>
              </a:lnSpc>
              <a:spcBef>
                <a:spcPts val="4000"/>
              </a:spcBef>
              <a:buClr>
                <a:srgbClr val="CC162F"/>
              </a:buClr>
              <a:buSzPct val="100000"/>
              <a:buFont typeface="Helvetica"/>
              <a:buChar char="–"/>
              <a:defRPr sz="6400">
                <a:solidFill>
                  <a:srgbClr val="304F5A"/>
                </a:solidFill>
              </a:defRPr>
            </a:pPr>
            <a:r>
              <a:t>In livers, ATP content correlated with transplant outcome</a:t>
            </a:r>
            <a:r>
              <a:rPr baseline="31999">
                <a:solidFill>
                  <a:srgbClr val="53A2CF"/>
                </a:solidFill>
              </a:rPr>
              <a:t>1</a:t>
            </a:r>
            <a:endParaRPr>
              <a:solidFill>
                <a:srgbClr val="53A2CF"/>
              </a:solidFill>
            </a:endParaRPr>
          </a:p>
          <a:p>
            <a:pPr lvl="1" marL="1821872" indent="-932872">
              <a:lnSpc>
                <a:spcPct val="90000"/>
              </a:lnSpc>
              <a:spcBef>
                <a:spcPts val="4000"/>
              </a:spcBef>
              <a:buClr>
                <a:srgbClr val="CC162F"/>
              </a:buClr>
              <a:buSzPct val="100000"/>
              <a:buFont typeface="Helvetica"/>
              <a:buChar char="–"/>
              <a:defRPr sz="6400">
                <a:solidFill>
                  <a:srgbClr val="304F5A"/>
                </a:solidFill>
              </a:defRPr>
            </a:pPr>
            <a:r>
              <a:t>The use of biopsy for clinical biochemical ATP analysis is time-consuming, invasive, and costly</a:t>
            </a:r>
            <a:r>
              <a:rPr baseline="31999">
                <a:solidFill>
                  <a:srgbClr val="53A2CF"/>
                </a:solidFill>
              </a:rPr>
              <a:t>2</a:t>
            </a:r>
            <a:endParaRPr>
              <a:solidFill>
                <a:srgbClr val="FFFFFF"/>
              </a:solidFill>
            </a:endParaRPr>
          </a:p>
          <a:p>
            <a:pPr lvl="1" marL="1821872" indent="-932872">
              <a:lnSpc>
                <a:spcPct val="90000"/>
              </a:lnSpc>
              <a:spcBef>
                <a:spcPts val="4000"/>
              </a:spcBef>
              <a:buClr>
                <a:srgbClr val="CC162F"/>
              </a:buClr>
              <a:buSzPct val="100000"/>
              <a:buFont typeface="Helvetica"/>
              <a:buChar char="–"/>
              <a:defRPr sz="6400">
                <a:solidFill>
                  <a:srgbClr val="304F5A"/>
                </a:solidFill>
              </a:defRPr>
            </a:pPr>
            <a:r>
              <a:rPr baseline="31999"/>
              <a:t>31</a:t>
            </a:r>
            <a:r>
              <a:t>P-MRS could assessed ATP and predict kidney energy state, and its viability before transplantation. </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Assessment of preservation condition with pig’s kidneys</a:t>
            </a:r>
          </a:p>
          <a:p>
            <a:pPr lvl="1" marL="1821872" indent="-932872">
              <a:lnSpc>
                <a:spcPct val="90000"/>
              </a:lnSpc>
              <a:spcBef>
                <a:spcPts val="4000"/>
              </a:spcBef>
              <a:buClr>
                <a:srgbClr val="CC162F"/>
              </a:buClr>
              <a:buSzPct val="100000"/>
              <a:buFont typeface="Helvetica"/>
              <a:buChar char="–"/>
              <a:defRPr sz="6400">
                <a:solidFill>
                  <a:srgbClr val="304F5A"/>
                </a:solidFill>
              </a:defRPr>
            </a:pPr>
            <a:r>
              <a:t>Oxygenation effect</a:t>
            </a:r>
          </a:p>
          <a:p>
            <a:pPr lvl="1" marL="1821872" indent="-932872">
              <a:lnSpc>
                <a:spcPct val="90000"/>
              </a:lnSpc>
              <a:spcBef>
                <a:spcPts val="4000"/>
              </a:spcBef>
              <a:buClr>
                <a:srgbClr val="CC162F"/>
              </a:buClr>
              <a:buSzPct val="100000"/>
              <a:buFont typeface="Helvetica"/>
              <a:buChar char="–"/>
              <a:defRPr sz="6400">
                <a:solidFill>
                  <a:srgbClr val="304F5A"/>
                </a:solidFill>
              </a:defRPr>
            </a:pPr>
            <a:r>
              <a:t>Warm Ischemia impact on organ</a:t>
            </a:r>
          </a:p>
          <a:p>
            <a:pPr lvl="1" marL="1821872" indent="-932872">
              <a:lnSpc>
                <a:spcPct val="90000"/>
              </a:lnSpc>
              <a:spcBef>
                <a:spcPts val="4000"/>
              </a:spcBef>
              <a:buClr>
                <a:srgbClr val="CC162F"/>
              </a:buClr>
              <a:buSzPct val="100000"/>
              <a:buFont typeface="Helvetica"/>
              <a:buChar char="–"/>
              <a:defRPr sz="6400">
                <a:solidFill>
                  <a:srgbClr val="304F5A"/>
                </a:solidFill>
              </a:defRPr>
            </a:pPr>
            <a:r>
              <a:t>Sub-normothermic machine perfusion</a:t>
            </a:r>
          </a:p>
        </p:txBody>
      </p:sp>
      <p:sp>
        <p:nvSpPr>
          <p:cNvPr id="210" name="1. Overview"/>
          <p:cNvSpPr txBox="1"/>
          <p:nvPr/>
        </p:nvSpPr>
        <p:spPr>
          <a:xfrm>
            <a:off x="-20533" y="26460422"/>
            <a:ext cx="9265682"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1. Overview</a:t>
            </a:r>
          </a:p>
        </p:txBody>
      </p:sp>
      <p:sp>
        <p:nvSpPr>
          <p:cNvPr id="211" name="Espace réservé du contenu 2"/>
          <p:cNvSpPr txBox="1"/>
          <p:nvPr/>
        </p:nvSpPr>
        <p:spPr>
          <a:xfrm>
            <a:off x="29565696" y="24893564"/>
            <a:ext cx="19172492" cy="3563664"/>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gn="just">
              <a:spcBef>
                <a:spcPts val="3000"/>
              </a:spcBef>
              <a:defRPr sz="4000">
                <a:solidFill>
                  <a:srgbClr val="009ED1"/>
                </a:solidFill>
              </a:defRPr>
            </a:pPr>
            <a:r>
              <a:t>[1] Amundsen et al. Transplantation. 2017</a:t>
            </a:r>
          </a:p>
          <a:p>
            <a:pPr algn="just">
              <a:spcBef>
                <a:spcPts val="3000"/>
              </a:spcBef>
              <a:defRPr sz="4000">
                <a:solidFill>
                  <a:srgbClr val="009ED1"/>
                </a:solidFill>
              </a:defRPr>
            </a:pPr>
            <a:r>
              <a:t>[2] Bruinsma et al. Scientific Reports. 2016</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re 3"/>
          <p:cNvSpPr txBox="1"/>
          <p:nvPr>
            <p:ph type="title"/>
          </p:nvPr>
        </p:nvSpPr>
        <p:spPr>
          <a:xfrm>
            <a:off x="3" y="139348"/>
            <a:ext cx="38969874" cy="4354280"/>
          </a:xfrm>
          <a:prstGeom prst="rect">
            <a:avLst/>
          </a:prstGeom>
        </p:spPr>
        <p:txBody>
          <a:bodyPr/>
          <a:lstStyle/>
          <a:p>
            <a:pPr/>
            <a:r>
              <a:t>MRI protocol</a:t>
            </a:r>
          </a:p>
        </p:txBody>
      </p:sp>
      <p:sp>
        <p:nvSpPr>
          <p:cNvPr id="216"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7" name="Espace réservé du contenu 2"/>
          <p:cNvSpPr txBox="1"/>
          <p:nvPr/>
        </p:nvSpPr>
        <p:spPr>
          <a:xfrm>
            <a:off x="2973978" y="3648607"/>
            <a:ext cx="42820044"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lvl1pPr>
              <a:lnSpc>
                <a:spcPct val="90000"/>
              </a:lnSpc>
              <a:spcBef>
                <a:spcPts val="6400"/>
              </a:spcBef>
              <a:defRPr sz="9600">
                <a:solidFill>
                  <a:srgbClr val="009ED1"/>
                </a:solidFill>
              </a:defRPr>
            </a:lvl1pPr>
          </a:lstStyle>
          <a:p>
            <a:pPr/>
            <a:r>
              <a:t>MR compatible perfusion machine</a:t>
            </a:r>
          </a:p>
        </p:txBody>
      </p:sp>
      <p:pic>
        <p:nvPicPr>
          <p:cNvPr id="218" name="maching.pdf" descr="maching.pdf"/>
          <p:cNvPicPr>
            <a:picLocks noChangeAspect="1"/>
          </p:cNvPicPr>
          <p:nvPr/>
        </p:nvPicPr>
        <p:blipFill>
          <a:blip r:embed="rId3">
            <a:extLst/>
          </a:blip>
          <a:stretch>
            <a:fillRect/>
          </a:stretch>
        </p:blipFill>
        <p:spPr>
          <a:xfrm>
            <a:off x="22975947" y="6970990"/>
            <a:ext cx="25127275" cy="14991904"/>
          </a:xfrm>
          <a:prstGeom prst="rect">
            <a:avLst/>
          </a:prstGeom>
          <a:ln w="12700">
            <a:miter lim="400000"/>
          </a:ln>
        </p:spPr>
      </p:pic>
      <p:sp>
        <p:nvSpPr>
          <p:cNvPr id="219" name="Espace réservé du contenu 1"/>
          <p:cNvSpPr txBox="1"/>
          <p:nvPr/>
        </p:nvSpPr>
        <p:spPr>
          <a:xfrm>
            <a:off x="1997827" y="6827287"/>
            <a:ext cx="19029505" cy="2027518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MR compatible machine</a:t>
            </a:r>
            <a:r>
              <a:rPr baseline="31999">
                <a:solidFill>
                  <a:srgbClr val="53A2CF"/>
                </a:solidFill>
              </a:rPr>
              <a:t>5</a:t>
            </a:r>
          </a:p>
          <a:p>
            <a:pPr lvl="1" marL="1821872" indent="-932872">
              <a:lnSpc>
                <a:spcPct val="90000"/>
              </a:lnSpc>
              <a:spcBef>
                <a:spcPts val="4000"/>
              </a:spcBef>
              <a:buClr>
                <a:srgbClr val="CC162F"/>
              </a:buClr>
              <a:buSzPct val="100000"/>
              <a:buFont typeface="Helvetica"/>
              <a:buChar char="–"/>
              <a:defRPr sz="6400">
                <a:solidFill>
                  <a:srgbClr val="304F5A"/>
                </a:solidFill>
              </a:defRPr>
            </a:pPr>
            <a:r>
              <a:t>Perfusion performed continuously during MRI and MRS acquisition</a:t>
            </a:r>
          </a:p>
          <a:p>
            <a:pPr lvl="1" marL="1821872" indent="-932872">
              <a:lnSpc>
                <a:spcPct val="90000"/>
              </a:lnSpc>
              <a:spcBef>
                <a:spcPts val="4000"/>
              </a:spcBef>
              <a:buClr>
                <a:srgbClr val="CC162F"/>
              </a:buClr>
              <a:buSzPct val="100000"/>
              <a:buFont typeface="Helvetica"/>
              <a:buChar char="–"/>
              <a:defRPr sz="6400">
                <a:solidFill>
                  <a:srgbClr val="304F5A"/>
                </a:solidFill>
              </a:defRPr>
            </a:pPr>
            <a:r>
              <a:t>Isothermal box with temperature maintenance</a:t>
            </a:r>
          </a:p>
          <a:p>
            <a:pPr marL="1219200" indent="-1219200">
              <a:lnSpc>
                <a:spcPct val="90000"/>
              </a:lnSpc>
              <a:spcBef>
                <a:spcPts val="4000"/>
              </a:spcBef>
              <a:buClr>
                <a:srgbClr val="CC162F"/>
              </a:buClr>
              <a:buSzPct val="100000"/>
              <a:buFont typeface="Helvetica"/>
              <a:buChar char="■"/>
              <a:defRPr sz="6400">
                <a:solidFill>
                  <a:srgbClr val="304F5A"/>
                </a:solidFill>
              </a:defRPr>
            </a:pPr>
            <a:r>
              <a:t>Controle module</a:t>
            </a:r>
          </a:p>
          <a:p>
            <a:pPr lvl="1" marL="1821872" indent="-932872">
              <a:lnSpc>
                <a:spcPct val="90000"/>
              </a:lnSpc>
              <a:spcBef>
                <a:spcPts val="4000"/>
              </a:spcBef>
              <a:buClr>
                <a:srgbClr val="CC162F"/>
              </a:buClr>
              <a:buSzPct val="100000"/>
              <a:buFont typeface="Helvetica"/>
              <a:buChar char="–"/>
              <a:defRPr sz="6400">
                <a:solidFill>
                  <a:srgbClr val="304F5A"/>
                </a:solidFill>
              </a:defRPr>
            </a:pPr>
            <a:r>
              <a:t>Is left in the control room, and connected to the perfusion module with the umbilical cord</a:t>
            </a:r>
          </a:p>
          <a:p>
            <a:pPr lvl="1" marL="1821872" indent="-932872">
              <a:lnSpc>
                <a:spcPct val="90000"/>
              </a:lnSpc>
              <a:spcBef>
                <a:spcPts val="4000"/>
              </a:spcBef>
              <a:buClr>
                <a:srgbClr val="CC162F"/>
              </a:buClr>
              <a:buSzPct val="100000"/>
              <a:buFont typeface="Helvetica"/>
              <a:buChar char="–"/>
              <a:defRPr sz="6400">
                <a:solidFill>
                  <a:srgbClr val="304F5A"/>
                </a:solidFill>
              </a:defRPr>
            </a:pPr>
            <a:r>
              <a:t>Pressure monitoring pO</a:t>
            </a:r>
            <a:r>
              <a:rPr baseline="-5999"/>
              <a:t>2, </a:t>
            </a:r>
            <a:r>
              <a:t>Temperature, Alarms</a:t>
            </a:r>
          </a:p>
          <a:p>
            <a:pPr marL="1219200" indent="-1219200">
              <a:lnSpc>
                <a:spcPct val="90000"/>
              </a:lnSpc>
              <a:spcBef>
                <a:spcPts val="4000"/>
              </a:spcBef>
              <a:buClr>
                <a:srgbClr val="CC162F"/>
              </a:buClr>
              <a:buSzPct val="100000"/>
              <a:buFont typeface="Helvetica"/>
              <a:buChar char="■"/>
              <a:defRPr sz="6400">
                <a:solidFill>
                  <a:srgbClr val="304F5A"/>
                </a:solidFill>
              </a:defRPr>
            </a:pPr>
            <a:r>
              <a:rPr baseline="31999"/>
              <a:t>31</a:t>
            </a:r>
            <a:r>
              <a:t>P MRS</a:t>
            </a:r>
          </a:p>
          <a:p>
            <a:pPr lvl="1" marL="1821872" indent="-932872">
              <a:lnSpc>
                <a:spcPct val="90000"/>
              </a:lnSpc>
              <a:spcBef>
                <a:spcPts val="4000"/>
              </a:spcBef>
              <a:buClr>
                <a:srgbClr val="CC162F"/>
              </a:buClr>
              <a:buSzPct val="100000"/>
              <a:buFont typeface="Helvetica"/>
              <a:buChar char="–"/>
              <a:defRPr sz="6400">
                <a:solidFill>
                  <a:srgbClr val="304F5A"/>
                </a:solidFill>
              </a:defRPr>
            </a:pPr>
            <a:r>
              <a:t>Single-loop coil placed at the bottom of the tank text</a:t>
            </a:r>
          </a:p>
          <a:p>
            <a:pPr lvl="4" marL="2560320" indent="-731520">
              <a:lnSpc>
                <a:spcPct val="90000"/>
              </a:lnSpc>
              <a:spcBef>
                <a:spcPts val="4000"/>
              </a:spcBef>
              <a:buClr>
                <a:srgbClr val="CC162F"/>
              </a:buClr>
              <a:buSzPct val="100000"/>
              <a:buFont typeface="Helvetica"/>
              <a:buChar char="•"/>
              <a:defRPr sz="6400">
                <a:solidFill>
                  <a:srgbClr val="304F5A"/>
                </a:solidFill>
              </a:defRPr>
            </a:pPr>
            <a:r>
              <a:t>Matrix size 16x16x8, spatial resolution of 15.6x15.6x20 mm</a:t>
            </a:r>
            <a:r>
              <a:rPr baseline="31999"/>
              <a:t>3</a:t>
            </a:r>
            <a:endParaRPr baseline="31999"/>
          </a:p>
          <a:p>
            <a:pPr lvl="4" marL="2560320" indent="-731520">
              <a:lnSpc>
                <a:spcPct val="90000"/>
              </a:lnSpc>
              <a:spcBef>
                <a:spcPts val="4000"/>
              </a:spcBef>
              <a:buClr>
                <a:srgbClr val="CC162F"/>
              </a:buClr>
              <a:buSzPct val="100000"/>
              <a:buFont typeface="Helvetica"/>
              <a:buChar char="•"/>
              <a:defRPr sz="6400">
                <a:solidFill>
                  <a:srgbClr val="304F5A"/>
                </a:solidFill>
              </a:defRPr>
            </a:pPr>
            <a:r>
              <a:t>Quantification using Inorganic phosphate (Pi) with known </a:t>
            </a:r>
            <a:r>
              <a:t>25mM concentration in the buffer.</a:t>
            </a:r>
          </a:p>
        </p:txBody>
      </p:sp>
      <p:sp>
        <p:nvSpPr>
          <p:cNvPr id="220" name="2. MRI methods"/>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2. MRI methods</a:t>
            </a:r>
          </a:p>
        </p:txBody>
      </p:sp>
      <p:sp>
        <p:nvSpPr>
          <p:cNvPr id="221" name="Espace réservé du contenu 2"/>
          <p:cNvSpPr txBox="1"/>
          <p:nvPr/>
        </p:nvSpPr>
        <p:spPr>
          <a:xfrm>
            <a:off x="29565696" y="25822850"/>
            <a:ext cx="19232704" cy="2975705"/>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[5] Longchamp et al. Transplantation. 2020</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itre 3"/>
          <p:cNvSpPr txBox="1"/>
          <p:nvPr>
            <p:ph type="title"/>
          </p:nvPr>
        </p:nvSpPr>
        <p:spPr>
          <a:xfrm>
            <a:off x="3" y="139348"/>
            <a:ext cx="38969874" cy="4354280"/>
          </a:xfrm>
          <a:prstGeom prst="rect">
            <a:avLst/>
          </a:prstGeom>
        </p:spPr>
        <p:txBody>
          <a:bodyPr/>
          <a:lstStyle/>
          <a:p>
            <a:pPr/>
            <a:r>
              <a:t>Benefit of Oxygenation</a:t>
            </a:r>
          </a:p>
        </p:txBody>
      </p:sp>
      <p:sp>
        <p:nvSpPr>
          <p:cNvPr id="226"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Espace réservé du contenu 1"/>
          <p:cNvSpPr txBox="1"/>
          <p:nvPr/>
        </p:nvSpPr>
        <p:spPr>
          <a:xfrm>
            <a:off x="258640" y="4891993"/>
            <a:ext cx="19029505" cy="2027518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Oxygenation needed</a:t>
            </a:r>
          </a:p>
          <a:p>
            <a:pPr lvl="1" marL="1821872" indent="-932872">
              <a:lnSpc>
                <a:spcPct val="90000"/>
              </a:lnSpc>
              <a:spcBef>
                <a:spcPts val="4000"/>
              </a:spcBef>
              <a:buClr>
                <a:srgbClr val="CC162F"/>
              </a:buClr>
              <a:buSzPct val="100000"/>
              <a:buFont typeface="Helvetica"/>
              <a:buChar char="–"/>
              <a:defRPr sz="6400">
                <a:solidFill>
                  <a:srgbClr val="304F5A"/>
                </a:solidFill>
              </a:defRPr>
            </a:pPr>
            <a:r>
              <a:t>Ability of kidney to generate ATP relies on sufficient oxygenation</a:t>
            </a:r>
          </a:p>
          <a:p>
            <a:pPr lvl="1" marL="1821872" indent="-932872">
              <a:lnSpc>
                <a:spcPct val="90000"/>
              </a:lnSpc>
              <a:spcBef>
                <a:spcPts val="4000"/>
              </a:spcBef>
              <a:buClr>
                <a:srgbClr val="CC162F"/>
              </a:buClr>
              <a:buSzPct val="100000"/>
              <a:buFont typeface="Helvetica"/>
              <a:buChar char="–"/>
              <a:defRPr sz="6400">
                <a:solidFill>
                  <a:srgbClr val="304F5A"/>
                </a:solidFill>
              </a:defRPr>
            </a:pPr>
            <a:r>
              <a:t>In absence of O</a:t>
            </a:r>
            <a:r>
              <a:rPr baseline="-5999"/>
              <a:t>2</a:t>
            </a:r>
            <a:r>
              <a:t>, ATP is hydrolysed into ADP and mainly AMP (present in PME).</a:t>
            </a:r>
          </a:p>
          <a:p>
            <a:pPr lvl="1" marL="1821872" indent="-932872">
              <a:lnSpc>
                <a:spcPct val="90000"/>
              </a:lnSpc>
              <a:spcBef>
                <a:spcPts val="4000"/>
              </a:spcBef>
              <a:buClr>
                <a:srgbClr val="CC162F"/>
              </a:buClr>
              <a:buSzPct val="100000"/>
              <a:buFont typeface="Helvetica"/>
              <a:buChar char="–"/>
              <a:defRPr sz="6400">
                <a:solidFill>
                  <a:srgbClr val="304F5A"/>
                </a:solidFill>
              </a:defRPr>
            </a:pPr>
            <a:r>
              <a:t>After reperfusion with O</a:t>
            </a:r>
            <a:r>
              <a:rPr baseline="-5999"/>
              <a:t>2</a:t>
            </a:r>
            <a:r>
              <a:t>, cells rephosphorylate AMP into ATP if the cells are still alive.</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Hypothermic pulsatile perfusion with a fixed pO</a:t>
            </a:r>
            <a:r>
              <a:rPr baseline="-5999"/>
              <a:t>2</a:t>
            </a:r>
            <a:r>
              <a:rPr baseline="-59997" sz="666"/>
              <a:t> </a:t>
            </a:r>
            <a:r>
              <a:t>of 110 kPa </a:t>
            </a:r>
          </a:p>
          <a:p>
            <a:pPr lvl="1" marL="1821872" indent="-932872">
              <a:lnSpc>
                <a:spcPct val="90000"/>
              </a:lnSpc>
              <a:spcBef>
                <a:spcPts val="4000"/>
              </a:spcBef>
              <a:buClr>
                <a:srgbClr val="CC162F"/>
              </a:buClr>
              <a:buSzPct val="100000"/>
              <a:buFont typeface="Helvetica"/>
              <a:buChar char="–"/>
              <a:defRPr sz="6400">
                <a:solidFill>
                  <a:srgbClr val="304F5A"/>
                </a:solidFill>
              </a:defRPr>
            </a:pPr>
            <a:r>
              <a:t>Consumption of PME to maintain ATP concentration levels</a:t>
            </a:r>
            <a:r>
              <a:rPr baseline="31999">
                <a:solidFill>
                  <a:srgbClr val="53A2CF"/>
                </a:solidFill>
              </a:rPr>
              <a:t>5</a:t>
            </a:r>
          </a:p>
        </p:txBody>
      </p:sp>
      <p:sp>
        <p:nvSpPr>
          <p:cNvPr id="228" name="2. MRI methods"/>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2. MRI methods</a:t>
            </a:r>
          </a:p>
        </p:txBody>
      </p:sp>
      <p:pic>
        <p:nvPicPr>
          <p:cNvPr id="229" name="Perfusion_effect_spectre.png" descr="Perfusion_effect_spectre.png"/>
          <p:cNvPicPr>
            <a:picLocks noChangeAspect="1"/>
          </p:cNvPicPr>
          <p:nvPr/>
        </p:nvPicPr>
        <p:blipFill>
          <a:blip r:embed="rId3">
            <a:extLst/>
          </a:blip>
          <a:srcRect l="1717" t="6469" r="4577" b="48190"/>
          <a:stretch>
            <a:fillRect/>
          </a:stretch>
        </p:blipFill>
        <p:spPr>
          <a:xfrm>
            <a:off x="19581860" y="4872612"/>
            <a:ext cx="29373923" cy="8811982"/>
          </a:xfrm>
          <a:prstGeom prst="rect">
            <a:avLst/>
          </a:prstGeom>
          <a:ln w="12700">
            <a:miter lim="400000"/>
          </a:ln>
        </p:spPr>
      </p:pic>
      <p:sp>
        <p:nvSpPr>
          <p:cNvPr id="230" name="γ-ATP"/>
          <p:cNvSpPr txBox="1"/>
          <p:nvPr/>
        </p:nvSpPr>
        <p:spPr>
          <a:xfrm>
            <a:off x="25340172" y="8610642"/>
            <a:ext cx="1614553"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rPr>
                <a:latin typeface="Academy Engraved LET Plain:1.0"/>
                <a:ea typeface="Academy Engraved LET Plain:1.0"/>
                <a:cs typeface="Academy Engraved LET Plain:1.0"/>
                <a:sym typeface="Academy Engraved LET Plain:1.0"/>
              </a:rPr>
              <a:t>γ</a:t>
            </a:r>
            <a:r>
              <a:t>-ATP</a:t>
            </a:r>
          </a:p>
        </p:txBody>
      </p:sp>
      <p:sp>
        <p:nvSpPr>
          <p:cNvPr id="231" name="α-ATP"/>
          <p:cNvSpPr txBox="1"/>
          <p:nvPr/>
        </p:nvSpPr>
        <p:spPr>
          <a:xfrm>
            <a:off x="26360467" y="7493042"/>
            <a:ext cx="1665229"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rPr>
                <a:latin typeface="Academy Engraved LET Plain:1.0"/>
                <a:ea typeface="Academy Engraved LET Plain:1.0"/>
                <a:cs typeface="Academy Engraved LET Plain:1.0"/>
                <a:sym typeface="Academy Engraved LET Plain:1.0"/>
              </a:rPr>
              <a:t>α</a:t>
            </a:r>
            <a:r>
              <a:t>-ATP</a:t>
            </a:r>
          </a:p>
        </p:txBody>
      </p:sp>
      <p:sp>
        <p:nvSpPr>
          <p:cNvPr id="232" name="β-ATP"/>
          <p:cNvSpPr txBox="1"/>
          <p:nvPr/>
        </p:nvSpPr>
        <p:spPr>
          <a:xfrm>
            <a:off x="27686742" y="8887176"/>
            <a:ext cx="1640226"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rPr>
                <a:latin typeface="Academy Engraved LET Plain:1.0"/>
                <a:ea typeface="Academy Engraved LET Plain:1.0"/>
                <a:cs typeface="Academy Engraved LET Plain:1.0"/>
                <a:sym typeface="Academy Engraved LET Plain:1.0"/>
              </a:rPr>
              <a:t>β</a:t>
            </a:r>
            <a:r>
              <a:t>-ATP</a:t>
            </a:r>
          </a:p>
        </p:txBody>
      </p:sp>
      <p:sp>
        <p:nvSpPr>
          <p:cNvPr id="233" name="PME"/>
          <p:cNvSpPr txBox="1"/>
          <p:nvPr/>
        </p:nvSpPr>
        <p:spPr>
          <a:xfrm>
            <a:off x="32296449" y="5588042"/>
            <a:ext cx="1369209"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600">
                <a:solidFill>
                  <a:srgbClr val="FFFFFF"/>
                </a:solidFill>
              </a:defRPr>
            </a:lvl1pPr>
          </a:lstStyle>
          <a:p>
            <a:pPr/>
            <a:r>
              <a:t>PME</a:t>
            </a:r>
          </a:p>
        </p:txBody>
      </p:sp>
      <p:sp>
        <p:nvSpPr>
          <p:cNvPr id="234" name="γ-ATP"/>
          <p:cNvSpPr txBox="1"/>
          <p:nvPr/>
        </p:nvSpPr>
        <p:spPr>
          <a:xfrm>
            <a:off x="43963042" y="9280876"/>
            <a:ext cx="1614553"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rPr>
                <a:latin typeface="Academy Engraved LET Plain:1.0"/>
                <a:ea typeface="Academy Engraved LET Plain:1.0"/>
                <a:cs typeface="Academy Engraved LET Plain:1.0"/>
                <a:sym typeface="Academy Engraved LET Plain:1.0"/>
              </a:rPr>
              <a:t>γ</a:t>
            </a:r>
            <a:r>
              <a:t>-ATP</a:t>
            </a:r>
          </a:p>
        </p:txBody>
      </p:sp>
      <p:sp>
        <p:nvSpPr>
          <p:cNvPr id="235" name="α-ATP"/>
          <p:cNvSpPr txBox="1"/>
          <p:nvPr/>
        </p:nvSpPr>
        <p:spPr>
          <a:xfrm>
            <a:off x="45266534" y="8216942"/>
            <a:ext cx="1665229"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rPr>
                <a:latin typeface="Academy Engraved LET Plain:1.0"/>
                <a:ea typeface="Academy Engraved LET Plain:1.0"/>
                <a:cs typeface="Academy Engraved LET Plain:1.0"/>
                <a:sym typeface="Academy Engraved LET Plain:1.0"/>
              </a:rPr>
              <a:t>α</a:t>
            </a:r>
            <a:r>
              <a:t>-ATP</a:t>
            </a:r>
          </a:p>
        </p:txBody>
      </p:sp>
      <p:sp>
        <p:nvSpPr>
          <p:cNvPr id="236" name="β-ATP"/>
          <p:cNvSpPr txBox="1"/>
          <p:nvPr/>
        </p:nvSpPr>
        <p:spPr>
          <a:xfrm>
            <a:off x="46592810" y="9611076"/>
            <a:ext cx="1640226"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rPr>
                <a:latin typeface="Academy Engraved LET Plain:1.0"/>
                <a:ea typeface="Academy Engraved LET Plain:1.0"/>
                <a:cs typeface="Academy Engraved LET Plain:1.0"/>
                <a:sym typeface="Academy Engraved LET Plain:1.0"/>
              </a:rPr>
              <a:t>β</a:t>
            </a:r>
            <a:r>
              <a:t>-ATP</a:t>
            </a:r>
          </a:p>
        </p:txBody>
      </p:sp>
      <p:sp>
        <p:nvSpPr>
          <p:cNvPr id="237" name="PME"/>
          <p:cNvSpPr txBox="1"/>
          <p:nvPr/>
        </p:nvSpPr>
        <p:spPr>
          <a:xfrm>
            <a:off x="41861815" y="8624471"/>
            <a:ext cx="1369210"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600">
                <a:solidFill>
                  <a:srgbClr val="FFFFFF"/>
                </a:solidFill>
              </a:defRPr>
            </a:lvl1pPr>
          </a:lstStyle>
          <a:p>
            <a:pPr/>
            <a:r>
              <a:t>PME</a:t>
            </a:r>
          </a:p>
        </p:txBody>
      </p:sp>
      <p:sp>
        <p:nvSpPr>
          <p:cNvPr id="238" name="NAD+ and…"/>
          <p:cNvSpPr txBox="1"/>
          <p:nvPr/>
        </p:nvSpPr>
        <p:spPr>
          <a:xfrm>
            <a:off x="36128664" y="9746030"/>
            <a:ext cx="2411602" cy="1459005"/>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10000"/>
              </a:lnSpc>
              <a:spcBef>
                <a:spcPts val="4000"/>
              </a:spcBef>
              <a:defRPr sz="3600">
                <a:solidFill>
                  <a:srgbClr val="FFFFFF"/>
                </a:solidFill>
              </a:defRPr>
            </a:pPr>
            <a:r>
              <a:t>NAD</a:t>
            </a:r>
            <a:r>
              <a:rPr baseline="31999"/>
              <a:t>+</a:t>
            </a:r>
            <a:r>
              <a:t> and</a:t>
            </a:r>
          </a:p>
          <a:p>
            <a:pPr algn="ctr">
              <a:lnSpc>
                <a:spcPct val="10000"/>
              </a:lnSpc>
              <a:spcBef>
                <a:spcPts val="4000"/>
              </a:spcBef>
              <a:defRPr sz="3600">
                <a:solidFill>
                  <a:srgbClr val="FFFFFF"/>
                </a:solidFill>
              </a:defRPr>
            </a:pPr>
            <a:r>
              <a:t>NADH</a:t>
            </a:r>
          </a:p>
        </p:txBody>
      </p:sp>
      <p:sp>
        <p:nvSpPr>
          <p:cNvPr id="239" name="Ligne"/>
          <p:cNvSpPr/>
          <p:nvPr/>
        </p:nvSpPr>
        <p:spPr>
          <a:xfrm flipV="1">
            <a:off x="33178695" y="6803023"/>
            <a:ext cx="1" cy="3276207"/>
          </a:xfrm>
          <a:prstGeom prst="line">
            <a:avLst/>
          </a:prstGeom>
          <a:ln w="114300">
            <a:solidFill>
              <a:srgbClr val="008F00"/>
            </a:solidFill>
            <a:miter/>
            <a:tailEnd type="triangle"/>
          </a:ln>
        </p:spPr>
        <p:txBody>
          <a:bodyPr lIns="182879" tIns="182879" rIns="182879" bIns="182879"/>
          <a:lstStyle/>
          <a:p>
            <a:pPr/>
          </a:p>
        </p:txBody>
      </p:sp>
      <p:sp>
        <p:nvSpPr>
          <p:cNvPr id="240" name="Ligne"/>
          <p:cNvSpPr/>
          <p:nvPr/>
        </p:nvSpPr>
        <p:spPr>
          <a:xfrm>
            <a:off x="42546420" y="6366087"/>
            <a:ext cx="1" cy="2149358"/>
          </a:xfrm>
          <a:prstGeom prst="line">
            <a:avLst/>
          </a:prstGeom>
          <a:ln w="114300">
            <a:solidFill>
              <a:srgbClr val="BC2E36"/>
            </a:solidFill>
            <a:miter/>
            <a:tailEnd type="triangle"/>
          </a:ln>
        </p:spPr>
        <p:txBody>
          <a:bodyPr lIns="182879" tIns="182879" rIns="182879" bIns="182879"/>
          <a:lstStyle/>
          <a:p>
            <a:pPr/>
          </a:p>
        </p:txBody>
      </p:sp>
      <p:sp>
        <p:nvSpPr>
          <p:cNvPr id="241" name="Ligne"/>
          <p:cNvSpPr/>
          <p:nvPr/>
        </p:nvSpPr>
        <p:spPr>
          <a:xfrm flipV="1">
            <a:off x="46099147" y="6355184"/>
            <a:ext cx="1" cy="1857440"/>
          </a:xfrm>
          <a:prstGeom prst="line">
            <a:avLst/>
          </a:prstGeom>
          <a:ln w="114300">
            <a:solidFill>
              <a:srgbClr val="008F00"/>
            </a:solidFill>
            <a:miter/>
            <a:tailEnd type="triangle"/>
          </a:ln>
        </p:spPr>
        <p:txBody>
          <a:bodyPr lIns="182879" tIns="182879" rIns="182879" bIns="182879"/>
          <a:lstStyle/>
          <a:p>
            <a:pPr/>
          </a:p>
        </p:txBody>
      </p:sp>
      <p:sp>
        <p:nvSpPr>
          <p:cNvPr id="242" name="Ligne"/>
          <p:cNvSpPr/>
          <p:nvPr/>
        </p:nvSpPr>
        <p:spPr>
          <a:xfrm>
            <a:off x="36110629" y="8520324"/>
            <a:ext cx="1" cy="2149358"/>
          </a:xfrm>
          <a:prstGeom prst="line">
            <a:avLst/>
          </a:prstGeom>
          <a:ln w="114300">
            <a:solidFill>
              <a:srgbClr val="BC2E36"/>
            </a:solidFill>
            <a:miter/>
            <a:tailEnd type="triangle"/>
          </a:ln>
        </p:spPr>
        <p:txBody>
          <a:bodyPr lIns="182879" tIns="182879" rIns="182879" bIns="182879"/>
          <a:lstStyle/>
          <a:p>
            <a:pPr/>
          </a:p>
        </p:txBody>
      </p:sp>
      <p:sp>
        <p:nvSpPr>
          <p:cNvPr id="243" name="Rectangle"/>
          <p:cNvSpPr/>
          <p:nvPr/>
        </p:nvSpPr>
        <p:spPr>
          <a:xfrm>
            <a:off x="27692957" y="5548447"/>
            <a:ext cx="1900172" cy="943442"/>
          </a:xfrm>
          <a:prstGeom prst="rect">
            <a:avLst/>
          </a:prstGeom>
          <a:solidFill>
            <a:srgbClr val="008F00"/>
          </a:solidFill>
          <a:ln w="12700">
            <a:miter lim="400000"/>
          </a:ln>
        </p:spPr>
        <p:txBody>
          <a:bodyPr lIns="182879" tIns="182879" rIns="182879" bIns="182879" anchor="ctr"/>
          <a:lstStyle/>
          <a:p>
            <a:pPr/>
          </a:p>
        </p:txBody>
      </p:sp>
      <p:sp>
        <p:nvSpPr>
          <p:cNvPr id="244" name="O2 ON"/>
          <p:cNvSpPr txBox="1"/>
          <p:nvPr/>
        </p:nvSpPr>
        <p:spPr>
          <a:xfrm>
            <a:off x="27784829" y="5578066"/>
            <a:ext cx="1716426"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t>O</a:t>
            </a:r>
            <a:r>
              <a:rPr baseline="-5999"/>
              <a:t>2</a:t>
            </a:r>
            <a:r>
              <a:t> ON</a:t>
            </a:r>
          </a:p>
        </p:txBody>
      </p:sp>
      <p:sp>
        <p:nvSpPr>
          <p:cNvPr id="245" name="Rectangle"/>
          <p:cNvSpPr/>
          <p:nvPr/>
        </p:nvSpPr>
        <p:spPr>
          <a:xfrm>
            <a:off x="37183460" y="5558423"/>
            <a:ext cx="1900172" cy="943442"/>
          </a:xfrm>
          <a:prstGeom prst="rect">
            <a:avLst/>
          </a:prstGeom>
          <a:solidFill>
            <a:srgbClr val="BC2E36"/>
          </a:solidFill>
          <a:ln w="12700">
            <a:miter lim="400000"/>
          </a:ln>
        </p:spPr>
        <p:txBody>
          <a:bodyPr lIns="182879" tIns="182879" rIns="182879" bIns="182879" anchor="ctr"/>
          <a:lstStyle/>
          <a:p>
            <a:pPr>
              <a:defRPr>
                <a:solidFill>
                  <a:srgbClr val="BC2E36"/>
                </a:solidFill>
              </a:defRPr>
            </a:pPr>
          </a:p>
        </p:txBody>
      </p:sp>
      <p:sp>
        <p:nvSpPr>
          <p:cNvPr id="246" name="O2 OFF"/>
          <p:cNvSpPr txBox="1"/>
          <p:nvPr/>
        </p:nvSpPr>
        <p:spPr>
          <a:xfrm>
            <a:off x="37161144" y="5588042"/>
            <a:ext cx="1944803"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t>O</a:t>
            </a:r>
            <a:r>
              <a:rPr baseline="-5999"/>
              <a:t>2</a:t>
            </a:r>
            <a:r>
              <a:t> OFF</a:t>
            </a:r>
          </a:p>
        </p:txBody>
      </p:sp>
      <p:sp>
        <p:nvSpPr>
          <p:cNvPr id="247" name="Rectangle"/>
          <p:cNvSpPr/>
          <p:nvPr/>
        </p:nvSpPr>
        <p:spPr>
          <a:xfrm>
            <a:off x="46582090" y="5558423"/>
            <a:ext cx="1900172" cy="943442"/>
          </a:xfrm>
          <a:prstGeom prst="rect">
            <a:avLst/>
          </a:prstGeom>
          <a:solidFill>
            <a:srgbClr val="008F00"/>
          </a:solidFill>
          <a:ln w="12700">
            <a:miter lim="400000"/>
          </a:ln>
        </p:spPr>
        <p:txBody>
          <a:bodyPr lIns="182879" tIns="182879" rIns="182879" bIns="182879" anchor="ctr"/>
          <a:lstStyle/>
          <a:p>
            <a:pPr/>
          </a:p>
        </p:txBody>
      </p:sp>
      <p:sp>
        <p:nvSpPr>
          <p:cNvPr id="248" name="O2 ON"/>
          <p:cNvSpPr txBox="1"/>
          <p:nvPr/>
        </p:nvSpPr>
        <p:spPr>
          <a:xfrm>
            <a:off x="46673962" y="5588042"/>
            <a:ext cx="1716426"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FFFFFF"/>
                </a:solidFill>
              </a:defRPr>
            </a:pPr>
            <a:r>
              <a:t>O</a:t>
            </a:r>
            <a:r>
              <a:rPr baseline="-5999"/>
              <a:t>2</a:t>
            </a:r>
            <a:r>
              <a:t> ON</a:t>
            </a:r>
          </a:p>
        </p:txBody>
      </p:sp>
      <p:pic>
        <p:nvPicPr>
          <p:cNvPr id="249" name="Capture d’écran 2022-05-23 à 14.55.26.png" descr="Capture d’écran 2022-05-23 à 14.55.26.png"/>
          <p:cNvPicPr>
            <a:picLocks noChangeAspect="1"/>
          </p:cNvPicPr>
          <p:nvPr/>
        </p:nvPicPr>
        <p:blipFill>
          <a:blip r:embed="rId4">
            <a:extLst/>
          </a:blip>
          <a:srcRect l="0" t="1071" r="0" b="0"/>
          <a:stretch>
            <a:fillRect/>
          </a:stretch>
        </p:blipFill>
        <p:spPr>
          <a:xfrm>
            <a:off x="22865560" y="14941349"/>
            <a:ext cx="24928756" cy="9969565"/>
          </a:xfrm>
          <a:prstGeom prst="rect">
            <a:avLst/>
          </a:prstGeom>
          <a:ln w="12700">
            <a:miter lim="400000"/>
          </a:ln>
        </p:spPr>
      </p:pic>
      <p:sp>
        <p:nvSpPr>
          <p:cNvPr id="250" name="A"/>
          <p:cNvSpPr txBox="1"/>
          <p:nvPr/>
        </p:nvSpPr>
        <p:spPr>
          <a:xfrm>
            <a:off x="19811251" y="4447850"/>
            <a:ext cx="864552" cy="111844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b="1" sz="5300">
                <a:solidFill>
                  <a:srgbClr val="000000"/>
                </a:solidFill>
              </a:defRPr>
            </a:lvl1pPr>
          </a:lstStyle>
          <a:p>
            <a:pPr>
              <a:defRPr>
                <a:solidFill>
                  <a:schemeClr val="accent1"/>
                </a:solidFill>
              </a:defRPr>
            </a:pPr>
            <a:r>
              <a:rPr>
                <a:solidFill>
                  <a:srgbClr val="000000"/>
                </a:solidFill>
              </a:rPr>
              <a:t>A</a:t>
            </a:r>
          </a:p>
        </p:txBody>
      </p:sp>
      <p:sp>
        <p:nvSpPr>
          <p:cNvPr id="251" name="B"/>
          <p:cNvSpPr txBox="1"/>
          <p:nvPr/>
        </p:nvSpPr>
        <p:spPr>
          <a:xfrm>
            <a:off x="22408046" y="14775456"/>
            <a:ext cx="864552" cy="1118440"/>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b="1" sz="5300">
                <a:solidFill>
                  <a:srgbClr val="000000"/>
                </a:solidFill>
              </a:defRPr>
            </a:lvl1pPr>
          </a:lstStyle>
          <a:p>
            <a:pPr>
              <a:defRPr>
                <a:solidFill>
                  <a:schemeClr val="accent1"/>
                </a:solidFill>
              </a:defRPr>
            </a:pPr>
            <a:r>
              <a:rPr>
                <a:solidFill>
                  <a:srgbClr val="000000"/>
                </a:solidFill>
              </a:rPr>
              <a:t>B</a:t>
            </a:r>
          </a:p>
        </p:txBody>
      </p:sp>
      <p:sp>
        <p:nvSpPr>
          <p:cNvPr id="252" name="C"/>
          <p:cNvSpPr txBox="1"/>
          <p:nvPr/>
        </p:nvSpPr>
        <p:spPr>
          <a:xfrm>
            <a:off x="34897739" y="14549924"/>
            <a:ext cx="864552" cy="1118440"/>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b="1" sz="5300">
                <a:solidFill>
                  <a:srgbClr val="000000"/>
                </a:solidFill>
              </a:defRPr>
            </a:lvl1pPr>
          </a:lstStyle>
          <a:p>
            <a:pPr>
              <a:defRPr>
                <a:solidFill>
                  <a:schemeClr val="accent1"/>
                </a:solidFill>
              </a:defRPr>
            </a:pPr>
            <a:r>
              <a:rPr>
                <a:solidFill>
                  <a:srgbClr val="000000"/>
                </a:solidFill>
              </a:rPr>
              <a:t>C</a:t>
            </a:r>
          </a:p>
        </p:txBody>
      </p:sp>
      <p:sp>
        <p:nvSpPr>
          <p:cNvPr id="253" name="Espace réservé du contenu 2"/>
          <p:cNvSpPr txBox="1"/>
          <p:nvPr/>
        </p:nvSpPr>
        <p:spPr>
          <a:xfrm>
            <a:off x="-34520" y="25808407"/>
            <a:ext cx="19232704" cy="297570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[5] Longchamp et al. Transplantation. 2020</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Capture d’écran 2022-05-21 à 15.58.18.png" descr="Capture d’écran 2022-05-21 à 15.58.18.png"/>
          <p:cNvPicPr>
            <a:picLocks noChangeAspect="1"/>
          </p:cNvPicPr>
          <p:nvPr/>
        </p:nvPicPr>
        <p:blipFill>
          <a:blip r:embed="rId3">
            <a:extLst/>
          </a:blip>
          <a:stretch>
            <a:fillRect/>
          </a:stretch>
        </p:blipFill>
        <p:spPr>
          <a:xfrm>
            <a:off x="20524409" y="4965720"/>
            <a:ext cx="28121943" cy="16457214"/>
          </a:xfrm>
          <a:prstGeom prst="rect">
            <a:avLst/>
          </a:prstGeom>
          <a:ln w="12700">
            <a:miter lim="400000"/>
          </a:ln>
        </p:spPr>
      </p:pic>
      <p:sp>
        <p:nvSpPr>
          <p:cNvPr id="258" name="Rectangle"/>
          <p:cNvSpPr/>
          <p:nvPr/>
        </p:nvSpPr>
        <p:spPr>
          <a:xfrm>
            <a:off x="20431449" y="15450678"/>
            <a:ext cx="16004230" cy="3946544"/>
          </a:xfrm>
          <a:prstGeom prst="rect">
            <a:avLst/>
          </a:prstGeom>
          <a:solidFill>
            <a:srgbClr val="FFFFFF"/>
          </a:solidFill>
          <a:ln w="12700">
            <a:miter lim="400000"/>
          </a:ln>
        </p:spPr>
        <p:txBody>
          <a:bodyPr lIns="182879" tIns="182879" rIns="182879" bIns="182879" anchor="ctr"/>
          <a:lstStyle/>
          <a:p>
            <a:pPr/>
          </a:p>
        </p:txBody>
      </p:sp>
      <p:sp>
        <p:nvSpPr>
          <p:cNvPr id="259" name="Titre 3"/>
          <p:cNvSpPr txBox="1"/>
          <p:nvPr>
            <p:ph type="title"/>
          </p:nvPr>
        </p:nvSpPr>
        <p:spPr>
          <a:xfrm>
            <a:off x="3" y="139348"/>
            <a:ext cx="38969874" cy="4354280"/>
          </a:xfrm>
          <a:prstGeom prst="rect">
            <a:avLst/>
          </a:prstGeom>
        </p:spPr>
        <p:txBody>
          <a:bodyPr/>
          <a:lstStyle/>
          <a:p>
            <a:pPr/>
            <a:r>
              <a:t>Impact of Warm Ischemia</a:t>
            </a:r>
          </a:p>
        </p:txBody>
      </p:sp>
      <p:sp>
        <p:nvSpPr>
          <p:cNvPr id="260"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1" name="Espace réservé du contenu 1"/>
          <p:cNvSpPr txBox="1"/>
          <p:nvPr/>
        </p:nvSpPr>
        <p:spPr>
          <a:xfrm>
            <a:off x="239667" y="4566796"/>
            <a:ext cx="19029505" cy="2027518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Warm Ischemia (WI)</a:t>
            </a:r>
          </a:p>
          <a:p>
            <a:pPr lvl="1" marL="1821872" indent="-932872">
              <a:lnSpc>
                <a:spcPct val="90000"/>
              </a:lnSpc>
              <a:spcBef>
                <a:spcPts val="4000"/>
              </a:spcBef>
              <a:buClr>
                <a:srgbClr val="CC162F"/>
              </a:buClr>
              <a:buSzPct val="100000"/>
              <a:buFont typeface="Helvetica"/>
              <a:buChar char="–"/>
              <a:defRPr sz="6400">
                <a:solidFill>
                  <a:srgbClr val="304F5A"/>
                </a:solidFill>
              </a:defRPr>
            </a:pPr>
            <a:r>
              <a:t>Many DCD grafts are discarded because of long warm ischemia times</a:t>
            </a:r>
          </a:p>
          <a:p>
            <a:pPr lvl="1" marL="1821872" indent="-932872">
              <a:lnSpc>
                <a:spcPct val="90000"/>
              </a:lnSpc>
              <a:spcBef>
                <a:spcPts val="4000"/>
              </a:spcBef>
              <a:buClr>
                <a:srgbClr val="CC162F"/>
              </a:buClr>
              <a:buSzPct val="100000"/>
              <a:buFont typeface="Helvetica"/>
              <a:buChar char="–"/>
              <a:defRPr sz="6400">
                <a:solidFill>
                  <a:srgbClr val="304F5A"/>
                </a:solidFill>
              </a:defRPr>
            </a:pPr>
            <a:r>
              <a:t>Absence of reliable measure of kidney viability</a:t>
            </a:r>
          </a:p>
          <a:p>
            <a:pPr lvl="1" marL="1821872" indent="-932872">
              <a:lnSpc>
                <a:spcPct val="90000"/>
              </a:lnSpc>
              <a:spcBef>
                <a:spcPts val="4000"/>
              </a:spcBef>
              <a:buClr>
                <a:srgbClr val="CC162F"/>
              </a:buClr>
              <a:buSzPct val="100000"/>
              <a:buFont typeface="Helvetica"/>
              <a:buChar char="–"/>
              <a:defRPr sz="6400">
                <a:solidFill>
                  <a:srgbClr val="304F5A"/>
                </a:solidFill>
              </a:defRPr>
            </a:pPr>
            <a:r>
              <a:t>Consensus threshold at 30 minutes of WI</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Results</a:t>
            </a:r>
            <a:r>
              <a:rPr baseline="31999">
                <a:solidFill>
                  <a:srgbClr val="53A2CF"/>
                </a:solidFill>
              </a:rPr>
              <a:t>5</a:t>
            </a:r>
          </a:p>
          <a:p>
            <a:pPr lvl="1" marL="1821872" indent="-932872">
              <a:lnSpc>
                <a:spcPct val="90000"/>
              </a:lnSpc>
              <a:spcBef>
                <a:spcPts val="4000"/>
              </a:spcBef>
              <a:buClr>
                <a:srgbClr val="CC162F"/>
              </a:buClr>
              <a:buSzPct val="100000"/>
              <a:buFont typeface="Helvetica"/>
              <a:buChar char="–"/>
              <a:defRPr sz="6400">
                <a:solidFill>
                  <a:srgbClr val="304F5A"/>
                </a:solidFill>
              </a:defRPr>
            </a:pPr>
            <a:r>
              <a:t>Lower level of ATP at 60 minutes of WI</a:t>
            </a:r>
          </a:p>
          <a:p>
            <a:pPr lvl="1" marL="1821872" indent="-932872">
              <a:lnSpc>
                <a:spcPct val="90000"/>
              </a:lnSpc>
              <a:spcBef>
                <a:spcPts val="4000"/>
              </a:spcBef>
              <a:buClr>
                <a:srgbClr val="CC162F"/>
              </a:buClr>
              <a:buSzPct val="100000"/>
              <a:buFont typeface="Helvetica"/>
              <a:buChar char="–"/>
              <a:defRPr sz="6400">
                <a:solidFill>
                  <a:srgbClr val="304F5A"/>
                </a:solidFill>
              </a:defRPr>
            </a:pPr>
            <a:r>
              <a:t>Higher Histological damages score at 60 minutes of WI</a:t>
            </a:r>
          </a:p>
          <a:p>
            <a:pPr lvl="1" marL="1821872" indent="-932872">
              <a:lnSpc>
                <a:spcPct val="90000"/>
              </a:lnSpc>
              <a:spcBef>
                <a:spcPts val="4000"/>
              </a:spcBef>
              <a:buClr>
                <a:srgbClr val="CC162F"/>
              </a:buClr>
              <a:buSzPct val="100000"/>
              <a:buFont typeface="Helvetica"/>
              <a:buChar char="–"/>
              <a:defRPr sz="6400">
                <a:solidFill>
                  <a:srgbClr val="304F5A"/>
                </a:solidFill>
              </a:defRPr>
            </a:pPr>
            <a:r>
              <a:t>Correlation of ATP concentration with Histological score</a:t>
            </a:r>
          </a:p>
          <a:p>
            <a:pPr lvl="4" marL="2560320" indent="-731520">
              <a:lnSpc>
                <a:spcPct val="90000"/>
              </a:lnSpc>
              <a:spcBef>
                <a:spcPts val="4000"/>
              </a:spcBef>
              <a:buClr>
                <a:srgbClr val="CC162F"/>
              </a:buClr>
              <a:buSzPct val="100000"/>
              <a:buFont typeface="Helvetica"/>
              <a:buChar char="•"/>
              <a:defRPr sz="6400">
                <a:solidFill>
                  <a:srgbClr val="304F5A"/>
                </a:solidFill>
              </a:defRPr>
            </a:pPr>
            <a:r>
              <a:t>ATP can be use as to estimate the cellular damage</a:t>
            </a:r>
            <a:endParaRPr baseline="31999"/>
          </a:p>
        </p:txBody>
      </p:sp>
      <p:sp>
        <p:nvSpPr>
          <p:cNvPr id="262" name="2. MRI methods"/>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2. MRI methods</a:t>
            </a:r>
          </a:p>
        </p:txBody>
      </p:sp>
      <p:pic>
        <p:nvPicPr>
          <p:cNvPr id="263" name="Capture d’écran 2022-05-23 à 15.16.07.png" descr="Capture d’écran 2022-05-23 à 15.16.07.png"/>
          <p:cNvPicPr>
            <a:picLocks noChangeAspect="1"/>
          </p:cNvPicPr>
          <p:nvPr/>
        </p:nvPicPr>
        <p:blipFill>
          <a:blip r:embed="rId4">
            <a:extLst/>
          </a:blip>
          <a:srcRect l="47715" t="0" r="0" b="0"/>
          <a:stretch>
            <a:fillRect/>
          </a:stretch>
        </p:blipFill>
        <p:spPr>
          <a:xfrm>
            <a:off x="22660619" y="13505879"/>
            <a:ext cx="11545860" cy="9258310"/>
          </a:xfrm>
          <a:prstGeom prst="rect">
            <a:avLst/>
          </a:prstGeom>
          <a:ln w="12700">
            <a:miter lim="400000"/>
          </a:ln>
        </p:spPr>
      </p:pic>
      <p:sp>
        <p:nvSpPr>
          <p:cNvPr id="264" name="Espace réservé du contenu 2"/>
          <p:cNvSpPr txBox="1"/>
          <p:nvPr/>
        </p:nvSpPr>
        <p:spPr>
          <a:xfrm>
            <a:off x="29565696" y="25822850"/>
            <a:ext cx="19232704" cy="2975705"/>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[5] Longchamp et al. Transplantation. 2020</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 name="Espace réservé du numéro de diapositive 4"/>
          <p:cNvSpPr txBox="1"/>
          <p:nvPr>
            <p:ph type="sldNum" sz="quarter" idx="2"/>
          </p:nvPr>
        </p:nvSpPr>
        <p:spPr>
          <a:xfrm>
            <a:off x="43428295" y="26472708"/>
            <a:ext cx="773997"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 name="Titre 3"/>
          <p:cNvSpPr txBox="1"/>
          <p:nvPr>
            <p:ph type="title"/>
          </p:nvPr>
        </p:nvSpPr>
        <p:spPr>
          <a:xfrm>
            <a:off x="3" y="-1"/>
            <a:ext cx="38969874" cy="4493630"/>
          </a:xfrm>
          <a:prstGeom prst="rect">
            <a:avLst/>
          </a:prstGeom>
        </p:spPr>
        <p:txBody>
          <a:bodyPr/>
          <a:lstStyle/>
          <a:p>
            <a:pPr/>
            <a:r>
              <a:t>Outline</a:t>
            </a:r>
          </a:p>
        </p:txBody>
      </p:sp>
      <p:sp>
        <p:nvSpPr>
          <p:cNvPr id="74" name="Espace réservé du contenu 1"/>
          <p:cNvSpPr txBox="1"/>
          <p:nvPr/>
        </p:nvSpPr>
        <p:spPr>
          <a:xfrm>
            <a:off x="15276785" y="6604758"/>
            <a:ext cx="18732702" cy="14222484"/>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nSpc>
                <a:spcPct val="90000"/>
              </a:lnSpc>
              <a:spcBef>
                <a:spcPts val="4000"/>
              </a:spcBef>
              <a:defRPr sz="6400">
                <a:solidFill>
                  <a:srgbClr val="304F5A"/>
                </a:solidFill>
              </a:defRPr>
            </a:pPr>
            <a:r>
              <a:t>1. Introduction</a:t>
            </a:r>
          </a:p>
          <a:p>
            <a:pPr lvl="2" marL="2133600" indent="-1219200">
              <a:lnSpc>
                <a:spcPct val="90000"/>
              </a:lnSpc>
              <a:spcBef>
                <a:spcPts val="4000"/>
              </a:spcBef>
              <a:buClr>
                <a:srgbClr val="CC162F"/>
              </a:buClr>
              <a:buSzPct val="100000"/>
              <a:buFont typeface="Helvetica"/>
              <a:buChar char="■"/>
              <a:defRPr sz="6400">
                <a:solidFill>
                  <a:srgbClr val="304F5A"/>
                </a:solidFill>
              </a:defRPr>
            </a:pPr>
            <a:r>
              <a:t>Magnetic Resonance Imaging </a:t>
            </a:r>
          </a:p>
          <a:p>
            <a:pPr lvl="2" marL="2133600" indent="-1219200">
              <a:lnSpc>
                <a:spcPct val="90000"/>
              </a:lnSpc>
              <a:spcBef>
                <a:spcPts val="4000"/>
              </a:spcBef>
              <a:buClr>
                <a:srgbClr val="CC162F"/>
              </a:buClr>
              <a:buSzPct val="100000"/>
              <a:buFont typeface="Helvetica"/>
              <a:buChar char="■"/>
              <a:defRPr sz="6400">
                <a:solidFill>
                  <a:srgbClr val="304F5A"/>
                </a:solidFill>
              </a:defRPr>
            </a:pPr>
            <a:r>
              <a:t>Magnetic Resonance Spectroscopic Imaging</a:t>
            </a:r>
          </a:p>
          <a:p>
            <a:pPr>
              <a:lnSpc>
                <a:spcPct val="90000"/>
              </a:lnSpc>
              <a:spcBef>
                <a:spcPts val="4000"/>
              </a:spcBef>
              <a:defRPr sz="6400">
                <a:solidFill>
                  <a:srgbClr val="304F5A"/>
                </a:solidFill>
              </a:defRPr>
            </a:pPr>
            <a:r>
              <a:t>2. Research focuses</a:t>
            </a:r>
          </a:p>
          <a:p>
            <a:pPr lvl="2" marL="2133600" indent="-1219200">
              <a:lnSpc>
                <a:spcPct val="90000"/>
              </a:lnSpc>
              <a:spcBef>
                <a:spcPts val="4000"/>
              </a:spcBef>
              <a:buClr>
                <a:srgbClr val="CC162F"/>
              </a:buClr>
              <a:buSzPct val="100000"/>
              <a:buFont typeface="Helvetica"/>
              <a:buChar char="■"/>
              <a:defRPr sz="6400">
                <a:solidFill>
                  <a:srgbClr val="304F5A"/>
                </a:solidFill>
              </a:defRPr>
            </a:pPr>
            <a:r>
              <a:t>Phosphorus MRS</a:t>
            </a:r>
          </a:p>
          <a:p>
            <a:pPr lvl="2" marL="2133600" indent="-1219200">
              <a:lnSpc>
                <a:spcPct val="90000"/>
              </a:lnSpc>
              <a:spcBef>
                <a:spcPts val="4000"/>
              </a:spcBef>
              <a:buClr>
                <a:srgbClr val="CC162F"/>
              </a:buClr>
              <a:buSzPct val="100000"/>
              <a:buFont typeface="Helvetica"/>
              <a:buChar char="■"/>
              <a:defRPr sz="6400">
                <a:solidFill>
                  <a:srgbClr val="304F5A"/>
                </a:solidFill>
              </a:defRPr>
            </a:pPr>
            <a:r>
              <a:t>Motivation and limitation</a:t>
            </a:r>
          </a:p>
          <a:p>
            <a:pPr>
              <a:lnSpc>
                <a:spcPct val="90000"/>
              </a:lnSpc>
              <a:spcBef>
                <a:spcPts val="4000"/>
              </a:spcBef>
              <a:defRPr sz="6400">
                <a:solidFill>
                  <a:srgbClr val="304F5A"/>
                </a:solidFill>
              </a:defRPr>
            </a:pPr>
            <a:r>
              <a:t>3. Current research contribution </a:t>
            </a:r>
          </a:p>
          <a:p>
            <a:pPr lvl="2" marL="2133600" indent="-1219200">
              <a:lnSpc>
                <a:spcPct val="90000"/>
              </a:lnSpc>
              <a:spcBef>
                <a:spcPts val="4000"/>
              </a:spcBef>
              <a:buClr>
                <a:srgbClr val="CC162F"/>
              </a:buClr>
              <a:buSzPct val="100000"/>
              <a:buFont typeface="Helvetica"/>
              <a:buChar char="■"/>
              <a:defRPr sz="6400">
                <a:solidFill>
                  <a:srgbClr val="304F5A"/>
                </a:solidFill>
              </a:defRPr>
            </a:pPr>
            <a:r>
              <a:t>Improvement of data acquisition</a:t>
            </a:r>
          </a:p>
          <a:p>
            <a:pPr lvl="2" marL="2133600" indent="-1219200">
              <a:lnSpc>
                <a:spcPct val="90000"/>
              </a:lnSpc>
              <a:spcBef>
                <a:spcPts val="4000"/>
              </a:spcBef>
              <a:buClr>
                <a:srgbClr val="CC162F"/>
              </a:buClr>
              <a:buSzPct val="100000"/>
              <a:buFont typeface="Helvetica"/>
              <a:buChar char="■"/>
              <a:defRPr sz="6400">
                <a:solidFill>
                  <a:srgbClr val="304F5A"/>
                </a:solidFill>
              </a:defRPr>
            </a:pPr>
            <a:r>
              <a:t>Improvement of data analysis</a:t>
            </a:r>
          </a:p>
          <a:p>
            <a:pPr>
              <a:lnSpc>
                <a:spcPct val="90000"/>
              </a:lnSpc>
              <a:spcBef>
                <a:spcPts val="4000"/>
              </a:spcBef>
              <a:defRPr sz="6400">
                <a:solidFill>
                  <a:srgbClr val="304F5A"/>
                </a:solidFill>
              </a:defRPr>
            </a:pPr>
            <a:r>
              <a:t>4. Conclusion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itre 3"/>
          <p:cNvSpPr txBox="1"/>
          <p:nvPr>
            <p:ph type="title"/>
          </p:nvPr>
        </p:nvSpPr>
        <p:spPr>
          <a:xfrm>
            <a:off x="3" y="139348"/>
            <a:ext cx="38969874" cy="4354280"/>
          </a:xfrm>
          <a:prstGeom prst="rect">
            <a:avLst/>
          </a:prstGeom>
        </p:spPr>
        <p:txBody>
          <a:bodyPr/>
          <a:lstStyle/>
          <a:p>
            <a:pPr/>
            <a:r>
              <a:t>Sub-NormothermiA</a:t>
            </a:r>
          </a:p>
        </p:txBody>
      </p:sp>
      <p:sp>
        <p:nvSpPr>
          <p:cNvPr id="269"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 name="Espace réservé du contenu 1"/>
          <p:cNvSpPr txBox="1"/>
          <p:nvPr/>
        </p:nvSpPr>
        <p:spPr>
          <a:xfrm>
            <a:off x="1364243" y="5971653"/>
            <a:ext cx="19029505" cy="2027518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Sub-normothermia</a:t>
            </a:r>
          </a:p>
          <a:p>
            <a:pPr lvl="1" marL="1821872" indent="-932872">
              <a:lnSpc>
                <a:spcPct val="90000"/>
              </a:lnSpc>
              <a:spcBef>
                <a:spcPts val="4000"/>
              </a:spcBef>
              <a:buClr>
                <a:srgbClr val="CC162F"/>
              </a:buClr>
              <a:buSzPct val="100000"/>
              <a:buFont typeface="Helvetica"/>
              <a:buChar char="–"/>
              <a:defRPr sz="6400">
                <a:solidFill>
                  <a:srgbClr val="304F5A"/>
                </a:solidFill>
              </a:defRPr>
            </a:pPr>
            <a:r>
              <a:t>Investigate if it improves:</a:t>
            </a:r>
          </a:p>
          <a:p>
            <a:pPr lvl="4" marL="2560320" indent="-731520">
              <a:lnSpc>
                <a:spcPct val="90000"/>
              </a:lnSpc>
              <a:spcBef>
                <a:spcPts val="4000"/>
              </a:spcBef>
              <a:buClr>
                <a:srgbClr val="CC162F"/>
              </a:buClr>
              <a:buSzPct val="100000"/>
              <a:buFont typeface="Helvetica"/>
              <a:buChar char="•"/>
              <a:defRPr sz="6400">
                <a:solidFill>
                  <a:srgbClr val="304F5A"/>
                </a:solidFill>
              </a:defRPr>
            </a:pPr>
            <a:r>
              <a:t>Reduction of Ischemia-Reperfusion Injury</a:t>
            </a:r>
          </a:p>
          <a:p>
            <a:pPr lvl="4" marL="2560320" indent="-731520">
              <a:lnSpc>
                <a:spcPct val="90000"/>
              </a:lnSpc>
              <a:spcBef>
                <a:spcPts val="4000"/>
              </a:spcBef>
              <a:buClr>
                <a:srgbClr val="CC162F"/>
              </a:buClr>
              <a:buSzPct val="100000"/>
              <a:buFont typeface="Helvetica"/>
              <a:buChar char="•"/>
              <a:defRPr sz="6400">
                <a:solidFill>
                  <a:srgbClr val="304F5A"/>
                </a:solidFill>
              </a:defRPr>
            </a:pPr>
            <a:r>
              <a:t>Kidney metabolism with ATP production</a:t>
            </a:r>
          </a:p>
          <a:p>
            <a:pPr lvl="1" marL="1821872" indent="-932872">
              <a:lnSpc>
                <a:spcPct val="90000"/>
              </a:lnSpc>
              <a:spcBef>
                <a:spcPts val="4000"/>
              </a:spcBef>
              <a:buClr>
                <a:srgbClr val="CC162F"/>
              </a:buClr>
              <a:buSzPct val="100000"/>
              <a:buFont typeface="Helvetica"/>
              <a:buChar char="–"/>
              <a:defRPr sz="6400">
                <a:solidFill>
                  <a:srgbClr val="304F5A"/>
                </a:solidFill>
              </a:defRPr>
            </a:pPr>
            <a:r>
              <a:t>3 groups: Hypothermia at 4°C without or with oxygen (HMP or HMOP) and Sub-normothermia at 22°C with oxygen (SNOP)</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Results</a:t>
            </a:r>
            <a:r>
              <a:rPr baseline="31999">
                <a:solidFill>
                  <a:srgbClr val="53A2CF"/>
                </a:solidFill>
              </a:rPr>
              <a:t>6</a:t>
            </a:r>
          </a:p>
          <a:p>
            <a:pPr lvl="1" marL="1821872" indent="-932872">
              <a:lnSpc>
                <a:spcPct val="90000"/>
              </a:lnSpc>
              <a:spcBef>
                <a:spcPts val="4000"/>
              </a:spcBef>
              <a:buClr>
                <a:srgbClr val="CC162F"/>
              </a:buClr>
              <a:buSzPct val="100000"/>
              <a:buFont typeface="Helvetica"/>
              <a:buChar char="–"/>
              <a:defRPr sz="6400">
                <a:solidFill>
                  <a:srgbClr val="304F5A"/>
                </a:solidFill>
              </a:defRPr>
            </a:pPr>
            <a:r>
              <a:t>Higher ATP levels before and after transplantation</a:t>
            </a:r>
          </a:p>
          <a:p>
            <a:pPr lvl="1" marL="1821872" indent="-932872">
              <a:lnSpc>
                <a:spcPct val="90000"/>
              </a:lnSpc>
              <a:spcBef>
                <a:spcPts val="4000"/>
              </a:spcBef>
              <a:buClr>
                <a:srgbClr val="CC162F"/>
              </a:buClr>
              <a:buSzPct val="100000"/>
              <a:buFont typeface="Helvetica"/>
              <a:buChar char="–"/>
              <a:defRPr sz="6400">
                <a:solidFill>
                  <a:srgbClr val="304F5A"/>
                </a:solidFill>
              </a:defRPr>
            </a:pPr>
            <a:r>
              <a:t>Good correlation with histological score results with lower injuries in Sub-normothermia </a:t>
            </a:r>
          </a:p>
          <a:p>
            <a:pPr lvl="4" marL="2560320" indent="-731520">
              <a:lnSpc>
                <a:spcPct val="90000"/>
              </a:lnSpc>
              <a:spcBef>
                <a:spcPts val="4000"/>
              </a:spcBef>
              <a:buClr>
                <a:srgbClr val="CC162F"/>
              </a:buClr>
              <a:buSzPct val="100000"/>
              <a:buFont typeface="Helvetica"/>
              <a:buChar char="•"/>
              <a:defRPr sz="6400">
                <a:solidFill>
                  <a:srgbClr val="304F5A"/>
                </a:solidFill>
              </a:defRPr>
            </a:pPr>
            <a:r>
              <a:t>Injuries effect occurs during and after reperfusion</a:t>
            </a:r>
          </a:p>
        </p:txBody>
      </p:sp>
      <p:pic>
        <p:nvPicPr>
          <p:cNvPr id="271" name="Fig3.png" descr="Fig3.png"/>
          <p:cNvPicPr>
            <a:picLocks noChangeAspect="1"/>
          </p:cNvPicPr>
          <p:nvPr/>
        </p:nvPicPr>
        <p:blipFill>
          <a:blip r:embed="rId3">
            <a:extLst/>
          </a:blip>
          <a:srcRect l="0" t="0" r="0" b="45048"/>
          <a:stretch>
            <a:fillRect/>
          </a:stretch>
        </p:blipFill>
        <p:spPr>
          <a:xfrm>
            <a:off x="34831923" y="5364923"/>
            <a:ext cx="13608065" cy="10144591"/>
          </a:xfrm>
          <a:prstGeom prst="rect">
            <a:avLst/>
          </a:prstGeom>
          <a:ln w="12700">
            <a:miter lim="400000"/>
          </a:ln>
        </p:spPr>
      </p:pic>
      <p:pic>
        <p:nvPicPr>
          <p:cNvPr id="272" name="Fig4.png" descr="Fig4.png"/>
          <p:cNvPicPr>
            <a:picLocks noChangeAspect="1"/>
          </p:cNvPicPr>
          <p:nvPr/>
        </p:nvPicPr>
        <p:blipFill>
          <a:blip r:embed="rId4">
            <a:extLst/>
          </a:blip>
          <a:stretch>
            <a:fillRect/>
          </a:stretch>
        </p:blipFill>
        <p:spPr>
          <a:xfrm>
            <a:off x="20912859" y="5318236"/>
            <a:ext cx="13399953" cy="18554411"/>
          </a:xfrm>
          <a:prstGeom prst="rect">
            <a:avLst/>
          </a:prstGeom>
          <a:ln w="12700">
            <a:miter lim="400000"/>
          </a:ln>
        </p:spPr>
      </p:pic>
      <p:sp>
        <p:nvSpPr>
          <p:cNvPr id="273" name="Espace réservé du contenu 2"/>
          <p:cNvSpPr txBox="1"/>
          <p:nvPr/>
        </p:nvSpPr>
        <p:spPr>
          <a:xfrm>
            <a:off x="2973978" y="3648607"/>
            <a:ext cx="42820044"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lvl1pPr>
              <a:lnSpc>
                <a:spcPct val="90000"/>
              </a:lnSpc>
              <a:spcBef>
                <a:spcPts val="6400"/>
              </a:spcBef>
              <a:defRPr sz="9600">
                <a:solidFill>
                  <a:srgbClr val="009ED1"/>
                </a:solidFill>
              </a:defRPr>
            </a:lvl1pPr>
          </a:lstStyle>
          <a:p>
            <a:pPr/>
            <a:r>
              <a:t>Organ preservation with a 22°C perfusion</a:t>
            </a:r>
          </a:p>
        </p:txBody>
      </p:sp>
      <p:sp>
        <p:nvSpPr>
          <p:cNvPr id="274" name="2. MRI methods"/>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2. MRI methods</a:t>
            </a:r>
          </a:p>
        </p:txBody>
      </p:sp>
      <p:sp>
        <p:nvSpPr>
          <p:cNvPr id="275" name="Carré"/>
          <p:cNvSpPr/>
          <p:nvPr/>
        </p:nvSpPr>
        <p:spPr>
          <a:xfrm>
            <a:off x="34469161" y="5028379"/>
            <a:ext cx="1270001" cy="1270001"/>
          </a:xfrm>
          <a:prstGeom prst="rect">
            <a:avLst/>
          </a:prstGeom>
          <a:solidFill>
            <a:srgbClr val="FFFFFF"/>
          </a:solidFill>
          <a:ln w="12700">
            <a:miter lim="400000"/>
          </a:ln>
        </p:spPr>
        <p:txBody>
          <a:bodyPr lIns="182879" tIns="182879" rIns="182879" bIns="182879" anchor="ctr"/>
          <a:lstStyle/>
          <a:p>
            <a:pPr/>
          </a:p>
        </p:txBody>
      </p:sp>
      <p:sp>
        <p:nvSpPr>
          <p:cNvPr id="276" name="E"/>
          <p:cNvSpPr txBox="1"/>
          <p:nvPr/>
        </p:nvSpPr>
        <p:spPr>
          <a:xfrm>
            <a:off x="34671886" y="5104160"/>
            <a:ext cx="827414" cy="1118440"/>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b="1" sz="5300">
                <a:solidFill>
                  <a:srgbClr val="000000"/>
                </a:solidFill>
              </a:defRPr>
            </a:lvl1pPr>
          </a:lstStyle>
          <a:p>
            <a:pPr>
              <a:defRPr>
                <a:solidFill>
                  <a:schemeClr val="accent1"/>
                </a:solidFill>
              </a:defRPr>
            </a:pPr>
            <a:r>
              <a:rPr>
                <a:solidFill>
                  <a:srgbClr val="000000"/>
                </a:solidFill>
              </a:rPr>
              <a:t>E</a:t>
            </a:r>
          </a:p>
        </p:txBody>
      </p:sp>
      <p:sp>
        <p:nvSpPr>
          <p:cNvPr id="277" name="Carré"/>
          <p:cNvSpPr/>
          <p:nvPr/>
        </p:nvSpPr>
        <p:spPr>
          <a:xfrm>
            <a:off x="34469161" y="15855942"/>
            <a:ext cx="1270001" cy="1270001"/>
          </a:xfrm>
          <a:prstGeom prst="rect">
            <a:avLst/>
          </a:prstGeom>
          <a:solidFill>
            <a:srgbClr val="FFFFFF"/>
          </a:solidFill>
          <a:ln w="12700">
            <a:miter lim="400000"/>
          </a:ln>
        </p:spPr>
        <p:txBody>
          <a:bodyPr lIns="182879" tIns="182879" rIns="182879" bIns="182879" anchor="ctr"/>
          <a:lstStyle/>
          <a:p>
            <a:pPr/>
          </a:p>
        </p:txBody>
      </p:sp>
      <p:sp>
        <p:nvSpPr>
          <p:cNvPr id="278" name="F"/>
          <p:cNvSpPr txBox="1"/>
          <p:nvPr/>
        </p:nvSpPr>
        <p:spPr>
          <a:xfrm>
            <a:off x="34671886" y="15931722"/>
            <a:ext cx="789618" cy="1118440"/>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defRPr b="1" sz="5300">
                <a:solidFill>
                  <a:srgbClr val="000000"/>
                </a:solidFill>
              </a:defRPr>
            </a:lvl1pPr>
          </a:lstStyle>
          <a:p>
            <a:pPr>
              <a:defRPr>
                <a:solidFill>
                  <a:schemeClr val="accent1"/>
                </a:solidFill>
              </a:defRPr>
            </a:pPr>
            <a:r>
              <a:rPr>
                <a:solidFill>
                  <a:srgbClr val="000000"/>
                </a:solidFill>
              </a:rPr>
              <a:t>F</a:t>
            </a:r>
          </a:p>
        </p:txBody>
      </p:sp>
      <p:sp>
        <p:nvSpPr>
          <p:cNvPr id="279" name="Espace réservé du contenu 2"/>
          <p:cNvSpPr txBox="1"/>
          <p:nvPr/>
        </p:nvSpPr>
        <p:spPr>
          <a:xfrm>
            <a:off x="-53334" y="25690918"/>
            <a:ext cx="19251517" cy="435428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gn="just">
              <a:spcBef>
                <a:spcPts val="3000"/>
              </a:spcBef>
              <a:defRPr sz="4000">
                <a:solidFill>
                  <a:srgbClr val="009ED1"/>
                </a:solidFill>
              </a:defRPr>
            </a:pPr>
            <a:r>
              <a:t>[6] Songeon et al. Accepted for publication in Transplantation Direct.</a:t>
            </a:r>
            <a:br/>
          </a:p>
          <a:p>
            <a:pPr algn="just">
              <a:spcBef>
                <a:spcPts val="3000"/>
              </a:spcBef>
              <a:defRPr sz="4000">
                <a:solidFill>
                  <a:srgbClr val="009ED1"/>
                </a:solidFill>
              </a:defRPr>
            </a:pPr>
            <a:r>
              <a:t>.</a:t>
            </a:r>
            <a:br/>
          </a:p>
        </p:txBody>
      </p:sp>
      <p:pic>
        <p:nvPicPr>
          <p:cNvPr id="280" name="Fig3.png" descr="Fig3.png"/>
          <p:cNvPicPr>
            <a:picLocks noChangeAspect="1"/>
          </p:cNvPicPr>
          <p:nvPr/>
        </p:nvPicPr>
        <p:blipFill>
          <a:blip r:embed="rId3">
            <a:extLst/>
          </a:blip>
          <a:srcRect l="12631" t="56929" r="12631" b="0"/>
          <a:stretch>
            <a:fillRect/>
          </a:stretch>
        </p:blipFill>
        <p:spPr>
          <a:xfrm>
            <a:off x="35631935" y="15684865"/>
            <a:ext cx="12701289" cy="99301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Titre 3"/>
          <p:cNvSpPr txBox="1"/>
          <p:nvPr>
            <p:ph type="title"/>
          </p:nvPr>
        </p:nvSpPr>
        <p:spPr>
          <a:xfrm>
            <a:off x="3" y="139348"/>
            <a:ext cx="38969874" cy="4354280"/>
          </a:xfrm>
          <a:prstGeom prst="rect">
            <a:avLst/>
          </a:prstGeom>
        </p:spPr>
        <p:txBody>
          <a:bodyPr/>
          <a:lstStyle/>
          <a:p>
            <a:pPr/>
            <a:r>
              <a:t>Evaluation with Neural Networks</a:t>
            </a:r>
          </a:p>
        </p:txBody>
      </p:sp>
      <p:sp>
        <p:nvSpPr>
          <p:cNvPr id="285"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Espace réservé du contenu 1"/>
          <p:cNvSpPr txBox="1"/>
          <p:nvPr/>
        </p:nvSpPr>
        <p:spPr>
          <a:xfrm>
            <a:off x="1134651" y="7845527"/>
            <a:ext cx="19029505" cy="1679165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Deep Learning approach</a:t>
            </a:r>
          </a:p>
          <a:p>
            <a:pPr lvl="1" marL="1821872" indent="-932872">
              <a:lnSpc>
                <a:spcPct val="90000"/>
              </a:lnSpc>
              <a:spcBef>
                <a:spcPts val="4000"/>
              </a:spcBef>
              <a:buClr>
                <a:srgbClr val="CC162F"/>
              </a:buClr>
              <a:buSzPct val="100000"/>
              <a:buFont typeface="Helvetica"/>
              <a:buChar char="–"/>
              <a:defRPr sz="6400">
                <a:solidFill>
                  <a:srgbClr val="304F5A"/>
                </a:solidFill>
              </a:defRPr>
            </a:pPr>
            <a:r>
              <a:t>Based on a physical model</a:t>
            </a:r>
          </a:p>
          <a:p>
            <a:pPr lvl="4" marL="2560320" indent="-731520">
              <a:lnSpc>
                <a:spcPct val="90000"/>
              </a:lnSpc>
              <a:spcBef>
                <a:spcPts val="4000"/>
              </a:spcBef>
              <a:buClr>
                <a:srgbClr val="CC162F"/>
              </a:buClr>
              <a:buSzPct val="100000"/>
              <a:buFont typeface="Helvetica"/>
              <a:buChar char="•"/>
              <a:defRPr sz="6400">
                <a:solidFill>
                  <a:srgbClr val="304F5A"/>
                </a:solidFill>
              </a:defRPr>
            </a:pPr>
            <a:r>
              <a:t>Metabolites resonances</a:t>
            </a:r>
          </a:p>
          <a:p>
            <a:pPr lvl="4" marL="2560320" indent="-731520">
              <a:lnSpc>
                <a:spcPct val="90000"/>
              </a:lnSpc>
              <a:spcBef>
                <a:spcPts val="4000"/>
              </a:spcBef>
              <a:buClr>
                <a:srgbClr val="CC162F"/>
              </a:buClr>
              <a:buSzPct val="100000"/>
              <a:buFont typeface="Helvetica"/>
              <a:buChar char="•"/>
              <a:defRPr sz="6400">
                <a:solidFill>
                  <a:srgbClr val="304F5A"/>
                </a:solidFill>
              </a:defRPr>
            </a:pPr>
            <a:r>
              <a:t>Sequence (FID)</a:t>
            </a:r>
          </a:p>
          <a:p>
            <a:pPr lvl="1" marL="1821872" indent="-932872">
              <a:lnSpc>
                <a:spcPct val="90000"/>
              </a:lnSpc>
              <a:spcBef>
                <a:spcPts val="4000"/>
              </a:spcBef>
              <a:buClr>
                <a:srgbClr val="CC162F"/>
              </a:buClr>
              <a:buSzPct val="100000"/>
              <a:buFont typeface="Helvetica"/>
              <a:buChar char="–"/>
              <a:defRPr sz="6400">
                <a:solidFill>
                  <a:srgbClr val="304F5A"/>
                </a:solidFill>
              </a:defRPr>
            </a:pPr>
            <a:r>
              <a:t>Supervised learning</a:t>
            </a:r>
          </a:p>
          <a:p>
            <a:pPr lvl="4" marL="2560320" indent="-731520">
              <a:lnSpc>
                <a:spcPct val="90000"/>
              </a:lnSpc>
              <a:spcBef>
                <a:spcPts val="4000"/>
              </a:spcBef>
              <a:buClr>
                <a:srgbClr val="CC162F"/>
              </a:buClr>
              <a:buSzPct val="100000"/>
              <a:buFont typeface="Helvetica"/>
              <a:buChar char="•"/>
              <a:defRPr sz="6400">
                <a:solidFill>
                  <a:srgbClr val="304F5A"/>
                </a:solidFill>
              </a:defRPr>
            </a:pPr>
            <a:r>
              <a:t>Simulation of 10</a:t>
            </a:r>
            <a:r>
              <a:rPr baseline="31999"/>
              <a:t>6</a:t>
            </a:r>
            <a:r>
              <a:t> to train the network</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Network trained to estimate</a:t>
            </a:r>
          </a:p>
          <a:p>
            <a:pPr lvl="1" marL="1821872" indent="-932872">
              <a:lnSpc>
                <a:spcPct val="90000"/>
              </a:lnSpc>
              <a:spcBef>
                <a:spcPts val="4000"/>
              </a:spcBef>
              <a:buClr>
                <a:srgbClr val="CC162F"/>
              </a:buClr>
              <a:buSzPct val="100000"/>
              <a:buFont typeface="Helvetica"/>
              <a:buChar char="–"/>
              <a:defRPr sz="6400">
                <a:solidFill>
                  <a:srgbClr val="304F5A"/>
                </a:solidFill>
              </a:defRPr>
            </a:pPr>
            <a:r>
              <a:t>Metabolites concentrations</a:t>
            </a:r>
          </a:p>
          <a:p>
            <a:pPr lvl="1" marL="1821872" indent="-932872">
              <a:lnSpc>
                <a:spcPct val="90000"/>
              </a:lnSpc>
              <a:spcBef>
                <a:spcPts val="4000"/>
              </a:spcBef>
              <a:buClr>
                <a:srgbClr val="CC162F"/>
              </a:buClr>
              <a:buSzPct val="100000"/>
              <a:buFont typeface="Helvetica"/>
              <a:buChar char="–"/>
              <a:defRPr sz="6400">
                <a:solidFill>
                  <a:srgbClr val="304F5A"/>
                </a:solidFill>
              </a:defRPr>
            </a:pPr>
            <a:r>
              <a:t>Spectral parameters</a:t>
            </a:r>
          </a:p>
          <a:p>
            <a:pPr lvl="4" marL="2560320" indent="-731520">
              <a:lnSpc>
                <a:spcPct val="90000"/>
              </a:lnSpc>
              <a:spcBef>
                <a:spcPts val="4000"/>
              </a:spcBef>
              <a:buClr>
                <a:srgbClr val="CC162F"/>
              </a:buClr>
              <a:buSzPct val="100000"/>
              <a:buFont typeface="Helvetica"/>
              <a:buChar char="•"/>
              <a:defRPr sz="6400">
                <a:solidFill>
                  <a:srgbClr val="304F5A"/>
                </a:solidFill>
              </a:defRPr>
            </a:pPr>
            <a:r>
              <a:t>0th and 1st order phases, chemical shift, lorentzian and gaussian width, baseline and SNR</a:t>
            </a:r>
          </a:p>
        </p:txBody>
      </p:sp>
      <p:sp>
        <p:nvSpPr>
          <p:cNvPr id="287" name="3. Artificial Intelligence"/>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Artificial Intelligence</a:t>
            </a:r>
          </a:p>
        </p:txBody>
      </p:sp>
      <p:sp>
        <p:nvSpPr>
          <p:cNvPr id="288" name="Espace réservé du contenu 2"/>
          <p:cNvSpPr txBox="1"/>
          <p:nvPr/>
        </p:nvSpPr>
        <p:spPr>
          <a:xfrm>
            <a:off x="2973978" y="3648607"/>
            <a:ext cx="42820044"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p>
            <a:pPr>
              <a:lnSpc>
                <a:spcPct val="90000"/>
              </a:lnSpc>
              <a:spcBef>
                <a:spcPts val="6400"/>
              </a:spcBef>
              <a:defRPr sz="9600">
                <a:solidFill>
                  <a:srgbClr val="009ED1"/>
                </a:solidFill>
              </a:defRPr>
            </a:pPr>
            <a:r>
              <a:rPr baseline="31999"/>
              <a:t>31</a:t>
            </a:r>
            <a:r>
              <a:t>P-Spectral Analysis With Neural Networks: 31P-SPAWNN</a:t>
            </a:r>
          </a:p>
        </p:txBody>
      </p:sp>
      <p:pic>
        <p:nvPicPr>
          <p:cNvPr id="289" name="Image" descr="Image"/>
          <p:cNvPicPr>
            <a:picLocks noChangeAspect="1"/>
          </p:cNvPicPr>
          <p:nvPr/>
        </p:nvPicPr>
        <p:blipFill>
          <a:blip r:embed="rId3">
            <a:extLst/>
          </a:blip>
          <a:stretch>
            <a:fillRect/>
          </a:stretch>
        </p:blipFill>
        <p:spPr>
          <a:xfrm>
            <a:off x="19336568" y="9658572"/>
            <a:ext cx="28715712" cy="8114856"/>
          </a:xfrm>
          <a:prstGeom prst="rect">
            <a:avLst/>
          </a:prstGeom>
          <a:ln w="12700">
            <a:miter lim="400000"/>
          </a:ln>
        </p:spPr>
      </p:pic>
      <p:sp>
        <p:nvSpPr>
          <p:cNvPr id="290" name="Espace réservé du contenu 2"/>
          <p:cNvSpPr txBox="1"/>
          <p:nvPr/>
        </p:nvSpPr>
        <p:spPr>
          <a:xfrm>
            <a:off x="29565696" y="25780040"/>
            <a:ext cx="19251517" cy="435428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[7] Songeon, et al. Accepted for publication in Magnetic resonance in Medecine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itre 3"/>
          <p:cNvSpPr txBox="1"/>
          <p:nvPr>
            <p:ph type="title"/>
          </p:nvPr>
        </p:nvSpPr>
        <p:spPr>
          <a:xfrm>
            <a:off x="3" y="139348"/>
            <a:ext cx="38969874" cy="4354280"/>
          </a:xfrm>
          <a:prstGeom prst="rect">
            <a:avLst/>
          </a:prstGeom>
        </p:spPr>
        <p:txBody>
          <a:bodyPr/>
          <a:lstStyle/>
          <a:p>
            <a:pPr/>
            <a:r>
              <a:t>Evaluation with Neural Networks</a:t>
            </a:r>
          </a:p>
        </p:txBody>
      </p:sp>
      <p:sp>
        <p:nvSpPr>
          <p:cNvPr id="295"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Espace réservé du contenu 1"/>
          <p:cNvSpPr txBox="1"/>
          <p:nvPr/>
        </p:nvSpPr>
        <p:spPr>
          <a:xfrm>
            <a:off x="57673" y="10135905"/>
            <a:ext cx="19029504" cy="11740945"/>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Convolutional Neural Network</a:t>
            </a:r>
          </a:p>
          <a:p>
            <a:pPr lvl="1" marL="1821872" indent="-932872">
              <a:lnSpc>
                <a:spcPct val="90000"/>
              </a:lnSpc>
              <a:spcBef>
                <a:spcPts val="4000"/>
              </a:spcBef>
              <a:buClr>
                <a:srgbClr val="CC162F"/>
              </a:buClr>
              <a:buSzPct val="100000"/>
              <a:buFont typeface="Helvetica"/>
              <a:buChar char="–"/>
              <a:defRPr sz="6400">
                <a:solidFill>
                  <a:srgbClr val="304F5A"/>
                </a:solidFill>
              </a:defRPr>
            </a:pPr>
            <a:r>
              <a:t>Two different CNN architectures </a:t>
            </a:r>
          </a:p>
          <a:p>
            <a:pPr lvl="4" marL="2560320" indent="-731520">
              <a:lnSpc>
                <a:spcPct val="90000"/>
              </a:lnSpc>
              <a:spcBef>
                <a:spcPts val="4000"/>
              </a:spcBef>
              <a:buClr>
                <a:srgbClr val="CC162F"/>
              </a:buClr>
              <a:buSzPct val="100000"/>
              <a:buFont typeface="Helvetica"/>
              <a:buChar char="•"/>
              <a:defRPr sz="6400">
                <a:solidFill>
                  <a:srgbClr val="304F5A"/>
                </a:solidFill>
              </a:defRPr>
            </a:pPr>
            <a:r>
              <a:t>LeNet based for parameter and concentration quantification</a:t>
            </a:r>
          </a:p>
          <a:p>
            <a:pPr lvl="4" marL="2560320" indent="-731520">
              <a:lnSpc>
                <a:spcPct val="90000"/>
              </a:lnSpc>
              <a:spcBef>
                <a:spcPts val="4000"/>
              </a:spcBef>
              <a:buClr>
                <a:srgbClr val="CC162F"/>
              </a:buClr>
              <a:buSzPct val="100000"/>
              <a:buFont typeface="Helvetica"/>
              <a:buChar char="•"/>
              <a:defRPr sz="6400">
                <a:solidFill>
                  <a:srgbClr val="304F5A"/>
                </a:solidFill>
              </a:defRPr>
            </a:pPr>
            <a:r>
              <a:t>U-Net for baseline estimation</a:t>
            </a:r>
          </a:p>
        </p:txBody>
      </p:sp>
      <p:pic>
        <p:nvPicPr>
          <p:cNvPr id="297" name="Fig2.pdf" descr="Fig2.pdf"/>
          <p:cNvPicPr>
            <a:picLocks noChangeAspect="1"/>
          </p:cNvPicPr>
          <p:nvPr/>
        </p:nvPicPr>
        <p:blipFill>
          <a:blip r:embed="rId2">
            <a:extLst/>
          </a:blip>
          <a:stretch>
            <a:fillRect/>
          </a:stretch>
        </p:blipFill>
        <p:spPr>
          <a:xfrm>
            <a:off x="17324246" y="7477152"/>
            <a:ext cx="31416220" cy="4708510"/>
          </a:xfrm>
          <a:prstGeom prst="rect">
            <a:avLst/>
          </a:prstGeom>
          <a:ln w="12700">
            <a:miter lim="400000"/>
          </a:ln>
        </p:spPr>
      </p:pic>
      <p:pic>
        <p:nvPicPr>
          <p:cNvPr id="298" name="Fig3.pdf" descr="Fig3.pdf"/>
          <p:cNvPicPr>
            <a:picLocks noChangeAspect="1"/>
          </p:cNvPicPr>
          <p:nvPr/>
        </p:nvPicPr>
        <p:blipFill>
          <a:blip r:embed="rId3">
            <a:extLst/>
          </a:blip>
          <a:stretch>
            <a:fillRect/>
          </a:stretch>
        </p:blipFill>
        <p:spPr>
          <a:xfrm>
            <a:off x="17434157" y="15130549"/>
            <a:ext cx="31196398" cy="10897244"/>
          </a:xfrm>
          <a:prstGeom prst="rect">
            <a:avLst/>
          </a:prstGeom>
          <a:ln w="12700">
            <a:miter lim="400000"/>
          </a:ln>
        </p:spPr>
      </p:pic>
      <p:sp>
        <p:nvSpPr>
          <p:cNvPr id="299" name="3. Artificial Intelligence"/>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Artificial Intelligence</a:t>
            </a:r>
          </a:p>
        </p:txBody>
      </p:sp>
      <p:sp>
        <p:nvSpPr>
          <p:cNvPr id="300" name="Espace réservé du contenu 2"/>
          <p:cNvSpPr txBox="1"/>
          <p:nvPr/>
        </p:nvSpPr>
        <p:spPr>
          <a:xfrm>
            <a:off x="2973978" y="3648607"/>
            <a:ext cx="42820044"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p>
            <a:pPr>
              <a:lnSpc>
                <a:spcPct val="90000"/>
              </a:lnSpc>
              <a:spcBef>
                <a:spcPts val="6400"/>
              </a:spcBef>
              <a:defRPr sz="9600">
                <a:solidFill>
                  <a:srgbClr val="009ED1"/>
                </a:solidFill>
              </a:defRPr>
            </a:pPr>
            <a:r>
              <a:rPr baseline="31999"/>
              <a:t>31</a:t>
            </a:r>
            <a:r>
              <a:t>P-Spectral Analysis With Neural Networks: 31P-SPAWNN</a:t>
            </a:r>
          </a:p>
        </p:txBody>
      </p:sp>
      <p:sp>
        <p:nvSpPr>
          <p:cNvPr id="301" name="Espace réservé du contenu 1"/>
          <p:cNvSpPr txBox="1"/>
          <p:nvPr/>
        </p:nvSpPr>
        <p:spPr>
          <a:xfrm>
            <a:off x="23842147" y="6315087"/>
            <a:ext cx="19029505" cy="11740945"/>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400"/>
              </a:spcBef>
              <a:buClr>
                <a:srgbClr val="CC162F"/>
              </a:buClr>
              <a:buSzPct val="100000"/>
              <a:buFont typeface="Helvetica"/>
              <a:buChar char="■"/>
              <a:defRPr sz="6400">
                <a:solidFill>
                  <a:srgbClr val="304F5A"/>
                </a:solidFill>
              </a:defRPr>
            </a:pPr>
            <a:r>
              <a:t>Parameter and concentration evaluation</a:t>
            </a:r>
          </a:p>
          <a:p>
            <a:pPr>
              <a:lnSpc>
                <a:spcPct val="90000"/>
              </a:lnSpc>
              <a:spcBef>
                <a:spcPts val="4400"/>
              </a:spcBef>
              <a:defRPr sz="6400">
                <a:solidFill>
                  <a:srgbClr val="304F5A"/>
                </a:solidFill>
              </a:defRPr>
            </a:pPr>
          </a:p>
          <a:p>
            <a:pPr>
              <a:lnSpc>
                <a:spcPct val="90000"/>
              </a:lnSpc>
              <a:spcBef>
                <a:spcPts val="4400"/>
              </a:spcBef>
              <a:defRPr sz="6400">
                <a:solidFill>
                  <a:srgbClr val="304F5A"/>
                </a:solidFill>
              </a:defRPr>
            </a:pPr>
          </a:p>
          <a:p>
            <a:pPr>
              <a:lnSpc>
                <a:spcPct val="90000"/>
              </a:lnSpc>
              <a:spcBef>
                <a:spcPts val="4400"/>
              </a:spcBef>
              <a:defRPr sz="6400">
                <a:solidFill>
                  <a:srgbClr val="304F5A"/>
                </a:solidFill>
              </a:defRPr>
            </a:pPr>
          </a:p>
          <a:p>
            <a:pPr>
              <a:lnSpc>
                <a:spcPct val="90000"/>
              </a:lnSpc>
              <a:spcBef>
                <a:spcPts val="4400"/>
              </a:spcBef>
              <a:defRPr sz="6400">
                <a:solidFill>
                  <a:srgbClr val="304F5A"/>
                </a:solidFill>
              </a:defRPr>
            </a:pPr>
          </a:p>
          <a:p>
            <a:pPr marL="1219200" indent="-1219200">
              <a:lnSpc>
                <a:spcPct val="90000"/>
              </a:lnSpc>
              <a:spcBef>
                <a:spcPts val="4400"/>
              </a:spcBef>
              <a:buClr>
                <a:srgbClr val="CC162F"/>
              </a:buClr>
              <a:buSzPct val="100000"/>
              <a:buFont typeface="Helvetica"/>
              <a:buChar char="■"/>
              <a:defRPr sz="6400">
                <a:solidFill>
                  <a:srgbClr val="304F5A"/>
                </a:solidFill>
              </a:defRPr>
            </a:pPr>
            <a:r>
              <a:t>Baseline evaluation</a:t>
            </a:r>
          </a:p>
        </p:txBody>
      </p:sp>
      <p:sp>
        <p:nvSpPr>
          <p:cNvPr id="302" name="Espace réservé du contenu 2"/>
          <p:cNvSpPr txBox="1"/>
          <p:nvPr/>
        </p:nvSpPr>
        <p:spPr>
          <a:xfrm>
            <a:off x="29565696" y="25780040"/>
            <a:ext cx="19251517" cy="435428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[7] Songeon, et al. Accepted for publication in Magnetic resonance in Medecine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5" name="Fig8-eps-converted-to.pdf" descr="Fig8-eps-converted-to.pdf"/>
          <p:cNvPicPr>
            <a:picLocks noChangeAspect="1"/>
          </p:cNvPicPr>
          <p:nvPr/>
        </p:nvPicPr>
        <p:blipFill>
          <a:blip r:embed="rId3">
            <a:extLst/>
          </a:blip>
          <a:stretch>
            <a:fillRect/>
          </a:stretch>
        </p:blipFill>
        <p:spPr>
          <a:xfrm>
            <a:off x="20468586" y="7208146"/>
            <a:ext cx="27600459" cy="13015708"/>
          </a:xfrm>
          <a:prstGeom prst="rect">
            <a:avLst/>
          </a:prstGeom>
          <a:ln w="12700">
            <a:miter lim="400000"/>
          </a:ln>
        </p:spPr>
      </p:pic>
      <p:sp>
        <p:nvSpPr>
          <p:cNvPr id="306" name="3. Artificial Intelligence"/>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Artificial Intelligence</a:t>
            </a:r>
          </a:p>
        </p:txBody>
      </p:sp>
      <p:sp>
        <p:nvSpPr>
          <p:cNvPr id="307" name="Titre 3"/>
          <p:cNvSpPr txBox="1"/>
          <p:nvPr>
            <p:ph type="title"/>
          </p:nvPr>
        </p:nvSpPr>
        <p:spPr>
          <a:xfrm>
            <a:off x="3" y="139348"/>
            <a:ext cx="38969874" cy="4354280"/>
          </a:xfrm>
          <a:prstGeom prst="rect">
            <a:avLst/>
          </a:prstGeom>
        </p:spPr>
        <p:txBody>
          <a:bodyPr/>
          <a:lstStyle/>
          <a:p>
            <a:pPr/>
            <a:r>
              <a:t>Evaluation with Neural Networks</a:t>
            </a:r>
          </a:p>
        </p:txBody>
      </p:sp>
      <p:sp>
        <p:nvSpPr>
          <p:cNvPr id="308" name="Espace réservé du contenu 1"/>
          <p:cNvSpPr txBox="1"/>
          <p:nvPr/>
        </p:nvSpPr>
        <p:spPr>
          <a:xfrm>
            <a:off x="476461" y="6767955"/>
            <a:ext cx="19029504" cy="2027518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Reconstruction</a:t>
            </a:r>
          </a:p>
          <a:p>
            <a:pPr lvl="1" marL="1821872" indent="-932872">
              <a:lnSpc>
                <a:spcPct val="90000"/>
              </a:lnSpc>
              <a:spcBef>
                <a:spcPts val="4000"/>
              </a:spcBef>
              <a:buClr>
                <a:srgbClr val="CC162F"/>
              </a:buClr>
              <a:buSzPct val="100000"/>
              <a:buFont typeface="Helvetica"/>
              <a:buChar char="–"/>
              <a:defRPr sz="6400">
                <a:solidFill>
                  <a:srgbClr val="304F5A"/>
                </a:solidFill>
              </a:defRPr>
            </a:pPr>
            <a:r>
              <a:t>We can reconstruct the spectrum using the physical models with the parameters and concentration values obtained with the evaluation</a:t>
            </a:r>
          </a:p>
          <a:p>
            <a:pPr lvl="1" marL="1821872" indent="-932872">
              <a:lnSpc>
                <a:spcPct val="90000"/>
              </a:lnSpc>
              <a:spcBef>
                <a:spcPts val="4000"/>
              </a:spcBef>
              <a:buClr>
                <a:srgbClr val="CC162F"/>
              </a:buClr>
              <a:buSzPct val="100000"/>
              <a:buFont typeface="Helvetica"/>
              <a:buChar char="–"/>
              <a:defRPr sz="6400">
                <a:solidFill>
                  <a:srgbClr val="304F5A"/>
                </a:solidFill>
              </a:defRPr>
            </a:pPr>
            <a:r>
              <a:t>The reconstruction is not to be confused with a fitting</a:t>
            </a:r>
          </a:p>
          <a:p>
            <a:pPr marL="1219200" indent="-1219200">
              <a:lnSpc>
                <a:spcPct val="90000"/>
              </a:lnSpc>
              <a:spcBef>
                <a:spcPts val="4000"/>
              </a:spcBef>
              <a:buClr>
                <a:srgbClr val="CC162F"/>
              </a:buClr>
              <a:buSzPct val="100000"/>
              <a:buFont typeface="Helvetica"/>
              <a:buChar char="■"/>
              <a:defRPr sz="6400">
                <a:solidFill>
                  <a:srgbClr val="304F5A"/>
                </a:solidFill>
              </a:defRPr>
            </a:pPr>
            <a:r>
              <a:t>High accuracy and robustness especially in low SNR</a:t>
            </a:r>
          </a:p>
          <a:p>
            <a:pPr marL="1219200" indent="-1219200">
              <a:lnSpc>
                <a:spcPct val="90000"/>
              </a:lnSpc>
              <a:spcBef>
                <a:spcPts val="4000"/>
              </a:spcBef>
              <a:buClr>
                <a:srgbClr val="CC162F"/>
              </a:buClr>
              <a:buSzPct val="100000"/>
              <a:buFont typeface="Helvetica"/>
              <a:buChar char="■"/>
              <a:defRPr sz="6400">
                <a:solidFill>
                  <a:srgbClr val="304F5A"/>
                </a:solidFill>
              </a:defRPr>
            </a:pPr>
            <a:r>
              <a:t>Fast computation time</a:t>
            </a:r>
          </a:p>
          <a:p>
            <a:pPr lvl="1" marL="1821872" indent="-932872">
              <a:lnSpc>
                <a:spcPct val="90000"/>
              </a:lnSpc>
              <a:spcBef>
                <a:spcPts val="4000"/>
              </a:spcBef>
              <a:buClr>
                <a:srgbClr val="CC162F"/>
              </a:buClr>
              <a:buSzPct val="100000"/>
              <a:buFont typeface="Helvetica"/>
              <a:buChar char="–"/>
              <a:defRPr sz="6400">
                <a:solidFill>
                  <a:srgbClr val="304F5A"/>
                </a:solidFill>
              </a:defRPr>
            </a:pPr>
            <a:r>
              <a:t>Training a NN takes about 4h-5h but needs to be done only once</a:t>
            </a:r>
          </a:p>
          <a:p>
            <a:pPr lvl="1" marL="1821872" indent="-932872">
              <a:lnSpc>
                <a:spcPct val="90000"/>
              </a:lnSpc>
              <a:spcBef>
                <a:spcPts val="4000"/>
              </a:spcBef>
              <a:buClr>
                <a:srgbClr val="CC162F"/>
              </a:buClr>
              <a:buSzPct val="100000"/>
              <a:buFont typeface="Helvetica"/>
              <a:buChar char="–"/>
              <a:defRPr sz="6400">
                <a:solidFill>
                  <a:srgbClr val="304F5A"/>
                </a:solidFill>
              </a:defRPr>
            </a:pPr>
            <a:r>
              <a:t>Once training done, the evaluation takes 5 minutes for a full 10x10x10 MRSI matrix vs 1h for LCModel</a:t>
            </a:r>
          </a:p>
        </p:txBody>
      </p:sp>
      <p:sp>
        <p:nvSpPr>
          <p:cNvPr id="309" name="Espace réservé du contenu 2"/>
          <p:cNvSpPr txBox="1"/>
          <p:nvPr/>
        </p:nvSpPr>
        <p:spPr>
          <a:xfrm>
            <a:off x="29565696" y="25780040"/>
            <a:ext cx="19251517" cy="4354281"/>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[7] Songeon, et al. Accepted for publication in Magnetic resonance in Medecine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itre 3"/>
          <p:cNvSpPr txBox="1"/>
          <p:nvPr>
            <p:ph type="title"/>
          </p:nvPr>
        </p:nvSpPr>
        <p:spPr>
          <a:xfrm>
            <a:off x="3" y="139348"/>
            <a:ext cx="38969874" cy="4354280"/>
          </a:xfrm>
          <a:prstGeom prst="rect">
            <a:avLst/>
          </a:prstGeom>
        </p:spPr>
        <p:txBody>
          <a:bodyPr/>
          <a:lstStyle/>
          <a:p>
            <a:pPr/>
            <a:r>
              <a:t>Futur work: aim at nad+/nadh 3t</a:t>
            </a:r>
          </a:p>
        </p:txBody>
      </p:sp>
      <p:sp>
        <p:nvSpPr>
          <p:cNvPr id="314"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Espace réservé du contenu 1"/>
          <p:cNvSpPr txBox="1"/>
          <p:nvPr/>
        </p:nvSpPr>
        <p:spPr>
          <a:xfrm>
            <a:off x="24450242" y="12900741"/>
            <a:ext cx="5140284" cy="991865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3T</a:t>
            </a:r>
          </a:p>
          <a:p>
            <a:pPr>
              <a:lnSpc>
                <a:spcPct val="90000"/>
              </a:lnSpc>
              <a:spcBef>
                <a:spcPts val="4000"/>
              </a:spcBef>
              <a:defRPr sz="6400">
                <a:solidFill>
                  <a:srgbClr val="304F5A"/>
                </a:solidFill>
              </a:defRPr>
            </a:pPr>
          </a:p>
          <a:p>
            <a:pPr>
              <a:lnSpc>
                <a:spcPct val="90000"/>
              </a:lnSpc>
              <a:spcBef>
                <a:spcPts val="4000"/>
              </a:spcBef>
              <a:defRPr sz="6400">
                <a:solidFill>
                  <a:srgbClr val="304F5A"/>
                </a:solidFill>
              </a:defRPr>
            </a:pPr>
          </a:p>
          <a:p>
            <a:pPr>
              <a:lnSpc>
                <a:spcPct val="90000"/>
              </a:lnSpc>
              <a:spcBef>
                <a:spcPts val="4000"/>
              </a:spcBef>
              <a:defRPr sz="6400">
                <a:solidFill>
                  <a:srgbClr val="304F5A"/>
                </a:solidFill>
              </a:defRPr>
            </a:pPr>
          </a:p>
          <a:p>
            <a:pPr>
              <a:lnSpc>
                <a:spcPct val="90000"/>
              </a:lnSpc>
              <a:spcBef>
                <a:spcPts val="4000"/>
              </a:spcBef>
              <a:defRPr sz="6400">
                <a:solidFill>
                  <a:srgbClr val="304F5A"/>
                </a:solidFill>
              </a:defRPr>
            </a:pP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7T</a:t>
            </a:r>
          </a:p>
        </p:txBody>
      </p:sp>
      <p:sp>
        <p:nvSpPr>
          <p:cNvPr id="316" name="3. Artificial Intelligence"/>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Artificial Intelligence</a:t>
            </a:r>
          </a:p>
        </p:txBody>
      </p:sp>
      <p:pic>
        <p:nvPicPr>
          <p:cNvPr id="317" name="3T_5Hz.pdf" descr="3T_5Hz.pdf"/>
          <p:cNvPicPr>
            <a:picLocks noChangeAspect="1"/>
          </p:cNvPicPr>
          <p:nvPr/>
        </p:nvPicPr>
        <p:blipFill>
          <a:blip r:embed="rId3">
            <a:extLst/>
          </a:blip>
          <a:srcRect l="66966" t="73814" r="19901" b="5660"/>
          <a:stretch>
            <a:fillRect/>
          </a:stretch>
        </p:blipFill>
        <p:spPr>
          <a:xfrm>
            <a:off x="28079005" y="10409159"/>
            <a:ext cx="5140360" cy="6208668"/>
          </a:xfrm>
          <a:prstGeom prst="rect">
            <a:avLst/>
          </a:prstGeom>
          <a:ln w="12700">
            <a:miter lim="400000"/>
          </a:ln>
        </p:spPr>
      </p:pic>
      <p:sp>
        <p:nvSpPr>
          <p:cNvPr id="318" name="Espace réservé du contenu 1"/>
          <p:cNvSpPr txBox="1"/>
          <p:nvPr/>
        </p:nvSpPr>
        <p:spPr>
          <a:xfrm>
            <a:off x="28605422" y="24636068"/>
            <a:ext cx="5140285" cy="160561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marL="1219200" indent="-1219200">
              <a:lnSpc>
                <a:spcPct val="90000"/>
              </a:lnSpc>
              <a:spcBef>
                <a:spcPts val="4000"/>
              </a:spcBef>
              <a:buClr>
                <a:srgbClr val="CC162F"/>
              </a:buClr>
              <a:buSzPct val="100000"/>
              <a:buFont typeface="Helvetica"/>
              <a:buChar char="■"/>
              <a:defRPr sz="6400">
                <a:solidFill>
                  <a:srgbClr val="304F5A"/>
                </a:solidFill>
              </a:defRPr>
            </a:lvl1pPr>
          </a:lstStyle>
          <a:p>
            <a:pPr/>
            <a:r>
              <a:t>5Hz</a:t>
            </a:r>
          </a:p>
        </p:txBody>
      </p:sp>
      <p:sp>
        <p:nvSpPr>
          <p:cNvPr id="319" name="Espace réservé du contenu 1"/>
          <p:cNvSpPr txBox="1"/>
          <p:nvPr/>
        </p:nvSpPr>
        <p:spPr>
          <a:xfrm>
            <a:off x="33996858" y="24636068"/>
            <a:ext cx="5140284" cy="160561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marL="1219200" indent="-1219200">
              <a:lnSpc>
                <a:spcPct val="90000"/>
              </a:lnSpc>
              <a:spcBef>
                <a:spcPts val="4000"/>
              </a:spcBef>
              <a:buClr>
                <a:srgbClr val="CC162F"/>
              </a:buClr>
              <a:buSzPct val="100000"/>
              <a:buFont typeface="Helvetica"/>
              <a:buChar char="■"/>
              <a:defRPr sz="6400">
                <a:solidFill>
                  <a:srgbClr val="304F5A"/>
                </a:solidFill>
              </a:defRPr>
            </a:lvl1pPr>
          </a:lstStyle>
          <a:p>
            <a:pPr/>
            <a:r>
              <a:t>15Hz</a:t>
            </a:r>
          </a:p>
        </p:txBody>
      </p:sp>
      <p:pic>
        <p:nvPicPr>
          <p:cNvPr id="320" name="3T_15Hz.pdf" descr="3T_15Hz.pdf"/>
          <p:cNvPicPr>
            <a:picLocks noChangeAspect="1"/>
          </p:cNvPicPr>
          <p:nvPr/>
        </p:nvPicPr>
        <p:blipFill>
          <a:blip r:embed="rId4">
            <a:extLst/>
          </a:blip>
          <a:srcRect l="66372" t="62253" r="20089" b="4784"/>
          <a:stretch>
            <a:fillRect/>
          </a:stretch>
        </p:blipFill>
        <p:spPr>
          <a:xfrm>
            <a:off x="33848642" y="7321971"/>
            <a:ext cx="5060794" cy="9521134"/>
          </a:xfrm>
          <a:prstGeom prst="rect">
            <a:avLst/>
          </a:prstGeom>
          <a:ln w="12700">
            <a:miter lim="400000"/>
          </a:ln>
        </p:spPr>
      </p:pic>
      <p:pic>
        <p:nvPicPr>
          <p:cNvPr id="321" name="7T_5Hz.pdf" descr="7T_5Hz.pdf"/>
          <p:cNvPicPr>
            <a:picLocks noChangeAspect="1"/>
          </p:cNvPicPr>
          <p:nvPr/>
        </p:nvPicPr>
        <p:blipFill>
          <a:blip r:embed="rId5">
            <a:extLst/>
          </a:blip>
          <a:srcRect l="66777" t="75251" r="20869" b="5138"/>
          <a:stretch>
            <a:fillRect/>
          </a:stretch>
        </p:blipFill>
        <p:spPr>
          <a:xfrm>
            <a:off x="27806234" y="18036011"/>
            <a:ext cx="5061067" cy="6208637"/>
          </a:xfrm>
          <a:prstGeom prst="rect">
            <a:avLst/>
          </a:prstGeom>
          <a:ln w="12700">
            <a:miter lim="400000"/>
          </a:ln>
        </p:spPr>
      </p:pic>
      <p:pic>
        <p:nvPicPr>
          <p:cNvPr id="322" name="7T_15Hz.pdf" descr="7T_15Hz.pdf"/>
          <p:cNvPicPr>
            <a:picLocks noChangeAspect="1"/>
          </p:cNvPicPr>
          <p:nvPr/>
        </p:nvPicPr>
        <p:blipFill>
          <a:blip r:embed="rId6">
            <a:extLst/>
          </a:blip>
          <a:srcRect l="66165" t="74091" r="20439" b="4952"/>
          <a:stretch>
            <a:fillRect/>
          </a:stretch>
        </p:blipFill>
        <p:spPr>
          <a:xfrm>
            <a:off x="33757361" y="17957897"/>
            <a:ext cx="5243434" cy="6338684"/>
          </a:xfrm>
          <a:prstGeom prst="rect">
            <a:avLst/>
          </a:prstGeom>
          <a:ln w="12700">
            <a:miter lim="400000"/>
          </a:ln>
        </p:spPr>
      </p:pic>
      <p:sp>
        <p:nvSpPr>
          <p:cNvPr id="323" name="Espace réservé du contenu 1"/>
          <p:cNvSpPr txBox="1"/>
          <p:nvPr/>
        </p:nvSpPr>
        <p:spPr>
          <a:xfrm>
            <a:off x="2126599" y="4536184"/>
            <a:ext cx="19029505" cy="2099048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Redox state</a:t>
            </a:r>
          </a:p>
          <a:p>
            <a:pPr lvl="1" marL="1821872" indent="-932872">
              <a:lnSpc>
                <a:spcPct val="90000"/>
              </a:lnSpc>
              <a:spcBef>
                <a:spcPts val="4000"/>
              </a:spcBef>
              <a:buClr>
                <a:srgbClr val="CC162F"/>
              </a:buClr>
              <a:buSzPct val="100000"/>
              <a:buFont typeface="Helvetica"/>
              <a:buChar char="–"/>
              <a:defRPr sz="6400">
                <a:solidFill>
                  <a:srgbClr val="304F5A"/>
                </a:solidFill>
              </a:defRPr>
            </a:pPr>
            <a:r>
              <a:t>Information of oxidative stress with the imbalance of free radical activity and antioxidant activity</a:t>
            </a:r>
          </a:p>
          <a:p>
            <a:pPr lvl="1" marL="1821872" indent="-932872">
              <a:lnSpc>
                <a:spcPct val="90000"/>
              </a:lnSpc>
              <a:spcBef>
                <a:spcPts val="4000"/>
              </a:spcBef>
              <a:buClr>
                <a:srgbClr val="CC162F"/>
              </a:buClr>
              <a:buSzPct val="100000"/>
              <a:buFont typeface="Helvetica"/>
              <a:buChar char="–"/>
              <a:defRPr sz="6400">
                <a:solidFill>
                  <a:srgbClr val="304F5A"/>
                </a:solidFill>
              </a:defRPr>
            </a:pPr>
            <a:r>
              <a:t>Suspected to be important in neurodegenerative pathology</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Estimation of Redox state at 7T</a:t>
            </a:r>
          </a:p>
          <a:p>
            <a:pPr lvl="1" marL="1821872" indent="-932872">
              <a:lnSpc>
                <a:spcPct val="90000"/>
              </a:lnSpc>
              <a:spcBef>
                <a:spcPts val="4000"/>
              </a:spcBef>
              <a:buClr>
                <a:srgbClr val="CC162F"/>
              </a:buClr>
              <a:buSzPct val="100000"/>
              <a:buFont typeface="Helvetica"/>
              <a:buChar char="–"/>
              <a:defRPr sz="6400">
                <a:solidFill>
                  <a:srgbClr val="304F5A"/>
                </a:solidFill>
              </a:defRPr>
            </a:pPr>
            <a:r>
              <a:t>Mitochondrial NAD+/NADH Redox State</a:t>
            </a:r>
            <a:r>
              <a:rPr baseline="31999">
                <a:solidFill>
                  <a:srgbClr val="53A2CF"/>
                </a:solidFill>
              </a:rPr>
              <a:t>4</a:t>
            </a:r>
            <a:r>
              <a:t> </a:t>
            </a:r>
          </a:p>
          <a:p>
            <a:pPr lvl="1" marL="1821872" indent="-932872">
              <a:lnSpc>
                <a:spcPct val="90000"/>
              </a:lnSpc>
              <a:spcBef>
                <a:spcPts val="4000"/>
              </a:spcBef>
              <a:buClr>
                <a:srgbClr val="CC162F"/>
              </a:buClr>
              <a:buSzPct val="100000"/>
              <a:buFont typeface="Helvetica"/>
              <a:buChar char="–"/>
              <a:defRPr sz="6400">
                <a:solidFill>
                  <a:srgbClr val="304F5A"/>
                </a:solidFill>
              </a:defRPr>
            </a:pPr>
            <a:r>
              <a:t>Better definition of the multiplet structure of NAD+ even with a broad linewidth</a:t>
            </a:r>
          </a:p>
          <a:p>
            <a:pPr>
              <a:lnSpc>
                <a:spcPct val="90000"/>
              </a:lnSpc>
              <a:spcBef>
                <a:spcPts val="4000"/>
              </a:spcBef>
              <a:defRPr sz="6400">
                <a:solidFill>
                  <a:srgbClr val="304F5A"/>
                </a:solidFill>
              </a:defRPr>
            </a:pPr>
          </a:p>
          <a:p>
            <a:pPr marL="1219200" indent="-1219200">
              <a:lnSpc>
                <a:spcPct val="90000"/>
              </a:lnSpc>
              <a:spcBef>
                <a:spcPts val="4000"/>
              </a:spcBef>
              <a:buClr>
                <a:srgbClr val="CC162F"/>
              </a:buClr>
              <a:buSzPct val="100000"/>
              <a:buFont typeface="Helvetica"/>
              <a:buChar char="■"/>
              <a:defRPr sz="6400">
                <a:solidFill>
                  <a:srgbClr val="304F5A"/>
                </a:solidFill>
              </a:defRPr>
            </a:pPr>
            <a:r>
              <a:t>Estimation at of redox state using Artificial Intelligence</a:t>
            </a:r>
          </a:p>
          <a:p>
            <a:pPr lvl="1" marL="1821872" indent="-932872">
              <a:lnSpc>
                <a:spcPct val="90000"/>
              </a:lnSpc>
              <a:spcBef>
                <a:spcPts val="4000"/>
              </a:spcBef>
              <a:buClr>
                <a:srgbClr val="CC162F"/>
              </a:buClr>
              <a:buSzPct val="100000"/>
              <a:buFont typeface="Helvetica"/>
              <a:buChar char="–"/>
              <a:defRPr sz="6400">
                <a:solidFill>
                  <a:srgbClr val="304F5A"/>
                </a:solidFill>
              </a:defRPr>
            </a:pPr>
            <a:r>
              <a:t>Combined the AI at 3T with the higher resolution and SNR with the futur 7T</a:t>
            </a:r>
          </a:p>
          <a:p>
            <a:pPr lvl="1" marL="1821872" indent="-932872">
              <a:lnSpc>
                <a:spcPct val="90000"/>
              </a:lnSpc>
              <a:spcBef>
                <a:spcPts val="4000"/>
              </a:spcBef>
              <a:buClr>
                <a:srgbClr val="CC162F"/>
              </a:buClr>
              <a:buSzPct val="100000"/>
              <a:buFont typeface="Helvetica"/>
              <a:buChar char="–"/>
              <a:defRPr sz="6400">
                <a:solidFill>
                  <a:srgbClr val="304F5A"/>
                </a:solidFill>
              </a:defRPr>
            </a:pPr>
            <a:r>
              <a:t>In parallel, develop further the AI at 3T</a:t>
            </a:r>
          </a:p>
        </p:txBody>
      </p:sp>
      <p:sp>
        <p:nvSpPr>
          <p:cNvPr id="324" name="Espace réservé du contenu 1"/>
          <p:cNvSpPr txBox="1"/>
          <p:nvPr/>
        </p:nvSpPr>
        <p:spPr>
          <a:xfrm>
            <a:off x="31883256" y="5907687"/>
            <a:ext cx="5140285" cy="203711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nSpc>
                <a:spcPct val="90000"/>
              </a:lnSpc>
              <a:spcBef>
                <a:spcPts val="4000"/>
              </a:spcBef>
              <a:defRPr sz="6400">
                <a:solidFill>
                  <a:srgbClr val="304F5A"/>
                </a:solidFill>
              </a:defRPr>
            </a:lvl1pPr>
          </a:lstStyle>
          <a:p>
            <a:pPr/>
            <a:r>
              <a:t>NAD+</a:t>
            </a:r>
          </a:p>
        </p:txBody>
      </p:sp>
      <p:sp>
        <p:nvSpPr>
          <p:cNvPr id="325" name="Espace réservé du contenu 1"/>
          <p:cNvSpPr txBox="1"/>
          <p:nvPr/>
        </p:nvSpPr>
        <p:spPr>
          <a:xfrm>
            <a:off x="43683811" y="5907687"/>
            <a:ext cx="5140284" cy="203711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nSpc>
                <a:spcPct val="90000"/>
              </a:lnSpc>
              <a:spcBef>
                <a:spcPts val="4000"/>
              </a:spcBef>
              <a:defRPr sz="6400">
                <a:solidFill>
                  <a:srgbClr val="304F5A"/>
                </a:solidFill>
              </a:defRPr>
            </a:lvl1pPr>
          </a:lstStyle>
          <a:p>
            <a:pPr/>
            <a:r>
              <a:t>NADH</a:t>
            </a:r>
          </a:p>
        </p:txBody>
      </p:sp>
      <p:pic>
        <p:nvPicPr>
          <p:cNvPr id="326" name="3T_15Hz (glissé(e)s).pdf" descr="3T_15Hz (glissé(e)s).pdf"/>
          <p:cNvPicPr>
            <a:picLocks noChangeAspect="1"/>
          </p:cNvPicPr>
          <p:nvPr/>
        </p:nvPicPr>
        <p:blipFill>
          <a:blip r:embed="rId7">
            <a:extLst/>
          </a:blip>
          <a:srcRect l="66342" t="71967" r="20572" b="6040"/>
          <a:stretch>
            <a:fillRect/>
          </a:stretch>
        </p:blipFill>
        <p:spPr>
          <a:xfrm>
            <a:off x="42774998" y="9922623"/>
            <a:ext cx="5060954" cy="6572743"/>
          </a:xfrm>
          <a:prstGeom prst="rect">
            <a:avLst/>
          </a:prstGeom>
          <a:ln w="12700">
            <a:miter lim="400000"/>
          </a:ln>
        </p:spPr>
      </p:pic>
      <p:sp>
        <p:nvSpPr>
          <p:cNvPr id="327" name="Espace réservé du contenu 1"/>
          <p:cNvSpPr txBox="1"/>
          <p:nvPr/>
        </p:nvSpPr>
        <p:spPr>
          <a:xfrm>
            <a:off x="43182086" y="24636068"/>
            <a:ext cx="5140284" cy="160561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marL="1219200" indent="-1219200">
              <a:lnSpc>
                <a:spcPct val="90000"/>
              </a:lnSpc>
              <a:spcBef>
                <a:spcPts val="4000"/>
              </a:spcBef>
              <a:buClr>
                <a:srgbClr val="CC162F"/>
              </a:buClr>
              <a:buSzPct val="100000"/>
              <a:buFont typeface="Helvetica"/>
              <a:buChar char="■"/>
              <a:defRPr sz="6400">
                <a:solidFill>
                  <a:srgbClr val="304F5A"/>
                </a:solidFill>
              </a:defRPr>
            </a:lvl1pPr>
          </a:lstStyle>
          <a:p>
            <a:pPr/>
            <a:r>
              <a:t>15Hz</a:t>
            </a:r>
          </a:p>
        </p:txBody>
      </p:sp>
      <p:pic>
        <p:nvPicPr>
          <p:cNvPr id="328" name="7T_15Hz (glissé(e)s).pdf" descr="7T_15Hz (glissé(e)s).pdf"/>
          <p:cNvPicPr>
            <a:picLocks noChangeAspect="1"/>
          </p:cNvPicPr>
          <p:nvPr/>
        </p:nvPicPr>
        <p:blipFill>
          <a:blip r:embed="rId8">
            <a:extLst/>
          </a:blip>
          <a:srcRect l="66995" t="69844" r="20889" b="5471"/>
          <a:stretch>
            <a:fillRect/>
          </a:stretch>
        </p:blipFill>
        <p:spPr>
          <a:xfrm>
            <a:off x="43026212" y="16741874"/>
            <a:ext cx="4754364" cy="7485839"/>
          </a:xfrm>
          <a:prstGeom prst="rect">
            <a:avLst/>
          </a:prstGeom>
          <a:ln w="12700">
            <a:miter lim="400000"/>
          </a:ln>
        </p:spPr>
      </p:pic>
      <p:sp>
        <p:nvSpPr>
          <p:cNvPr id="329" name="Espace réservé du contenu 2"/>
          <p:cNvSpPr txBox="1"/>
          <p:nvPr/>
        </p:nvSpPr>
        <p:spPr>
          <a:xfrm>
            <a:off x="-34520" y="25620028"/>
            <a:ext cx="19232704" cy="297570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gn="just">
              <a:spcBef>
                <a:spcPts val="3000"/>
              </a:spcBef>
              <a:defRPr sz="4000">
                <a:solidFill>
                  <a:srgbClr val="009ED1"/>
                </a:solidFill>
              </a:defRPr>
            </a:lvl1pPr>
          </a:lstStyle>
          <a:p>
            <a:pPr/>
            <a:r>
              <a:t>[4] Lijing Xin et al. Frontiers in Nutrition. 2018</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Titre 3"/>
          <p:cNvSpPr txBox="1"/>
          <p:nvPr>
            <p:ph type="title"/>
          </p:nvPr>
        </p:nvSpPr>
        <p:spPr>
          <a:xfrm>
            <a:off x="3" y="139348"/>
            <a:ext cx="38969874" cy="4354280"/>
          </a:xfrm>
          <a:prstGeom prst="rect">
            <a:avLst/>
          </a:prstGeom>
        </p:spPr>
        <p:txBody>
          <a:bodyPr/>
          <a:lstStyle/>
          <a:p>
            <a:pPr/>
            <a:r>
              <a:t>Backup slides</a:t>
            </a:r>
          </a:p>
        </p:txBody>
      </p:sp>
      <p:sp>
        <p:nvSpPr>
          <p:cNvPr id="334"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 name="3. Artificial Intelligence"/>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Artificial Intelligence</a:t>
            </a:r>
          </a:p>
        </p:txBody>
      </p:sp>
      <p:pic>
        <p:nvPicPr>
          <p:cNvPr id="336" name="Fig1-eps-converted-to.pdf" descr="Fig1-eps-converted-to.pdf"/>
          <p:cNvPicPr>
            <a:picLocks noChangeAspect="1"/>
          </p:cNvPicPr>
          <p:nvPr/>
        </p:nvPicPr>
        <p:blipFill>
          <a:blip r:embed="rId2">
            <a:extLst/>
          </a:blip>
          <a:stretch>
            <a:fillRect/>
          </a:stretch>
        </p:blipFill>
        <p:spPr>
          <a:xfrm>
            <a:off x="1839211" y="9629033"/>
            <a:ext cx="45886131" cy="817393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Titre 3"/>
          <p:cNvSpPr txBox="1"/>
          <p:nvPr>
            <p:ph type="title"/>
          </p:nvPr>
        </p:nvSpPr>
        <p:spPr>
          <a:xfrm>
            <a:off x="3" y="139348"/>
            <a:ext cx="38969874" cy="4354280"/>
          </a:xfrm>
          <a:prstGeom prst="rect">
            <a:avLst/>
          </a:prstGeom>
        </p:spPr>
        <p:txBody>
          <a:bodyPr/>
          <a:lstStyle/>
          <a:p>
            <a:pPr/>
            <a:r>
              <a:t>Backup slides</a:t>
            </a:r>
          </a:p>
        </p:txBody>
      </p:sp>
      <p:sp>
        <p:nvSpPr>
          <p:cNvPr id="339" name="Espace réservé du numéro de diapositive 4"/>
          <p:cNvSpPr txBox="1"/>
          <p:nvPr>
            <p:ph type="sldNum" sz="quarter" idx="2"/>
          </p:nvPr>
        </p:nvSpPr>
        <p:spPr>
          <a:xfrm>
            <a:off x="43032760" y="26472708"/>
            <a:ext cx="1169532"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0" name="3. Artificial Intelligence"/>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3. Artificial Intelligence</a:t>
            </a:r>
          </a:p>
        </p:txBody>
      </p:sp>
      <p:pic>
        <p:nvPicPr>
          <p:cNvPr id="341" name="Fig5-eps-converted-to.pdf" descr="Fig5-eps-converted-to.pdf"/>
          <p:cNvPicPr>
            <a:picLocks noChangeAspect="1"/>
          </p:cNvPicPr>
          <p:nvPr/>
        </p:nvPicPr>
        <p:blipFill>
          <a:blip r:embed="rId2">
            <a:extLst/>
          </a:blip>
          <a:stretch>
            <a:fillRect/>
          </a:stretch>
        </p:blipFill>
        <p:spPr>
          <a:xfrm>
            <a:off x="2689911" y="4655442"/>
            <a:ext cx="43388178" cy="2169408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Titre 1"/>
          <p:cNvSpPr txBox="1"/>
          <p:nvPr>
            <p:ph type="title"/>
          </p:nvPr>
        </p:nvSpPr>
        <p:spPr>
          <a:xfrm>
            <a:off x="15940191" y="7077365"/>
            <a:ext cx="29706845" cy="5145305"/>
          </a:xfrm>
          <a:prstGeom prst="rect">
            <a:avLst/>
          </a:prstGeom>
        </p:spPr>
        <p:txBody>
          <a:bodyPr/>
          <a:lstStyle/>
          <a:p>
            <a:pPr/>
            <a:r>
              <a:t>1. Introduction</a:t>
            </a:r>
          </a:p>
        </p:txBody>
      </p:sp>
      <p:sp>
        <p:nvSpPr>
          <p:cNvPr id="79" name="Numéro de diapositive"/>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 name="Espace réservé du contenu 1"/>
          <p:cNvSpPr txBox="1"/>
          <p:nvPr/>
        </p:nvSpPr>
        <p:spPr>
          <a:xfrm>
            <a:off x="19748134" y="11915056"/>
            <a:ext cx="19029504" cy="2137935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lvl="2" marL="2133600" indent="-1219200">
              <a:lnSpc>
                <a:spcPct val="90000"/>
              </a:lnSpc>
              <a:spcBef>
                <a:spcPts val="4000"/>
              </a:spcBef>
              <a:buClr>
                <a:srgbClr val="CC162F"/>
              </a:buClr>
              <a:buSzPct val="100000"/>
              <a:buFont typeface="Helvetica"/>
              <a:buChar char="■"/>
              <a:defRPr sz="6400">
                <a:solidFill>
                  <a:srgbClr val="304F5A"/>
                </a:solidFill>
              </a:defRPr>
            </a:pPr>
            <a:r>
              <a:t>Magnetic Resonance Imaging </a:t>
            </a:r>
          </a:p>
          <a:p>
            <a:pPr lvl="2" marL="2133600" indent="-1219200">
              <a:lnSpc>
                <a:spcPct val="90000"/>
              </a:lnSpc>
              <a:spcBef>
                <a:spcPts val="4000"/>
              </a:spcBef>
              <a:buClr>
                <a:srgbClr val="CC162F"/>
              </a:buClr>
              <a:buSzPct val="100000"/>
              <a:buFont typeface="Helvetica"/>
              <a:buChar char="■"/>
              <a:defRPr sz="6400">
                <a:solidFill>
                  <a:srgbClr val="304F5A"/>
                </a:solidFill>
              </a:defRPr>
            </a:pPr>
            <a:r>
              <a:t>Magnetic Resonance Spectroscopic Imaging</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 name="mri-scanner.jpg" descr="mri-scanner.jpg"/>
          <p:cNvPicPr>
            <a:picLocks noChangeAspect="1"/>
          </p:cNvPicPr>
          <p:nvPr/>
        </p:nvPicPr>
        <p:blipFill>
          <a:blip r:embed="rId3">
            <a:extLst/>
          </a:blip>
          <a:stretch>
            <a:fillRect/>
          </a:stretch>
        </p:blipFill>
        <p:spPr>
          <a:xfrm>
            <a:off x="22843566" y="6375426"/>
            <a:ext cx="11316745" cy="8705188"/>
          </a:xfrm>
          <a:prstGeom prst="rect">
            <a:avLst/>
          </a:prstGeom>
          <a:ln w="12700">
            <a:miter lim="400000"/>
          </a:ln>
        </p:spPr>
      </p:pic>
      <p:sp>
        <p:nvSpPr>
          <p:cNvPr id="83" name="Titre 3"/>
          <p:cNvSpPr txBox="1"/>
          <p:nvPr>
            <p:ph type="title"/>
          </p:nvPr>
        </p:nvSpPr>
        <p:spPr>
          <a:xfrm>
            <a:off x="3" y="138554"/>
            <a:ext cx="38969874" cy="4354281"/>
          </a:xfrm>
          <a:prstGeom prst="rect">
            <a:avLst/>
          </a:prstGeom>
        </p:spPr>
        <p:txBody>
          <a:bodyPr/>
          <a:lstStyle/>
          <a:p>
            <a:pPr/>
            <a:r>
              <a:t>Magnetic Resonance Imaging </a:t>
            </a:r>
          </a:p>
        </p:txBody>
      </p:sp>
      <p:sp>
        <p:nvSpPr>
          <p:cNvPr id="84" name="Espace réservé du numéro de diapositive 4"/>
          <p:cNvSpPr txBox="1"/>
          <p:nvPr>
            <p:ph type="sldNum" sz="quarter" idx="2"/>
          </p:nvPr>
        </p:nvSpPr>
        <p:spPr>
          <a:xfrm>
            <a:off x="43428295" y="26472708"/>
            <a:ext cx="773997"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 name="Espace réservé du contenu 2"/>
          <p:cNvSpPr txBox="1"/>
          <p:nvPr/>
        </p:nvSpPr>
        <p:spPr>
          <a:xfrm>
            <a:off x="23922108" y="4979574"/>
            <a:ext cx="8147310" cy="137564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nSpc>
                <a:spcPct val="90000"/>
              </a:lnSpc>
              <a:spcBef>
                <a:spcPts val="6400"/>
              </a:spcBef>
              <a:defRPr sz="5400">
                <a:solidFill>
                  <a:srgbClr val="009ED1"/>
                </a:solidFill>
              </a:defRPr>
            </a:lvl1pPr>
          </a:lstStyle>
          <a:p>
            <a:pPr/>
            <a:r>
              <a:t>A. MRI scanner</a:t>
            </a:r>
          </a:p>
        </p:txBody>
      </p:sp>
      <p:sp>
        <p:nvSpPr>
          <p:cNvPr id="86" name="Espace réservé du contenu 1"/>
          <p:cNvSpPr txBox="1"/>
          <p:nvPr>
            <p:ph type="body" sz="half" idx="1"/>
          </p:nvPr>
        </p:nvSpPr>
        <p:spPr>
          <a:xfrm>
            <a:off x="1968668" y="5339038"/>
            <a:ext cx="19029504" cy="20275180"/>
          </a:xfrm>
          <a:prstGeom prst="rect">
            <a:avLst/>
          </a:prstGeom>
        </p:spPr>
        <p:txBody>
          <a:bodyPr>
            <a:noAutofit/>
          </a:bodyPr>
          <a:lstStyle/>
          <a:p>
            <a:pPr marL="1219200" indent="-1219200">
              <a:spcBef>
                <a:spcPts val="4000"/>
              </a:spcBef>
              <a:defRPr sz="6400"/>
            </a:pPr>
            <a:r>
              <a:t>Magnetic Resonance Imaging (MRI) is a clinical diagnostic tool.</a:t>
            </a:r>
          </a:p>
          <a:p>
            <a:pPr lvl="1" marL="1821872" indent="-932872">
              <a:spcBef>
                <a:spcPts val="4000"/>
              </a:spcBef>
              <a:defRPr sz="6400"/>
            </a:pPr>
            <a:r>
              <a:t>Non invasive and non ionizing.</a:t>
            </a:r>
          </a:p>
          <a:p>
            <a:pPr lvl="1" marL="1821872" indent="-932872">
              <a:spcBef>
                <a:spcPts val="4000"/>
              </a:spcBef>
              <a:defRPr sz="6400"/>
            </a:pPr>
          </a:p>
          <a:p>
            <a:pPr marL="1219200" indent="-1219200">
              <a:spcBef>
                <a:spcPts val="4000"/>
              </a:spcBef>
              <a:defRPr sz="6400"/>
            </a:pPr>
            <a:r>
              <a:t>Nuclear magnetic resonance (NMR): the splitting of the spin’s energy level in the presence of a magnetic field (Zeeman effect).</a:t>
            </a:r>
          </a:p>
          <a:p>
            <a:pPr lvl="1" marL="1821872" indent="-932872">
              <a:spcBef>
                <a:spcPts val="4000"/>
              </a:spcBef>
              <a:defRPr sz="6400"/>
            </a:pPr>
            <a:r>
              <a:t>Magnet field between 1.5T to 7T.</a:t>
            </a:r>
          </a:p>
          <a:p>
            <a:pPr lvl="1" marL="1821872" indent="-932872">
              <a:spcBef>
                <a:spcPts val="4000"/>
              </a:spcBef>
              <a:defRPr sz="6400"/>
            </a:pPr>
            <a:r>
              <a:t>Spin’s excitation with radio-frequency photons.</a:t>
            </a:r>
          </a:p>
        </p:txBody>
      </p:sp>
      <p:sp>
        <p:nvSpPr>
          <p:cNvPr id="87" name="1. Introduction"/>
          <p:cNvSpPr txBox="1"/>
          <p:nvPr/>
        </p:nvSpPr>
        <p:spPr>
          <a:xfrm>
            <a:off x="-20533" y="26460422"/>
            <a:ext cx="9265682"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1. Introduction</a:t>
            </a:r>
          </a:p>
        </p:txBody>
      </p:sp>
      <p:pic>
        <p:nvPicPr>
          <p:cNvPr id="88" name="Capture d’écran 2022-09-12 à 09.33.05.png" descr="Capture d’écran 2022-09-12 à 09.33.05.png"/>
          <p:cNvPicPr>
            <a:picLocks noChangeAspect="1"/>
          </p:cNvPicPr>
          <p:nvPr/>
        </p:nvPicPr>
        <p:blipFill>
          <a:blip r:embed="rId4">
            <a:extLst/>
          </a:blip>
          <a:stretch>
            <a:fillRect/>
          </a:stretch>
        </p:blipFill>
        <p:spPr>
          <a:xfrm>
            <a:off x="35247408" y="6598776"/>
            <a:ext cx="13818208" cy="7422104"/>
          </a:xfrm>
          <a:prstGeom prst="rect">
            <a:avLst/>
          </a:prstGeom>
          <a:ln w="12700">
            <a:miter lim="400000"/>
          </a:ln>
        </p:spPr>
      </p:pic>
      <p:pic>
        <p:nvPicPr>
          <p:cNvPr id="89" name="Capture d’écran 2022-09-12 à 09.25.48.png" descr="Capture d’écran 2022-09-12 à 09.25.48.png"/>
          <p:cNvPicPr>
            <a:picLocks noChangeAspect="1"/>
          </p:cNvPicPr>
          <p:nvPr/>
        </p:nvPicPr>
        <p:blipFill>
          <a:blip r:embed="rId5">
            <a:extLst/>
          </a:blip>
          <a:stretch>
            <a:fillRect/>
          </a:stretch>
        </p:blipFill>
        <p:spPr>
          <a:xfrm>
            <a:off x="23974566" y="18217371"/>
            <a:ext cx="23101722" cy="8292276"/>
          </a:xfrm>
          <a:prstGeom prst="rect">
            <a:avLst/>
          </a:prstGeom>
          <a:ln w="12700">
            <a:miter lim="400000"/>
          </a:ln>
        </p:spPr>
      </p:pic>
      <p:sp>
        <p:nvSpPr>
          <p:cNvPr id="90" name="Rectangle"/>
          <p:cNvSpPr/>
          <p:nvPr/>
        </p:nvSpPr>
        <p:spPr>
          <a:xfrm>
            <a:off x="28510352" y="6077375"/>
            <a:ext cx="4636485" cy="1117194"/>
          </a:xfrm>
          <a:prstGeom prst="rect">
            <a:avLst/>
          </a:prstGeom>
          <a:solidFill>
            <a:srgbClr val="FFFFFF"/>
          </a:solidFill>
          <a:ln w="12700">
            <a:miter lim="400000"/>
          </a:ln>
        </p:spPr>
        <p:txBody>
          <a:bodyPr lIns="182879" tIns="182879" rIns="182879" bIns="182879" anchor="ctr"/>
          <a:lstStyle/>
          <a:p>
            <a:pPr/>
          </a:p>
        </p:txBody>
      </p:sp>
      <p:sp>
        <p:nvSpPr>
          <p:cNvPr id="91" name="Espace réservé du contenu 2"/>
          <p:cNvSpPr txBox="1"/>
          <p:nvPr/>
        </p:nvSpPr>
        <p:spPr>
          <a:xfrm>
            <a:off x="35656865" y="4979574"/>
            <a:ext cx="8147310" cy="137564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nSpc>
                <a:spcPct val="90000"/>
              </a:lnSpc>
              <a:spcBef>
                <a:spcPts val="6400"/>
              </a:spcBef>
              <a:defRPr sz="5400">
                <a:solidFill>
                  <a:srgbClr val="009ED1"/>
                </a:solidFill>
              </a:defRPr>
            </a:lvl1pPr>
          </a:lstStyle>
          <a:p>
            <a:pPr/>
            <a:r>
              <a:t>B. Zeeman effect</a:t>
            </a:r>
          </a:p>
        </p:txBody>
      </p:sp>
      <p:sp>
        <p:nvSpPr>
          <p:cNvPr id="92" name="Espace réservé du contenu 2"/>
          <p:cNvSpPr txBox="1"/>
          <p:nvPr/>
        </p:nvSpPr>
        <p:spPr>
          <a:xfrm>
            <a:off x="23922108" y="16631449"/>
            <a:ext cx="12203199" cy="137564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lvl1pPr>
              <a:lnSpc>
                <a:spcPct val="90000"/>
              </a:lnSpc>
              <a:spcBef>
                <a:spcPts val="6400"/>
              </a:spcBef>
              <a:defRPr sz="5400">
                <a:solidFill>
                  <a:srgbClr val="009ED1"/>
                </a:solidFill>
              </a:defRPr>
            </a:lvl1pPr>
          </a:lstStyle>
          <a:p>
            <a:pPr/>
            <a:r>
              <a:t>C. Example of anatomical images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Titre 3"/>
          <p:cNvSpPr txBox="1"/>
          <p:nvPr>
            <p:ph type="title"/>
          </p:nvPr>
        </p:nvSpPr>
        <p:spPr>
          <a:xfrm>
            <a:off x="3" y="138554"/>
            <a:ext cx="38969874" cy="4354281"/>
          </a:xfrm>
          <a:prstGeom prst="rect">
            <a:avLst/>
          </a:prstGeom>
        </p:spPr>
        <p:txBody>
          <a:bodyPr/>
          <a:lstStyle/>
          <a:p>
            <a:pPr/>
            <a:r>
              <a:t>Magnetic Resonance Spectroscopic Imaging</a:t>
            </a:r>
          </a:p>
        </p:txBody>
      </p:sp>
      <p:sp>
        <p:nvSpPr>
          <p:cNvPr id="97" name="Espace réservé du numéro de diapositive 4"/>
          <p:cNvSpPr txBox="1"/>
          <p:nvPr>
            <p:ph type="sldNum" sz="quarter" idx="2"/>
          </p:nvPr>
        </p:nvSpPr>
        <p:spPr>
          <a:xfrm>
            <a:off x="43428295" y="26472708"/>
            <a:ext cx="773997"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 name="Espace réservé du contenu 2"/>
          <p:cNvSpPr txBox="1"/>
          <p:nvPr/>
        </p:nvSpPr>
        <p:spPr>
          <a:xfrm>
            <a:off x="38115881" y="13393056"/>
            <a:ext cx="25779413"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p>
            <a:pPr>
              <a:lnSpc>
                <a:spcPct val="90000"/>
              </a:lnSpc>
              <a:spcBef>
                <a:spcPts val="6400"/>
              </a:spcBef>
              <a:defRPr sz="4000">
                <a:solidFill>
                  <a:srgbClr val="009ED1"/>
                </a:solidFill>
              </a:defRPr>
            </a:pPr>
            <a:r>
              <a:t>Source: Gajdošík, M. </a:t>
            </a:r>
            <a:r>
              <a:rPr i="1"/>
              <a:t>Sci Rep</a:t>
            </a:r>
            <a:r>
              <a:t> </a:t>
            </a:r>
            <a:r>
              <a:rPr b="1"/>
              <a:t>11</a:t>
            </a:r>
            <a:r>
              <a:t>, 2094 (2021).</a:t>
            </a:r>
          </a:p>
        </p:txBody>
      </p:sp>
      <p:sp>
        <p:nvSpPr>
          <p:cNvPr id="99" name="Espace réservé du contenu 1"/>
          <p:cNvSpPr txBox="1"/>
          <p:nvPr>
            <p:ph type="body" sz="half" idx="1"/>
          </p:nvPr>
        </p:nvSpPr>
        <p:spPr>
          <a:xfrm>
            <a:off x="1305157" y="4860131"/>
            <a:ext cx="19029505" cy="20275180"/>
          </a:xfrm>
          <a:prstGeom prst="rect">
            <a:avLst/>
          </a:prstGeom>
        </p:spPr>
        <p:txBody>
          <a:bodyPr>
            <a:noAutofit/>
          </a:bodyPr>
          <a:lstStyle/>
          <a:p>
            <a:pPr marL="1219200" indent="-1219200">
              <a:spcBef>
                <a:spcPts val="4000"/>
              </a:spcBef>
              <a:defRPr sz="6400"/>
            </a:pPr>
            <a:r>
              <a:t>Magnetic Resonance Spectroscopy (MRS).</a:t>
            </a:r>
          </a:p>
          <a:p>
            <a:pPr lvl="1" marL="1821872" indent="-932872">
              <a:spcBef>
                <a:spcPts val="4000"/>
              </a:spcBef>
              <a:defRPr sz="6400"/>
            </a:pPr>
            <a:r>
              <a:t>Application in-vivo of NMR</a:t>
            </a:r>
          </a:p>
          <a:p>
            <a:pPr lvl="1" marL="1821872" indent="-932872">
              <a:spcBef>
                <a:spcPts val="4000"/>
              </a:spcBef>
              <a:defRPr sz="6400"/>
            </a:pPr>
            <a:r>
              <a:t>Probes the metabolites concentration.</a:t>
            </a:r>
          </a:p>
          <a:p>
            <a:pPr lvl="1" marL="1821872" indent="-932872">
              <a:spcBef>
                <a:spcPts val="4000"/>
              </a:spcBef>
              <a:defRPr sz="6400"/>
            </a:pPr>
            <a:r>
              <a:t>Peak amplitude proportional to metabolite concentration.</a:t>
            </a:r>
          </a:p>
          <a:p>
            <a:pPr lvl="1" marL="1821872" indent="-932872">
              <a:spcBef>
                <a:spcPts val="4000"/>
              </a:spcBef>
              <a:defRPr sz="6400"/>
            </a:pPr>
            <a:r>
              <a:t>Different nuclei can be studied.</a:t>
            </a:r>
          </a:p>
          <a:p>
            <a:pPr lvl="1" marL="1821872" indent="-932872">
              <a:spcBef>
                <a:spcPts val="4000"/>
              </a:spcBef>
              <a:defRPr sz="6400"/>
            </a:pPr>
          </a:p>
          <a:p>
            <a:pPr marL="1219200" indent="-1219200">
              <a:spcBef>
                <a:spcPts val="4000"/>
              </a:spcBef>
              <a:defRPr sz="6400"/>
            </a:pPr>
            <a:r>
              <a:t>Magnetic Resonance Spectroscopy Imaging (MRSI). </a:t>
            </a:r>
          </a:p>
          <a:p>
            <a:pPr lvl="1" marL="1821872" indent="-932872">
              <a:spcBef>
                <a:spcPts val="4000"/>
              </a:spcBef>
              <a:defRPr sz="6400"/>
            </a:pPr>
            <a:r>
              <a:t>Mapping of the concentration distribution of the metabolites. </a:t>
            </a:r>
          </a:p>
          <a:p>
            <a:pPr lvl="1" marL="1821872" indent="-932872">
              <a:spcBef>
                <a:spcPts val="4000"/>
              </a:spcBef>
              <a:defRPr sz="6400"/>
            </a:pPr>
            <a:r>
              <a:t>Application for pathologies with abnormalities in metabolic concentration (cancer, stroke epilepsy,…).</a:t>
            </a:r>
          </a:p>
        </p:txBody>
      </p:sp>
      <p:sp>
        <p:nvSpPr>
          <p:cNvPr id="100" name="1. Introduction"/>
          <p:cNvSpPr txBox="1"/>
          <p:nvPr/>
        </p:nvSpPr>
        <p:spPr>
          <a:xfrm>
            <a:off x="-20533" y="26460422"/>
            <a:ext cx="9265682"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1. Introduction</a:t>
            </a:r>
          </a:p>
        </p:txBody>
      </p:sp>
      <p:pic>
        <p:nvPicPr>
          <p:cNvPr id="101" name="41598_2021_81193_Fig8_HTML.png.jpeg" descr="41598_2021_81193_Fig8_HTML.png.jpeg"/>
          <p:cNvPicPr>
            <a:picLocks noChangeAspect="1"/>
          </p:cNvPicPr>
          <p:nvPr/>
        </p:nvPicPr>
        <p:blipFill>
          <a:blip r:embed="rId3">
            <a:extLst/>
          </a:blip>
          <a:srcRect l="45682" t="0" r="0" b="51041"/>
          <a:stretch>
            <a:fillRect/>
          </a:stretch>
        </p:blipFill>
        <p:spPr>
          <a:xfrm>
            <a:off x="21824863" y="5934410"/>
            <a:ext cx="9039886" cy="7461649"/>
          </a:xfrm>
          <a:prstGeom prst="rect">
            <a:avLst/>
          </a:prstGeom>
          <a:ln w="12700">
            <a:miter lim="400000"/>
          </a:ln>
        </p:spPr>
      </p:pic>
      <p:sp>
        <p:nvSpPr>
          <p:cNvPr id="102" name="Espace réservé du contenu 2"/>
          <p:cNvSpPr txBox="1"/>
          <p:nvPr/>
        </p:nvSpPr>
        <p:spPr>
          <a:xfrm>
            <a:off x="22169471" y="4142370"/>
            <a:ext cx="14093828" cy="137564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nSpc>
                <a:spcPct val="90000"/>
              </a:lnSpc>
              <a:spcBef>
                <a:spcPts val="6400"/>
              </a:spcBef>
              <a:defRPr sz="5400">
                <a:solidFill>
                  <a:srgbClr val="009ED1"/>
                </a:solidFill>
              </a:defRPr>
            </a:pPr>
            <a:r>
              <a:t>A. Example of spectra for </a:t>
            </a:r>
            <a:r>
              <a:rPr baseline="31999"/>
              <a:t>1</a:t>
            </a:r>
            <a:r>
              <a:t>H, </a:t>
            </a:r>
            <a:r>
              <a:rPr baseline="31999"/>
              <a:t>31</a:t>
            </a:r>
            <a:r>
              <a:t>P and </a:t>
            </a:r>
            <a:r>
              <a:rPr baseline="31999"/>
              <a:t>13</a:t>
            </a:r>
            <a:r>
              <a:t>C </a:t>
            </a:r>
          </a:p>
        </p:txBody>
      </p:sp>
      <p:pic>
        <p:nvPicPr>
          <p:cNvPr id="103" name="41598_2021_81193_Fig8_HTML.png.jpeg" descr="41598_2021_81193_Fig8_HTML.png.jpeg"/>
          <p:cNvPicPr>
            <a:picLocks noChangeAspect="1"/>
          </p:cNvPicPr>
          <p:nvPr/>
        </p:nvPicPr>
        <p:blipFill>
          <a:blip r:embed="rId3">
            <a:extLst/>
          </a:blip>
          <a:srcRect l="47917" t="53012" r="0" b="0"/>
          <a:stretch>
            <a:fillRect/>
          </a:stretch>
        </p:blipFill>
        <p:spPr>
          <a:xfrm>
            <a:off x="39090201" y="5978066"/>
            <a:ext cx="8926000" cy="7374397"/>
          </a:xfrm>
          <a:prstGeom prst="rect">
            <a:avLst/>
          </a:prstGeom>
          <a:ln w="12700">
            <a:miter lim="400000"/>
          </a:ln>
        </p:spPr>
      </p:pic>
      <p:pic>
        <p:nvPicPr>
          <p:cNvPr id="104" name="41598_2021_81193_Fig8_HTML.png.jpeg" descr="41598_2021_81193_Fig8_HTML.png.jpeg"/>
          <p:cNvPicPr>
            <a:picLocks noChangeAspect="1"/>
          </p:cNvPicPr>
          <p:nvPr/>
        </p:nvPicPr>
        <p:blipFill>
          <a:blip r:embed="rId3">
            <a:extLst/>
          </a:blip>
          <a:srcRect l="2732" t="54250" r="57986" b="0"/>
          <a:stretch>
            <a:fillRect/>
          </a:stretch>
        </p:blipFill>
        <p:spPr>
          <a:xfrm>
            <a:off x="31479586" y="6075102"/>
            <a:ext cx="6732035" cy="7180091"/>
          </a:xfrm>
          <a:prstGeom prst="rect">
            <a:avLst/>
          </a:prstGeom>
          <a:ln w="12700">
            <a:miter lim="400000"/>
          </a:ln>
        </p:spPr>
      </p:pic>
      <p:pic>
        <p:nvPicPr>
          <p:cNvPr id="105" name="1-s2.0-S1053811915006539-gr8_lrg.jpg" descr="1-s2.0-S1053811915006539-gr8_lrg.jpg"/>
          <p:cNvPicPr>
            <a:picLocks noChangeAspect="1"/>
          </p:cNvPicPr>
          <p:nvPr/>
        </p:nvPicPr>
        <p:blipFill>
          <a:blip r:embed="rId4">
            <a:extLst/>
          </a:blip>
          <a:srcRect l="0" t="0" r="0" b="47430"/>
          <a:stretch>
            <a:fillRect/>
          </a:stretch>
        </p:blipFill>
        <p:spPr>
          <a:xfrm>
            <a:off x="22156597" y="16647608"/>
            <a:ext cx="20940672" cy="7540255"/>
          </a:xfrm>
          <a:prstGeom prst="rect">
            <a:avLst/>
          </a:prstGeom>
          <a:ln w="12700">
            <a:miter lim="400000"/>
          </a:ln>
        </p:spPr>
      </p:pic>
      <p:sp>
        <p:nvSpPr>
          <p:cNvPr id="106" name="Espace réservé du contenu 2"/>
          <p:cNvSpPr txBox="1"/>
          <p:nvPr/>
        </p:nvSpPr>
        <p:spPr>
          <a:xfrm>
            <a:off x="22169471" y="15330140"/>
            <a:ext cx="17108051" cy="1375646"/>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nSpc>
                <a:spcPct val="90000"/>
              </a:lnSpc>
              <a:spcBef>
                <a:spcPts val="6400"/>
              </a:spcBef>
              <a:defRPr sz="5400">
                <a:solidFill>
                  <a:srgbClr val="009ED1"/>
                </a:solidFill>
              </a:defRPr>
            </a:pPr>
            <a:r>
              <a:t>B. Example of MRSI concentration mapping with </a:t>
            </a:r>
            <a:r>
              <a:rPr baseline="31999"/>
              <a:t>1</a:t>
            </a:r>
            <a:r>
              <a:t>H</a:t>
            </a:r>
          </a:p>
        </p:txBody>
      </p:sp>
      <p:sp>
        <p:nvSpPr>
          <p:cNvPr id="107" name="Espace réservé du contenu 2"/>
          <p:cNvSpPr txBox="1"/>
          <p:nvPr/>
        </p:nvSpPr>
        <p:spPr>
          <a:xfrm>
            <a:off x="29110654" y="24481508"/>
            <a:ext cx="25779413" cy="1897349"/>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normAutofit fontScale="100000" lnSpcReduction="0"/>
          </a:bodyPr>
          <a:lstStyle>
            <a:lvl1pPr>
              <a:lnSpc>
                <a:spcPct val="90000"/>
              </a:lnSpc>
              <a:spcBef>
                <a:spcPts val="6400"/>
              </a:spcBef>
              <a:defRPr sz="4000">
                <a:solidFill>
                  <a:srgbClr val="009ED1"/>
                </a:solidFill>
              </a:defRPr>
            </a:lvl1pPr>
          </a:lstStyle>
          <a:p>
            <a:pPr/>
            <a:r>
              <a:t>Source: Považan, M., NeuroImage vol. 121 126–135 (2015).</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Titre 1"/>
          <p:cNvSpPr txBox="1"/>
          <p:nvPr>
            <p:ph type="title"/>
          </p:nvPr>
        </p:nvSpPr>
        <p:spPr>
          <a:xfrm>
            <a:off x="15938500" y="7073900"/>
            <a:ext cx="29706845" cy="5145305"/>
          </a:xfrm>
          <a:prstGeom prst="rect">
            <a:avLst/>
          </a:prstGeom>
        </p:spPr>
        <p:txBody>
          <a:bodyPr/>
          <a:lstStyle/>
          <a:p>
            <a:pPr/>
            <a:r>
              <a:t>2. Research focuses</a:t>
            </a:r>
          </a:p>
        </p:txBody>
      </p:sp>
      <p:sp>
        <p:nvSpPr>
          <p:cNvPr id="112" name="Numéro de diapositive"/>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3" name="Espace réservé du contenu 1"/>
          <p:cNvSpPr txBox="1"/>
          <p:nvPr/>
        </p:nvSpPr>
        <p:spPr>
          <a:xfrm>
            <a:off x="19748500" y="11912600"/>
            <a:ext cx="19029504" cy="2137935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lvl="2" marL="2133600" indent="-1219200">
              <a:lnSpc>
                <a:spcPct val="90000"/>
              </a:lnSpc>
              <a:spcBef>
                <a:spcPts val="4000"/>
              </a:spcBef>
              <a:buClr>
                <a:srgbClr val="CC162F"/>
              </a:buClr>
              <a:buSzPct val="100000"/>
              <a:buFont typeface="Helvetica"/>
              <a:buChar char="■"/>
              <a:defRPr sz="6400">
                <a:solidFill>
                  <a:srgbClr val="304F5A"/>
                </a:solidFill>
              </a:defRPr>
            </a:pPr>
            <a:r>
              <a:t>Phosphorus MRS</a:t>
            </a:r>
          </a:p>
          <a:p>
            <a:pPr lvl="2" marL="2133600" indent="-1219200">
              <a:lnSpc>
                <a:spcPct val="90000"/>
              </a:lnSpc>
              <a:spcBef>
                <a:spcPts val="4000"/>
              </a:spcBef>
              <a:buClr>
                <a:srgbClr val="CC162F"/>
              </a:buClr>
              <a:buSzPct val="100000"/>
              <a:buFont typeface="Helvetica"/>
              <a:buChar char="■"/>
              <a:defRPr sz="6400">
                <a:solidFill>
                  <a:srgbClr val="304F5A"/>
                </a:solidFill>
              </a:defRPr>
            </a:pPr>
            <a:r>
              <a:t>Motivation and limitation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Titre 3"/>
          <p:cNvSpPr txBox="1"/>
          <p:nvPr>
            <p:ph type="title"/>
          </p:nvPr>
        </p:nvSpPr>
        <p:spPr>
          <a:xfrm>
            <a:off x="3" y="139348"/>
            <a:ext cx="38969874" cy="4354280"/>
          </a:xfrm>
          <a:prstGeom prst="rect">
            <a:avLst/>
          </a:prstGeom>
        </p:spPr>
        <p:txBody>
          <a:bodyPr/>
          <a:lstStyle/>
          <a:p>
            <a:pPr/>
            <a:r>
              <a:t>Phosphorus MRS</a:t>
            </a:r>
          </a:p>
        </p:txBody>
      </p:sp>
      <p:sp>
        <p:nvSpPr>
          <p:cNvPr id="116" name="Espace réservé du numéro de diapositive 4"/>
          <p:cNvSpPr txBox="1"/>
          <p:nvPr>
            <p:ph type="sldNum" sz="quarter" idx="2"/>
          </p:nvPr>
        </p:nvSpPr>
        <p:spPr>
          <a:xfrm>
            <a:off x="43428295" y="26472708"/>
            <a:ext cx="773997"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 name="lcm.pdf" descr="lcm.pdf"/>
          <p:cNvPicPr>
            <a:picLocks noChangeAspect="1"/>
          </p:cNvPicPr>
          <p:nvPr/>
        </p:nvPicPr>
        <p:blipFill>
          <a:blip r:embed="rId3">
            <a:extLst/>
          </a:blip>
          <a:srcRect l="0" t="0" r="0" b="70306"/>
          <a:stretch>
            <a:fillRect/>
          </a:stretch>
        </p:blipFill>
        <p:spPr>
          <a:xfrm>
            <a:off x="25464307" y="8273628"/>
            <a:ext cx="21685234" cy="6361971"/>
          </a:xfrm>
          <a:prstGeom prst="rect">
            <a:avLst/>
          </a:prstGeom>
          <a:ln w="12700">
            <a:miter lim="400000"/>
          </a:ln>
        </p:spPr>
      </p:pic>
      <p:sp>
        <p:nvSpPr>
          <p:cNvPr id="118" name="γ-ATP"/>
          <p:cNvSpPr txBox="1"/>
          <p:nvPr/>
        </p:nvSpPr>
        <p:spPr>
          <a:xfrm>
            <a:off x="34802156" y="11020490"/>
            <a:ext cx="1614553"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000000"/>
                </a:solidFill>
              </a:defRPr>
            </a:pPr>
            <a:r>
              <a:rPr>
                <a:latin typeface="Academy Engraved LET Plain:1.0"/>
                <a:ea typeface="Academy Engraved LET Plain:1.0"/>
                <a:cs typeface="Academy Engraved LET Plain:1.0"/>
                <a:sym typeface="Academy Engraved LET Plain:1.0"/>
              </a:rPr>
              <a:t>γ</a:t>
            </a:r>
            <a:r>
              <a:t>-ATP</a:t>
            </a:r>
          </a:p>
        </p:txBody>
      </p:sp>
      <p:sp>
        <p:nvSpPr>
          <p:cNvPr id="119" name="α-ATP"/>
          <p:cNvSpPr txBox="1"/>
          <p:nvPr/>
        </p:nvSpPr>
        <p:spPr>
          <a:xfrm>
            <a:off x="37638550" y="11020490"/>
            <a:ext cx="1665229"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000000"/>
                </a:solidFill>
              </a:defRPr>
            </a:pPr>
            <a:r>
              <a:rPr>
                <a:latin typeface="Academy Engraved LET Plain:1.0"/>
                <a:ea typeface="Academy Engraved LET Plain:1.0"/>
                <a:cs typeface="Academy Engraved LET Plain:1.0"/>
                <a:sym typeface="Academy Engraved LET Plain:1.0"/>
              </a:rPr>
              <a:t>α</a:t>
            </a:r>
            <a:r>
              <a:t>-ATP</a:t>
            </a:r>
          </a:p>
        </p:txBody>
      </p:sp>
      <p:sp>
        <p:nvSpPr>
          <p:cNvPr id="120" name="β-ATP"/>
          <p:cNvSpPr txBox="1"/>
          <p:nvPr/>
        </p:nvSpPr>
        <p:spPr>
          <a:xfrm>
            <a:off x="43197724" y="11020490"/>
            <a:ext cx="1640226" cy="911861"/>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90000"/>
              </a:lnSpc>
              <a:spcBef>
                <a:spcPts val="4000"/>
              </a:spcBef>
              <a:defRPr sz="3600">
                <a:solidFill>
                  <a:srgbClr val="000000"/>
                </a:solidFill>
              </a:defRPr>
            </a:pPr>
            <a:r>
              <a:rPr>
                <a:latin typeface="Academy Engraved LET Plain:1.0"/>
                <a:ea typeface="Academy Engraved LET Plain:1.0"/>
                <a:cs typeface="Academy Engraved LET Plain:1.0"/>
                <a:sym typeface="Academy Engraved LET Plain:1.0"/>
              </a:rPr>
              <a:t>β</a:t>
            </a:r>
            <a:r>
              <a:t>-ATP</a:t>
            </a:r>
          </a:p>
        </p:txBody>
      </p:sp>
      <p:sp>
        <p:nvSpPr>
          <p:cNvPr id="121" name="PCr"/>
          <p:cNvSpPr txBox="1"/>
          <p:nvPr/>
        </p:nvSpPr>
        <p:spPr>
          <a:xfrm>
            <a:off x="33287932" y="8178204"/>
            <a:ext cx="1165837"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600">
                <a:solidFill>
                  <a:srgbClr val="000000"/>
                </a:solidFill>
              </a:defRPr>
            </a:lvl1pPr>
          </a:lstStyle>
          <a:p>
            <a:pPr/>
            <a:r>
              <a:t>PCr</a:t>
            </a:r>
          </a:p>
        </p:txBody>
      </p:sp>
      <p:sp>
        <p:nvSpPr>
          <p:cNvPr id="122" name="Mp"/>
          <p:cNvSpPr txBox="1"/>
          <p:nvPr/>
        </p:nvSpPr>
        <p:spPr>
          <a:xfrm>
            <a:off x="32566727" y="11053369"/>
            <a:ext cx="1013585"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600">
                <a:solidFill>
                  <a:srgbClr val="000000"/>
                </a:solidFill>
              </a:defRPr>
            </a:lvl1pPr>
          </a:lstStyle>
          <a:p>
            <a:pPr/>
            <a:r>
              <a:t>Mp</a:t>
            </a:r>
          </a:p>
        </p:txBody>
      </p:sp>
      <p:sp>
        <p:nvSpPr>
          <p:cNvPr id="123" name="Pi"/>
          <p:cNvSpPr txBox="1"/>
          <p:nvPr/>
        </p:nvSpPr>
        <p:spPr>
          <a:xfrm>
            <a:off x="30475605" y="11294669"/>
            <a:ext cx="784985"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600">
                <a:solidFill>
                  <a:srgbClr val="000000"/>
                </a:solidFill>
              </a:defRPr>
            </a:lvl1pPr>
          </a:lstStyle>
          <a:p>
            <a:pPr/>
            <a:r>
              <a:t>Pi</a:t>
            </a:r>
          </a:p>
        </p:txBody>
      </p:sp>
      <p:sp>
        <p:nvSpPr>
          <p:cNvPr id="124" name="PE"/>
          <p:cNvSpPr txBox="1"/>
          <p:nvPr/>
        </p:nvSpPr>
        <p:spPr>
          <a:xfrm>
            <a:off x="27472870" y="10697769"/>
            <a:ext cx="988359" cy="884204"/>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600">
                <a:solidFill>
                  <a:srgbClr val="000000"/>
                </a:solidFill>
              </a:defRPr>
            </a:lvl1pPr>
          </a:lstStyle>
          <a:p>
            <a:pPr/>
            <a:r>
              <a:t>PE</a:t>
            </a:r>
          </a:p>
        </p:txBody>
      </p:sp>
      <p:sp>
        <p:nvSpPr>
          <p:cNvPr id="125" name="PCh"/>
          <p:cNvSpPr txBox="1"/>
          <p:nvPr/>
        </p:nvSpPr>
        <p:spPr>
          <a:xfrm>
            <a:off x="29356259" y="10214338"/>
            <a:ext cx="1169036" cy="822366"/>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200">
                <a:solidFill>
                  <a:srgbClr val="000000"/>
                </a:solidFill>
              </a:defRPr>
            </a:lvl1pPr>
          </a:lstStyle>
          <a:p>
            <a:pPr/>
            <a:r>
              <a:t>PCh</a:t>
            </a:r>
          </a:p>
        </p:txBody>
      </p:sp>
      <p:sp>
        <p:nvSpPr>
          <p:cNvPr id="126" name="GPE"/>
          <p:cNvSpPr txBox="1"/>
          <p:nvPr/>
        </p:nvSpPr>
        <p:spPr>
          <a:xfrm>
            <a:off x="30744826" y="10112738"/>
            <a:ext cx="1236703" cy="822366"/>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200">
                <a:solidFill>
                  <a:srgbClr val="000000"/>
                </a:solidFill>
              </a:defRPr>
            </a:lvl1pPr>
          </a:lstStyle>
          <a:p>
            <a:pPr/>
            <a:r>
              <a:t>GPE</a:t>
            </a:r>
          </a:p>
        </p:txBody>
      </p:sp>
      <p:sp>
        <p:nvSpPr>
          <p:cNvPr id="127" name="GPC"/>
          <p:cNvSpPr txBox="1"/>
          <p:nvPr/>
        </p:nvSpPr>
        <p:spPr>
          <a:xfrm>
            <a:off x="31350550" y="8600008"/>
            <a:ext cx="1259126" cy="822366"/>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lvl1pPr algn="ctr">
              <a:lnSpc>
                <a:spcPct val="90000"/>
              </a:lnSpc>
              <a:spcBef>
                <a:spcPts val="4000"/>
              </a:spcBef>
              <a:defRPr sz="3200">
                <a:solidFill>
                  <a:srgbClr val="000000"/>
                </a:solidFill>
              </a:defRPr>
            </a:lvl1pPr>
          </a:lstStyle>
          <a:p>
            <a:pPr/>
            <a:r>
              <a:t>GPC</a:t>
            </a:r>
          </a:p>
        </p:txBody>
      </p:sp>
      <p:sp>
        <p:nvSpPr>
          <p:cNvPr id="128" name="Ligne"/>
          <p:cNvSpPr/>
          <p:nvPr/>
        </p:nvSpPr>
        <p:spPr>
          <a:xfrm>
            <a:off x="29940775" y="11147119"/>
            <a:ext cx="1" cy="1153905"/>
          </a:xfrm>
          <a:prstGeom prst="line">
            <a:avLst/>
          </a:prstGeom>
          <a:ln w="50800">
            <a:solidFill>
              <a:srgbClr val="BC2E36"/>
            </a:solidFill>
            <a:miter/>
            <a:tailEnd type="triangle"/>
          </a:ln>
        </p:spPr>
        <p:txBody>
          <a:bodyPr lIns="182879" tIns="182879" rIns="182879" bIns="182879"/>
          <a:lstStyle/>
          <a:p>
            <a:pPr/>
          </a:p>
        </p:txBody>
      </p:sp>
      <p:sp>
        <p:nvSpPr>
          <p:cNvPr id="129" name="Ligne"/>
          <p:cNvSpPr/>
          <p:nvPr/>
        </p:nvSpPr>
        <p:spPr>
          <a:xfrm>
            <a:off x="31553675" y="11147119"/>
            <a:ext cx="1" cy="1153905"/>
          </a:xfrm>
          <a:prstGeom prst="line">
            <a:avLst/>
          </a:prstGeom>
          <a:ln w="50800">
            <a:solidFill>
              <a:srgbClr val="BC2E36"/>
            </a:solidFill>
            <a:miter/>
            <a:tailEnd type="triangle"/>
          </a:ln>
        </p:spPr>
        <p:txBody>
          <a:bodyPr lIns="182879" tIns="182879" rIns="182879" bIns="182879"/>
          <a:lstStyle/>
          <a:p>
            <a:pPr/>
          </a:p>
        </p:txBody>
      </p:sp>
      <p:sp>
        <p:nvSpPr>
          <p:cNvPr id="130" name="Ligne"/>
          <p:cNvSpPr/>
          <p:nvPr/>
        </p:nvSpPr>
        <p:spPr>
          <a:xfrm>
            <a:off x="28538008" y="11475624"/>
            <a:ext cx="692654" cy="692654"/>
          </a:xfrm>
          <a:prstGeom prst="line">
            <a:avLst/>
          </a:prstGeom>
          <a:ln w="50800">
            <a:solidFill>
              <a:srgbClr val="BC2E36"/>
            </a:solidFill>
            <a:miter/>
            <a:tailEnd type="triangle"/>
          </a:ln>
        </p:spPr>
        <p:txBody>
          <a:bodyPr lIns="182879" tIns="182879" rIns="182879" bIns="182879"/>
          <a:lstStyle/>
          <a:p>
            <a:pPr/>
          </a:p>
        </p:txBody>
      </p:sp>
      <p:sp>
        <p:nvSpPr>
          <p:cNvPr id="131" name="Ligne"/>
          <p:cNvSpPr/>
          <p:nvPr/>
        </p:nvSpPr>
        <p:spPr>
          <a:xfrm flipH="1">
            <a:off x="32505529" y="11878022"/>
            <a:ext cx="346316" cy="631778"/>
          </a:xfrm>
          <a:prstGeom prst="line">
            <a:avLst/>
          </a:prstGeom>
          <a:ln w="50800">
            <a:solidFill>
              <a:srgbClr val="BC2E36"/>
            </a:solidFill>
            <a:miter/>
            <a:tailEnd type="triangle"/>
          </a:ln>
        </p:spPr>
        <p:txBody>
          <a:bodyPr lIns="182879" tIns="182879" rIns="182879" bIns="182879"/>
          <a:lstStyle/>
          <a:p>
            <a:pPr/>
          </a:p>
        </p:txBody>
      </p:sp>
      <p:sp>
        <p:nvSpPr>
          <p:cNvPr id="132" name="Ligne"/>
          <p:cNvSpPr/>
          <p:nvPr/>
        </p:nvSpPr>
        <p:spPr>
          <a:xfrm>
            <a:off x="31980111" y="9534219"/>
            <a:ext cx="1" cy="2169905"/>
          </a:xfrm>
          <a:prstGeom prst="line">
            <a:avLst/>
          </a:prstGeom>
          <a:ln w="50800">
            <a:solidFill>
              <a:srgbClr val="BC2E36"/>
            </a:solidFill>
            <a:miter/>
            <a:tailEnd type="triangle"/>
          </a:ln>
        </p:spPr>
        <p:txBody>
          <a:bodyPr lIns="182879" tIns="182879" rIns="182879" bIns="182879"/>
          <a:lstStyle/>
          <a:p>
            <a:pPr/>
          </a:p>
        </p:txBody>
      </p:sp>
      <p:sp>
        <p:nvSpPr>
          <p:cNvPr id="133" name="Ligne"/>
          <p:cNvSpPr/>
          <p:nvPr/>
        </p:nvSpPr>
        <p:spPr>
          <a:xfrm flipH="1">
            <a:off x="39085861" y="12066629"/>
            <a:ext cx="611951" cy="611951"/>
          </a:xfrm>
          <a:prstGeom prst="line">
            <a:avLst/>
          </a:prstGeom>
          <a:ln w="50800">
            <a:solidFill>
              <a:srgbClr val="BC2E36"/>
            </a:solidFill>
            <a:miter/>
            <a:tailEnd type="triangle"/>
          </a:ln>
        </p:spPr>
        <p:txBody>
          <a:bodyPr lIns="182879" tIns="182879" rIns="182879" bIns="182879"/>
          <a:lstStyle/>
          <a:p>
            <a:pPr/>
          </a:p>
        </p:txBody>
      </p:sp>
      <p:sp>
        <p:nvSpPr>
          <p:cNvPr id="134" name="NAD+ and…"/>
          <p:cNvSpPr txBox="1"/>
          <p:nvPr/>
        </p:nvSpPr>
        <p:spPr>
          <a:xfrm>
            <a:off x="39356204" y="11325856"/>
            <a:ext cx="2411602" cy="1459006"/>
          </a:xfrm>
          <a:prstGeom prst="rect">
            <a:avLst/>
          </a:prstGeom>
          <a:ln w="50800">
            <a:miter lim="400000"/>
          </a:ln>
          <a:extLst>
            <a:ext uri="{C572A759-6A51-4108-AA02-DFA0A04FC94B}">
              <ma14:wrappingTextBoxFlag xmlns:ma14="http://schemas.microsoft.com/office/mac/drawingml/2011/main" val="1"/>
            </a:ext>
          </a:extLst>
        </p:spPr>
        <p:txBody>
          <a:bodyPr wrap="none" lIns="182879" tIns="182879" rIns="182879" bIns="182879">
            <a:spAutoFit/>
          </a:bodyPr>
          <a:lstStyle/>
          <a:p>
            <a:pPr algn="ctr">
              <a:lnSpc>
                <a:spcPct val="10000"/>
              </a:lnSpc>
              <a:spcBef>
                <a:spcPts val="4000"/>
              </a:spcBef>
              <a:defRPr sz="3600">
                <a:solidFill>
                  <a:srgbClr val="000000"/>
                </a:solidFill>
              </a:defRPr>
            </a:pPr>
            <a:r>
              <a:t>NAD</a:t>
            </a:r>
            <a:r>
              <a:rPr baseline="31999"/>
              <a:t>+</a:t>
            </a:r>
            <a:r>
              <a:t> and</a:t>
            </a:r>
          </a:p>
          <a:p>
            <a:pPr algn="ctr">
              <a:lnSpc>
                <a:spcPct val="10000"/>
              </a:lnSpc>
              <a:spcBef>
                <a:spcPts val="4000"/>
              </a:spcBef>
              <a:defRPr sz="3600">
                <a:solidFill>
                  <a:srgbClr val="000000"/>
                </a:solidFill>
              </a:defRPr>
            </a:pPr>
            <a:r>
              <a:t>NADH</a:t>
            </a:r>
          </a:p>
        </p:txBody>
      </p:sp>
      <p:sp>
        <p:nvSpPr>
          <p:cNvPr id="135" name="Espace réservé du contenu 1"/>
          <p:cNvSpPr txBox="1"/>
          <p:nvPr/>
        </p:nvSpPr>
        <p:spPr>
          <a:xfrm>
            <a:off x="2871511" y="6068319"/>
            <a:ext cx="19029504" cy="20275180"/>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rPr baseline="31999"/>
              <a:t>31</a:t>
            </a:r>
            <a:r>
              <a:t>P-MRS enables detection of high-energy phosphate metabolites</a:t>
            </a:r>
          </a:p>
          <a:p>
            <a:pPr marL="1219200" indent="-1219200">
              <a:lnSpc>
                <a:spcPct val="90000"/>
              </a:lnSpc>
              <a:spcBef>
                <a:spcPts val="4000"/>
              </a:spcBef>
              <a:buClr>
                <a:srgbClr val="CC162F"/>
              </a:buClr>
              <a:buSzPct val="100000"/>
              <a:buFont typeface="Helvetica"/>
              <a:buChar char="■"/>
              <a:defRPr sz="6400">
                <a:solidFill>
                  <a:srgbClr val="304F5A"/>
                </a:solidFill>
              </a:defRPr>
            </a:pPr>
            <a:r>
              <a:t>Information on:</a:t>
            </a:r>
          </a:p>
          <a:p>
            <a:pPr lvl="1" marL="1821872" indent="-932872">
              <a:lnSpc>
                <a:spcPct val="90000"/>
              </a:lnSpc>
              <a:spcBef>
                <a:spcPts val="4000"/>
              </a:spcBef>
              <a:buClr>
                <a:srgbClr val="CC162F"/>
              </a:buClr>
              <a:buSzPct val="100000"/>
              <a:buFont typeface="Helvetica"/>
              <a:buChar char="–"/>
              <a:defRPr sz="6400">
                <a:solidFill>
                  <a:srgbClr val="304F5A"/>
                </a:solidFill>
              </a:defRPr>
            </a:pPr>
            <a:r>
              <a:t>Bioenergy (PCr, ATPs, Pi)</a:t>
            </a:r>
          </a:p>
          <a:p>
            <a:pPr lvl="1" marL="1821872" indent="-932872">
              <a:lnSpc>
                <a:spcPct val="90000"/>
              </a:lnSpc>
              <a:spcBef>
                <a:spcPts val="4000"/>
              </a:spcBef>
              <a:buClr>
                <a:srgbClr val="CC162F"/>
              </a:buClr>
              <a:buSzPct val="100000"/>
              <a:buFont typeface="Helvetica"/>
              <a:buChar char="–"/>
              <a:defRPr sz="6400">
                <a:solidFill>
                  <a:srgbClr val="304F5A"/>
                </a:solidFill>
              </a:defRPr>
            </a:pPr>
            <a:r>
              <a:t>Cell membrane synthesis (PE, PCh, GPE, GPC)</a:t>
            </a:r>
          </a:p>
          <a:p>
            <a:pPr lvl="1" marL="1821872" indent="-932872">
              <a:lnSpc>
                <a:spcPct val="90000"/>
              </a:lnSpc>
              <a:spcBef>
                <a:spcPts val="4000"/>
              </a:spcBef>
              <a:buClr>
                <a:srgbClr val="CC162F"/>
              </a:buClr>
              <a:buSzPct val="100000"/>
              <a:buFont typeface="Helvetica"/>
              <a:buChar char="–"/>
              <a:defRPr sz="6400">
                <a:solidFill>
                  <a:srgbClr val="304F5A"/>
                </a:solidFill>
              </a:defRPr>
            </a:pPr>
            <a:r>
              <a:t>pH (chemical shift Pi wrt. PCr)</a:t>
            </a:r>
            <a:r>
              <a:rPr baseline="31999">
                <a:solidFill>
                  <a:srgbClr val="53A2CF"/>
                </a:solidFill>
              </a:rPr>
              <a:t>1</a:t>
            </a:r>
            <a:endParaRPr>
              <a:solidFill>
                <a:srgbClr val="53A2CF"/>
              </a:solidFill>
            </a:endParaRPr>
          </a:p>
          <a:p>
            <a:pPr lvl="1" marL="1821872" indent="-932872">
              <a:lnSpc>
                <a:spcPct val="90000"/>
              </a:lnSpc>
              <a:spcBef>
                <a:spcPts val="4000"/>
              </a:spcBef>
              <a:buClr>
                <a:srgbClr val="CC162F"/>
              </a:buClr>
              <a:buSzPct val="100000"/>
              <a:buFont typeface="Helvetica"/>
              <a:buChar char="–"/>
              <a:defRPr sz="6400">
                <a:solidFill>
                  <a:srgbClr val="304F5A"/>
                </a:solidFill>
              </a:defRPr>
            </a:pPr>
            <a:r>
              <a:t>Redox state (NAD+/NADH)</a:t>
            </a:r>
            <a:r>
              <a:rPr baseline="31999">
                <a:solidFill>
                  <a:srgbClr val="53A2CF"/>
                </a:solidFill>
              </a:rPr>
              <a:t>2</a:t>
            </a:r>
          </a:p>
          <a:p>
            <a:pPr marL="1219200" indent="-1219200">
              <a:lnSpc>
                <a:spcPct val="90000"/>
              </a:lnSpc>
              <a:spcBef>
                <a:spcPts val="4000"/>
              </a:spcBef>
              <a:buClr>
                <a:srgbClr val="CC162F"/>
              </a:buClr>
              <a:buSzPct val="100000"/>
              <a:buFont typeface="Helvetica"/>
              <a:buChar char="■"/>
              <a:defRPr sz="6400">
                <a:solidFill>
                  <a:srgbClr val="304F5A"/>
                </a:solidFill>
              </a:defRPr>
            </a:pPr>
            <a:r>
              <a:t>Method suitable for monitoring tissue function and graft viability for transplantation </a:t>
            </a:r>
          </a:p>
          <a:p>
            <a:pPr lvl="1" marL="1821872" indent="-932872">
              <a:lnSpc>
                <a:spcPct val="90000"/>
              </a:lnSpc>
              <a:spcBef>
                <a:spcPts val="4000"/>
              </a:spcBef>
              <a:buClr>
                <a:srgbClr val="CC162F"/>
              </a:buClr>
              <a:buSzPct val="100000"/>
              <a:buFont typeface="Helvetica"/>
              <a:buChar char="–"/>
              <a:defRPr sz="6400">
                <a:solidFill>
                  <a:srgbClr val="304F5A"/>
                </a:solidFill>
              </a:defRPr>
            </a:pPr>
            <a:r>
              <a:t>ATP is a sign of mitochondrial function</a:t>
            </a:r>
          </a:p>
        </p:txBody>
      </p:sp>
      <p:sp>
        <p:nvSpPr>
          <p:cNvPr id="136" name="2. Research focuses"/>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2. Research focuses</a:t>
            </a:r>
          </a:p>
        </p:txBody>
      </p:sp>
      <p:sp>
        <p:nvSpPr>
          <p:cNvPr id="137" name="Espace réservé du contenu 2"/>
          <p:cNvSpPr txBox="1"/>
          <p:nvPr/>
        </p:nvSpPr>
        <p:spPr>
          <a:xfrm>
            <a:off x="-34520" y="24829641"/>
            <a:ext cx="19232704" cy="1840484"/>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gn="just">
              <a:spcBef>
                <a:spcPts val="3000"/>
              </a:spcBef>
              <a:defRPr sz="4000">
                <a:solidFill>
                  <a:srgbClr val="009ED1"/>
                </a:solidFill>
              </a:defRPr>
            </a:pPr>
            <a:r>
              <a:t>[1] Rudin M. Springer Berlin Heidelberg 1992. </a:t>
            </a:r>
          </a:p>
          <a:p>
            <a:pPr algn="just">
              <a:spcBef>
                <a:spcPts val="3000"/>
              </a:spcBef>
              <a:defRPr sz="4000">
                <a:solidFill>
                  <a:srgbClr val="009ED1"/>
                </a:solidFill>
              </a:defRPr>
            </a:pPr>
            <a:r>
              <a:t>[2] Lijing Xin et al. Frontiers in Nutrition. 2018</a:t>
            </a:r>
          </a:p>
        </p:txBody>
      </p:sp>
      <p:sp>
        <p:nvSpPr>
          <p:cNvPr id="138" name="Espace réservé du contenu 2"/>
          <p:cNvSpPr txBox="1"/>
          <p:nvPr/>
        </p:nvSpPr>
        <p:spPr>
          <a:xfrm>
            <a:off x="25642910" y="6326100"/>
            <a:ext cx="15953745" cy="1375647"/>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a:lnSpc>
                <a:spcPct val="90000"/>
              </a:lnSpc>
              <a:spcBef>
                <a:spcPts val="6400"/>
              </a:spcBef>
              <a:defRPr sz="5400">
                <a:solidFill>
                  <a:srgbClr val="009ED1"/>
                </a:solidFill>
              </a:defRPr>
            </a:pPr>
            <a:r>
              <a:t>A. Example of </a:t>
            </a:r>
            <a:r>
              <a:rPr baseline="31999"/>
              <a:t>31</a:t>
            </a:r>
            <a:r>
              <a:t>P spectrum obtain with a 3T MRI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itre 3"/>
          <p:cNvSpPr txBox="1"/>
          <p:nvPr>
            <p:ph type="title"/>
          </p:nvPr>
        </p:nvSpPr>
        <p:spPr>
          <a:xfrm>
            <a:off x="3" y="139348"/>
            <a:ext cx="38969874" cy="4354280"/>
          </a:xfrm>
          <a:prstGeom prst="rect">
            <a:avLst/>
          </a:prstGeom>
        </p:spPr>
        <p:txBody>
          <a:bodyPr/>
          <a:lstStyle/>
          <a:p>
            <a:pPr/>
            <a:r>
              <a:t>Motivation and Limitation</a:t>
            </a:r>
          </a:p>
        </p:txBody>
      </p:sp>
      <p:sp>
        <p:nvSpPr>
          <p:cNvPr id="143" name="Espace réservé du numéro de diapositive 4"/>
          <p:cNvSpPr txBox="1"/>
          <p:nvPr>
            <p:ph type="sldNum" sz="quarter" idx="2"/>
          </p:nvPr>
        </p:nvSpPr>
        <p:spPr>
          <a:xfrm>
            <a:off x="43428295" y="26472708"/>
            <a:ext cx="773997" cy="116799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 name="2. Research focuses"/>
          <p:cNvSpPr txBox="1"/>
          <p:nvPr/>
        </p:nvSpPr>
        <p:spPr>
          <a:xfrm>
            <a:off x="-88752" y="26460422"/>
            <a:ext cx="9402120" cy="1192563"/>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spAutoFit/>
          </a:bodyPr>
          <a:lstStyle>
            <a:lvl1pPr algn="ctr">
              <a:defRPr sz="5800">
                <a:solidFill>
                  <a:srgbClr val="FFFFFF"/>
                </a:solidFill>
              </a:defRPr>
            </a:lvl1pPr>
          </a:lstStyle>
          <a:p>
            <a:pPr/>
            <a:r>
              <a:t>2. Research focuses</a:t>
            </a:r>
          </a:p>
        </p:txBody>
      </p:sp>
      <p:sp>
        <p:nvSpPr>
          <p:cNvPr id="145" name="Espace réservé du contenu 1"/>
          <p:cNvSpPr txBox="1"/>
          <p:nvPr/>
        </p:nvSpPr>
        <p:spPr>
          <a:xfrm>
            <a:off x="2919621" y="4192836"/>
            <a:ext cx="19029504" cy="1904632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Motivations:</a:t>
            </a:r>
          </a:p>
          <a:p>
            <a:pPr lvl="1" marL="1821872" indent="-932872">
              <a:lnSpc>
                <a:spcPct val="90000"/>
              </a:lnSpc>
              <a:spcBef>
                <a:spcPts val="4000"/>
              </a:spcBef>
              <a:buClr>
                <a:srgbClr val="CC162F"/>
              </a:buClr>
              <a:buSzPct val="100000"/>
              <a:buFont typeface="Helvetica"/>
              <a:buChar char="–"/>
              <a:defRPr sz="6400">
                <a:solidFill>
                  <a:srgbClr val="304F5A"/>
                </a:solidFill>
              </a:defRPr>
            </a:pPr>
            <a:r>
              <a:t>Clinical applications</a:t>
            </a:r>
          </a:p>
          <a:p>
            <a:pPr lvl="4" marL="2560320" indent="-731520">
              <a:lnSpc>
                <a:spcPct val="90000"/>
              </a:lnSpc>
              <a:spcBef>
                <a:spcPts val="4000"/>
              </a:spcBef>
              <a:buClr>
                <a:srgbClr val="CC162F"/>
              </a:buClr>
              <a:buSzPct val="100000"/>
              <a:buFont typeface="Helvetica"/>
              <a:buChar char="•"/>
              <a:defRPr sz="6400">
                <a:solidFill>
                  <a:srgbClr val="304F5A"/>
                </a:solidFill>
              </a:defRPr>
            </a:pPr>
            <a:r>
              <a:t>Pathologies with abnormal metabolic concentration.</a:t>
            </a:r>
          </a:p>
          <a:p>
            <a:pPr lvl="4" marL="2560320" indent="-731520">
              <a:lnSpc>
                <a:spcPct val="90000"/>
              </a:lnSpc>
              <a:spcBef>
                <a:spcPts val="4000"/>
              </a:spcBef>
              <a:buClr>
                <a:srgbClr val="CC162F"/>
              </a:buClr>
              <a:buSzPct val="100000"/>
              <a:buFont typeface="Helvetica"/>
              <a:buChar char="•"/>
              <a:defRPr sz="6400">
                <a:solidFill>
                  <a:srgbClr val="304F5A"/>
                </a:solidFill>
              </a:defRPr>
            </a:pPr>
            <a:r>
              <a:t>In-vivo physiology comprehension.</a:t>
            </a:r>
          </a:p>
          <a:p>
            <a:pPr lvl="4" marL="2560320" indent="-731520">
              <a:lnSpc>
                <a:spcPct val="90000"/>
              </a:lnSpc>
              <a:spcBef>
                <a:spcPts val="4000"/>
              </a:spcBef>
              <a:buClr>
                <a:srgbClr val="CC162F"/>
              </a:buClr>
              <a:buSzPct val="100000"/>
              <a:buFont typeface="Helvetica"/>
              <a:buChar char="•"/>
              <a:defRPr sz="6400">
                <a:solidFill>
                  <a:srgbClr val="304F5A"/>
                </a:solidFill>
              </a:defRPr>
            </a:pPr>
          </a:p>
          <a:p>
            <a:pPr lvl="1" marL="1821872" indent="-932872">
              <a:lnSpc>
                <a:spcPct val="90000"/>
              </a:lnSpc>
              <a:spcBef>
                <a:spcPts val="4000"/>
              </a:spcBef>
              <a:buClr>
                <a:srgbClr val="CC162F"/>
              </a:buClr>
              <a:buSzPct val="100000"/>
              <a:buFont typeface="Helvetica"/>
              <a:buChar char="–"/>
              <a:defRPr sz="6400">
                <a:solidFill>
                  <a:srgbClr val="304F5A"/>
                </a:solidFill>
              </a:defRPr>
            </a:pPr>
            <a:r>
              <a:t>Application in transplantation</a:t>
            </a:r>
          </a:p>
          <a:p>
            <a:pPr lvl="4" marL="2560320" indent="-731520">
              <a:lnSpc>
                <a:spcPct val="90000"/>
              </a:lnSpc>
              <a:spcBef>
                <a:spcPts val="4000"/>
              </a:spcBef>
              <a:buClr>
                <a:srgbClr val="CC162F"/>
              </a:buClr>
              <a:buSzPct val="100000"/>
              <a:buFont typeface="Helvetica"/>
              <a:buChar char="•"/>
              <a:defRPr sz="6400">
                <a:solidFill>
                  <a:srgbClr val="304F5A"/>
                </a:solidFill>
              </a:defRPr>
            </a:pPr>
            <a:r>
              <a:t>Phosphorus metabolites provides information on viability of the organ.</a:t>
            </a:r>
          </a:p>
          <a:p>
            <a:pPr lvl="4" marL="2560320" indent="-731520">
              <a:lnSpc>
                <a:spcPct val="90000"/>
              </a:lnSpc>
              <a:spcBef>
                <a:spcPts val="4000"/>
              </a:spcBef>
              <a:buClr>
                <a:srgbClr val="CC162F"/>
              </a:buClr>
              <a:buSzPct val="100000"/>
              <a:buFont typeface="Helvetica"/>
              <a:buChar char="•"/>
              <a:defRPr sz="6400">
                <a:solidFill>
                  <a:srgbClr val="304F5A"/>
                </a:solidFill>
              </a:defRPr>
            </a:pPr>
            <a:r>
              <a:t>Mapping could improve the organ rejection process.</a:t>
            </a:r>
            <a:endParaRPr sz="1200">
              <a:latin typeface="Times Roman"/>
              <a:ea typeface="Times Roman"/>
              <a:cs typeface="Times Roman"/>
              <a:sym typeface="Times Roman"/>
            </a:endParaRPr>
          </a:p>
        </p:txBody>
      </p:sp>
      <p:sp>
        <p:nvSpPr>
          <p:cNvPr id="146" name="Espace réservé du contenu 1"/>
          <p:cNvSpPr txBox="1"/>
          <p:nvPr/>
        </p:nvSpPr>
        <p:spPr>
          <a:xfrm>
            <a:off x="25792103" y="4192836"/>
            <a:ext cx="19029504" cy="1904632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marL="1219200" indent="-1219200">
              <a:lnSpc>
                <a:spcPct val="90000"/>
              </a:lnSpc>
              <a:spcBef>
                <a:spcPts val="4000"/>
              </a:spcBef>
              <a:buClr>
                <a:srgbClr val="CC162F"/>
              </a:buClr>
              <a:buSzPct val="100000"/>
              <a:buFont typeface="Helvetica"/>
              <a:buChar char="■"/>
              <a:defRPr sz="6400">
                <a:solidFill>
                  <a:srgbClr val="304F5A"/>
                </a:solidFill>
              </a:defRPr>
            </a:pPr>
            <a:r>
              <a:t>Limitation:</a:t>
            </a:r>
          </a:p>
          <a:p>
            <a:pPr lvl="1" marL="1821872" indent="-932872">
              <a:lnSpc>
                <a:spcPct val="90000"/>
              </a:lnSpc>
              <a:spcBef>
                <a:spcPts val="4000"/>
              </a:spcBef>
              <a:buClr>
                <a:srgbClr val="CC162F"/>
              </a:buClr>
              <a:buSzPct val="100000"/>
              <a:buFont typeface="Helvetica"/>
              <a:buChar char="–"/>
              <a:defRPr sz="6400">
                <a:solidFill>
                  <a:srgbClr val="304F5A"/>
                </a:solidFill>
              </a:defRPr>
            </a:pPr>
            <a:r>
              <a:t>Evaluation of overlapping resonances.</a:t>
            </a:r>
          </a:p>
          <a:p>
            <a:pPr lvl="1" marL="1821872" indent="-932872">
              <a:lnSpc>
                <a:spcPct val="90000"/>
              </a:lnSpc>
              <a:spcBef>
                <a:spcPts val="4000"/>
              </a:spcBef>
              <a:buClr>
                <a:srgbClr val="CC162F"/>
              </a:buClr>
              <a:buSzPct val="100000"/>
              <a:buFont typeface="Helvetica"/>
              <a:buChar char="–"/>
              <a:defRPr sz="6400">
                <a:solidFill>
                  <a:srgbClr val="304F5A"/>
                </a:solidFill>
              </a:defRPr>
            </a:pPr>
            <a:r>
              <a:t>SNR limitations.</a:t>
            </a:r>
          </a:p>
          <a:p>
            <a:pPr lvl="1" marL="1821872" indent="-932872">
              <a:lnSpc>
                <a:spcPct val="90000"/>
              </a:lnSpc>
              <a:spcBef>
                <a:spcPts val="4000"/>
              </a:spcBef>
              <a:buClr>
                <a:srgbClr val="CC162F"/>
              </a:buClr>
              <a:buSzPct val="100000"/>
              <a:buFont typeface="Helvetica"/>
              <a:buChar char="–"/>
              <a:defRPr sz="6400">
                <a:solidFill>
                  <a:srgbClr val="304F5A"/>
                </a:solidFill>
              </a:defRPr>
            </a:pPr>
            <a:r>
              <a:t>Current algorithms are fitting based. Time-consuming evaluation for 3D mapping</a:t>
            </a:r>
          </a:p>
          <a:p>
            <a:pPr lvl="4" marL="2560320" indent="-731520">
              <a:lnSpc>
                <a:spcPct val="90000"/>
              </a:lnSpc>
              <a:spcBef>
                <a:spcPts val="4000"/>
              </a:spcBef>
              <a:buClr>
                <a:srgbClr val="CC162F"/>
              </a:buClr>
              <a:buSzPct val="100000"/>
              <a:buFont typeface="Helvetica"/>
              <a:buChar char="•"/>
              <a:defRPr sz="6400">
                <a:solidFill>
                  <a:srgbClr val="304F5A"/>
                </a:solidFill>
              </a:defRPr>
            </a:pPr>
            <a:r>
              <a:t>Requires the evaluations of all voxels.</a:t>
            </a:r>
          </a:p>
          <a:p>
            <a:pPr lvl="4" marL="2560320" indent="-731520">
              <a:lnSpc>
                <a:spcPct val="90000"/>
              </a:lnSpc>
              <a:spcBef>
                <a:spcPts val="4000"/>
              </a:spcBef>
              <a:buClr>
                <a:srgbClr val="CC162F"/>
              </a:buClr>
              <a:buSzPct val="100000"/>
              <a:buFont typeface="Helvetica"/>
              <a:buChar char="•"/>
              <a:defRPr sz="6400">
                <a:solidFill>
                  <a:srgbClr val="304F5A"/>
                </a:solidFill>
              </a:defRPr>
            </a:pPr>
            <a:r>
              <a:t>With fitting, each spectra needs to have an independent evaluation (few hours for a single organ).</a:t>
            </a:r>
          </a:p>
          <a:p>
            <a:pPr lvl="1" marL="1821872" indent="-932872">
              <a:lnSpc>
                <a:spcPct val="90000"/>
              </a:lnSpc>
              <a:spcBef>
                <a:spcPts val="4000"/>
              </a:spcBef>
              <a:buClr>
                <a:srgbClr val="CC162F"/>
              </a:buClr>
              <a:buSzPct val="100000"/>
              <a:buFont typeface="Helvetica"/>
              <a:buChar char="–"/>
              <a:defRPr sz="6400">
                <a:solidFill>
                  <a:srgbClr val="304F5A"/>
                </a:solidFill>
              </a:defRPr>
            </a:pPr>
            <a:r>
              <a:t>For high resolutions MRSI, time consuming acquisition.</a:t>
            </a:r>
            <a:endParaRPr sz="1200">
              <a:latin typeface="Times Roman"/>
              <a:ea typeface="Times Roman"/>
              <a:cs typeface="Times Roman"/>
              <a:sym typeface="Times Roman"/>
            </a:endParaRPr>
          </a:p>
        </p:txBody>
      </p:sp>
      <p:pic>
        <p:nvPicPr>
          <p:cNvPr id="147" name="Capture d’écran 2022-09-13 à 10.50.18.png" descr="Capture d’écran 2022-09-13 à 10.50.18.png"/>
          <p:cNvPicPr>
            <a:picLocks noChangeAspect="1"/>
          </p:cNvPicPr>
          <p:nvPr/>
        </p:nvPicPr>
        <p:blipFill>
          <a:blip r:embed="rId3">
            <a:extLst/>
          </a:blip>
          <a:srcRect l="0" t="0" r="0" b="45396"/>
          <a:stretch>
            <a:fillRect/>
          </a:stretch>
        </p:blipFill>
        <p:spPr>
          <a:xfrm>
            <a:off x="7443215" y="18688059"/>
            <a:ext cx="16965381" cy="5883286"/>
          </a:xfrm>
          <a:prstGeom prst="rect">
            <a:avLst/>
          </a:prstGeom>
          <a:ln w="12700">
            <a:miter lim="400000"/>
          </a:ln>
        </p:spPr>
      </p:pic>
      <p:pic>
        <p:nvPicPr>
          <p:cNvPr id="148" name="Capture d’écran 2022-09-13 à 11.19.11.png" descr="Capture d’écran 2022-09-13 à 11.19.11.png"/>
          <p:cNvPicPr>
            <a:picLocks noChangeAspect="1"/>
          </p:cNvPicPr>
          <p:nvPr/>
        </p:nvPicPr>
        <p:blipFill>
          <a:blip r:embed="rId4">
            <a:extLst/>
          </a:blip>
          <a:srcRect l="0" t="1441" r="0" b="1441"/>
          <a:stretch>
            <a:fillRect/>
          </a:stretch>
        </p:blipFill>
        <p:spPr>
          <a:xfrm>
            <a:off x="28011301" y="17701758"/>
            <a:ext cx="14590946" cy="8340382"/>
          </a:xfrm>
          <a:prstGeom prst="rect">
            <a:avLst/>
          </a:prstGeom>
          <a:ln w="12700">
            <a:miter lim="400000"/>
          </a:ln>
        </p:spPr>
      </p:pic>
      <p:sp>
        <p:nvSpPr>
          <p:cNvPr id="149" name="Rectangle"/>
          <p:cNvSpPr/>
          <p:nvPr/>
        </p:nvSpPr>
        <p:spPr>
          <a:xfrm>
            <a:off x="35318495" y="17931184"/>
            <a:ext cx="6897143" cy="1746412"/>
          </a:xfrm>
          <a:prstGeom prst="rect">
            <a:avLst/>
          </a:prstGeom>
          <a:solidFill>
            <a:srgbClr val="FFFFFF"/>
          </a:solidFill>
          <a:ln w="12700">
            <a:miter lim="400000"/>
          </a:ln>
        </p:spPr>
        <p:txBody>
          <a:bodyPr lIns="182879" tIns="182879" rIns="182879" bIns="182879" anchor="ctr"/>
          <a:lstStyle/>
          <a:p>
            <a:pPr/>
          </a:p>
        </p:txBody>
      </p:sp>
      <p:pic>
        <p:nvPicPr>
          <p:cNvPr id="150" name="Capture d’écran 2022-09-13 à 11.33.25.png" descr="Capture d’écran 2022-09-13 à 11.33.25.png"/>
          <p:cNvPicPr>
            <a:picLocks noChangeAspect="1"/>
          </p:cNvPicPr>
          <p:nvPr/>
        </p:nvPicPr>
        <p:blipFill>
          <a:blip r:embed="rId5">
            <a:extLst/>
          </a:blip>
          <a:stretch>
            <a:fillRect/>
          </a:stretch>
        </p:blipFill>
        <p:spPr>
          <a:xfrm>
            <a:off x="1652130" y="17516873"/>
            <a:ext cx="5920356" cy="871009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itre 1"/>
          <p:cNvSpPr txBox="1"/>
          <p:nvPr>
            <p:ph type="title"/>
          </p:nvPr>
        </p:nvSpPr>
        <p:spPr>
          <a:xfrm>
            <a:off x="15938500" y="7073900"/>
            <a:ext cx="29706845" cy="5145305"/>
          </a:xfrm>
          <a:prstGeom prst="rect">
            <a:avLst/>
          </a:prstGeom>
        </p:spPr>
        <p:txBody>
          <a:bodyPr/>
          <a:lstStyle/>
          <a:p>
            <a:pPr/>
            <a:r>
              <a:t>3. Current research contribution</a:t>
            </a:r>
          </a:p>
        </p:txBody>
      </p:sp>
      <p:sp>
        <p:nvSpPr>
          <p:cNvPr id="155" name="Numéro de diapositive"/>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 name="Espace réservé du contenu 1"/>
          <p:cNvSpPr txBox="1"/>
          <p:nvPr/>
        </p:nvSpPr>
        <p:spPr>
          <a:xfrm>
            <a:off x="19748500" y="11912600"/>
            <a:ext cx="19029504" cy="21379358"/>
          </a:xfrm>
          <a:prstGeom prst="rect">
            <a:avLst/>
          </a:prstGeom>
          <a:ln w="50800">
            <a:miter lim="400000"/>
          </a:ln>
          <a:extLst>
            <a:ext uri="{C572A759-6A51-4108-AA02-DFA0A04FC94B}">
              <ma14:wrappingTextBoxFlag xmlns:ma14="http://schemas.microsoft.com/office/mac/drawingml/2011/main" val="1"/>
            </a:ext>
          </a:extLst>
        </p:spPr>
        <p:txBody>
          <a:bodyPr lIns="182879" tIns="182879" rIns="182879" bIns="182879"/>
          <a:lstStyle/>
          <a:p>
            <a:pPr lvl="2" marL="2133600" indent="-1219200">
              <a:lnSpc>
                <a:spcPct val="90000"/>
              </a:lnSpc>
              <a:spcBef>
                <a:spcPts val="4000"/>
              </a:spcBef>
              <a:buClr>
                <a:srgbClr val="CC162F"/>
              </a:buClr>
              <a:buSzPct val="100000"/>
              <a:buFont typeface="Helvetica"/>
              <a:buChar char="■"/>
              <a:defRPr sz="6400">
                <a:solidFill>
                  <a:srgbClr val="304F5A"/>
                </a:solidFill>
              </a:defRPr>
            </a:pPr>
            <a:r>
              <a:t>Improvement of data acquisition</a:t>
            </a:r>
          </a:p>
          <a:p>
            <a:pPr lvl="2" marL="2133600" indent="-1219200">
              <a:lnSpc>
                <a:spcPct val="90000"/>
              </a:lnSpc>
              <a:spcBef>
                <a:spcPts val="4000"/>
              </a:spcBef>
              <a:buClr>
                <a:srgbClr val="CC162F"/>
              </a:buClr>
              <a:buSzPct val="100000"/>
              <a:buFont typeface="Helvetica"/>
              <a:buChar char="■"/>
              <a:defRPr sz="6400">
                <a:solidFill>
                  <a:srgbClr val="304F5A"/>
                </a:solidFill>
              </a:defRPr>
            </a:pPr>
            <a:r>
              <a:t>Improvement of data analysis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Martel 2018">
  <a:themeElements>
    <a:clrScheme name="Martel 2018">
      <a:dk1>
        <a:srgbClr val="284B54"/>
      </a:dk1>
      <a:lt1>
        <a:srgbClr val="FFFFFF">
          <a:alpha val="0"/>
        </a:srgbClr>
      </a:lt1>
      <a:dk2>
        <a:srgbClr val="A7A7A7"/>
      </a:dk2>
      <a:lt2>
        <a:srgbClr val="535353"/>
      </a:lt2>
      <a:accent1>
        <a:srgbClr val="284B54"/>
      </a:accent1>
      <a:accent2>
        <a:srgbClr val="FBDF09"/>
      </a:accent2>
      <a:accent3>
        <a:srgbClr val="162A2F"/>
      </a:accent3>
      <a:accent4>
        <a:srgbClr val="8D7D05"/>
      </a:accent4>
      <a:accent5>
        <a:srgbClr val="E1E1E2"/>
      </a:accent5>
      <a:accent6>
        <a:srgbClr val="707070"/>
      </a:accent6>
      <a:hlink>
        <a:srgbClr val="0000FF"/>
      </a:hlink>
      <a:folHlink>
        <a:srgbClr val="FF00FF"/>
      </a:folHlink>
    </a:clrScheme>
    <a:fontScheme name="Martel 2018">
      <a:majorFont>
        <a:latin typeface="Helvetica"/>
        <a:ea typeface="Helvetica"/>
        <a:cs typeface="Helvetica"/>
      </a:majorFont>
      <a:minorFont>
        <a:latin typeface="Calibri"/>
        <a:ea typeface="Calibri"/>
        <a:cs typeface="Calibri"/>
      </a:minorFont>
    </a:fontScheme>
    <a:fmtScheme name="Martel 20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miter lim="800000"/>
        </a:ln>
        <a:effectLst/>
        <a:sp3d/>
      </a:spPr>
      <a:bodyPr rot="0" spcFirstLastPara="1" vertOverflow="overflow" horzOverflow="overflow" vert="horz" wrap="square" lIns="182879" tIns="182879" rIns="182879" bIns="182879" numCol="1" spcCol="38100" rtlCol="0" anchor="ctr" upright="0">
        <a:spAutoFit/>
      </a:bodyPr>
      <a:lstStyle>
        <a:defPPr marL="0" marR="0" indent="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50800" cap="flat">
          <a:noFill/>
          <a:miter lim="400000"/>
        </a:ln>
        <a:effectLst/>
        <a:sp3d/>
      </a:spPr>
      <a:bodyPr rot="0" spcFirstLastPara="1" vertOverflow="overflow" horzOverflow="overflow" vert="horz" wrap="square" lIns="182879" tIns="182879" rIns="182879" bIns="182879" numCol="1" spcCol="38100" rtlCol="0" anchor="t" upright="0">
        <a:spAutoFit/>
      </a:bodyPr>
      <a:lstStyle>
        <a:defPPr marL="0" marR="0" indent="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artel 2018">
  <a:themeElements>
    <a:clrScheme name="Martel 2018">
      <a:dk1>
        <a:srgbClr val="000000"/>
      </a:dk1>
      <a:lt1>
        <a:srgbClr val="FFFFFF"/>
      </a:lt1>
      <a:dk2>
        <a:srgbClr val="A7A7A7"/>
      </a:dk2>
      <a:lt2>
        <a:srgbClr val="535353"/>
      </a:lt2>
      <a:accent1>
        <a:srgbClr val="284B54"/>
      </a:accent1>
      <a:accent2>
        <a:srgbClr val="FBDF09"/>
      </a:accent2>
      <a:accent3>
        <a:srgbClr val="162A2F"/>
      </a:accent3>
      <a:accent4>
        <a:srgbClr val="8D7D05"/>
      </a:accent4>
      <a:accent5>
        <a:srgbClr val="E1E1E2"/>
      </a:accent5>
      <a:accent6>
        <a:srgbClr val="707070"/>
      </a:accent6>
      <a:hlink>
        <a:srgbClr val="0000FF"/>
      </a:hlink>
      <a:folHlink>
        <a:srgbClr val="FF00FF"/>
      </a:folHlink>
    </a:clrScheme>
    <a:fontScheme name="Martel 2018">
      <a:majorFont>
        <a:latin typeface="Helvetica"/>
        <a:ea typeface="Helvetica"/>
        <a:cs typeface="Helvetica"/>
      </a:majorFont>
      <a:minorFont>
        <a:latin typeface="Calibri"/>
        <a:ea typeface="Calibri"/>
        <a:cs typeface="Calibri"/>
      </a:minorFont>
    </a:fontScheme>
    <a:fmtScheme name="Martel 20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miter lim="800000"/>
        </a:ln>
        <a:effectLst/>
        <a:sp3d/>
      </a:spPr>
      <a:bodyPr rot="0" spcFirstLastPara="1" vertOverflow="overflow" horzOverflow="overflow" vert="horz" wrap="square" lIns="182879" tIns="182879" rIns="182879" bIns="182879" numCol="1" spcCol="38100" rtlCol="0" anchor="ctr" upright="0">
        <a:spAutoFit/>
      </a:bodyPr>
      <a:lstStyle>
        <a:defPPr marL="0" marR="0" indent="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50800" cap="flat">
          <a:noFill/>
          <a:miter lim="400000"/>
        </a:ln>
        <a:effectLst/>
        <a:sp3d/>
      </a:spPr>
      <a:bodyPr rot="0" spcFirstLastPara="1" vertOverflow="overflow" horzOverflow="overflow" vert="horz" wrap="square" lIns="182879" tIns="182879" rIns="182879" bIns="182879" numCol="1" spcCol="38100" rtlCol="0" anchor="t" upright="0">
        <a:spAutoFit/>
      </a:bodyPr>
      <a:lstStyle>
        <a:defPPr marL="0" marR="0" indent="0" algn="l" defTabSz="3657600" rtl="0" fontAlgn="auto" latinLnBrk="0" hangingPunct="0">
          <a:lnSpc>
            <a:spcPct val="100000"/>
          </a:lnSpc>
          <a:spcBef>
            <a:spcPts val="0"/>
          </a:spcBef>
          <a:spcAft>
            <a:spcPts val="0"/>
          </a:spcAft>
          <a:buClrTx/>
          <a:buSzTx/>
          <a:buFontTx/>
          <a:buNone/>
          <a:tabLst/>
          <a:defRPr b="0" baseline="0" cap="none" i="0" spc="0" strike="noStrike" sz="7200" u="none" kumimoji="0" normalizeH="0">
            <a:ln>
              <a:noFill/>
            </a:ln>
            <a:solidFill>
              <a:schemeClr val="accent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