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73" r:id="rId4"/>
    <p:sldId id="256" r:id="rId5"/>
    <p:sldId id="263" r:id="rId6"/>
    <p:sldId id="301" r:id="rId7"/>
    <p:sldId id="279" r:id="rId8"/>
    <p:sldId id="302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6E6"/>
    <a:srgbClr val="578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32"/>
  </p:normalViewPr>
  <p:slideViewPr>
    <p:cSldViewPr snapToGrid="0" snapToObjects="1">
      <p:cViewPr>
        <p:scale>
          <a:sx n="77" d="100"/>
          <a:sy n="77" d="100"/>
        </p:scale>
        <p:origin x="1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27440-21D9-3240-9CC7-CF5AC7DA17D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8054-40AE-F348-B68F-6A4C197A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PhD student in DQMP</a:t>
            </a:r>
          </a:p>
          <a:p>
            <a:r>
              <a:rPr lang="en-US" dirty="0"/>
              <a:t>Condensed matter physics</a:t>
            </a:r>
          </a:p>
          <a:p>
            <a:r>
              <a:rPr lang="en-US" dirty="0"/>
              <a:t>Specifically how material properties can change with uniaxial strain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97F01-4C78-3244-B1A6-99C24AE0FA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0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-Principle: direct probe of electronic band structure by photoelectric effect</a:t>
            </a:r>
          </a:p>
          <a:p>
            <a:r>
              <a:rPr lang="en-US" dirty="0"/>
              <a:t>-i.e. photon in (from laser), electron out</a:t>
            </a:r>
          </a:p>
          <a:p>
            <a:r>
              <a:rPr lang="en-US" dirty="0"/>
              <a:t>-Symmetry of sample surface preserves electron momentum in plane -&gt; simple conversion from angle to parallel momentum.</a:t>
            </a:r>
          </a:p>
          <a:p>
            <a:r>
              <a:rPr lang="en-US" dirty="0"/>
              <a:t>-Hemispherical </a:t>
            </a:r>
            <a:r>
              <a:rPr lang="en-US" dirty="0" err="1"/>
              <a:t>analyser</a:t>
            </a:r>
            <a:r>
              <a:rPr lang="en-US" dirty="0"/>
              <a:t> measures energy distribution.</a:t>
            </a:r>
          </a:p>
          <a:p>
            <a:r>
              <a:rPr lang="en-US" dirty="0"/>
              <a:t>-Sweep angle between sample and detector -&gt; measure electron E vs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97F01-4C78-3244-B1A6-99C24AE0FA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SRO - interesting behavior with uniaxial strain.</a:t>
            </a:r>
          </a:p>
          <a:p>
            <a:r>
              <a:rPr lang="en-US" dirty="0"/>
              <a:t>Superconductor at low T -&gt; strain causes Tc to peak -&gt; unusual response</a:t>
            </a:r>
          </a:p>
          <a:p>
            <a:r>
              <a:rPr lang="en-US" dirty="0"/>
              <a:t>We want to understand this from e-structure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97F01-4C78-3244-B1A6-99C24AE0FA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Strain experiments are difficult</a:t>
            </a:r>
          </a:p>
          <a:p>
            <a:r>
              <a:rPr lang="en-US" dirty="0"/>
              <a:t>-2 methods here rely on sample attached to bridge</a:t>
            </a:r>
          </a:p>
          <a:p>
            <a:r>
              <a:rPr lang="en-US" dirty="0"/>
              <a:t>Strain applied by bending bridge, or differential thermal contraction.</a:t>
            </a:r>
          </a:p>
          <a:p>
            <a:r>
              <a:rPr lang="en-US" dirty="0"/>
              <a:t>Difficult to say how strain goes from bridge, through epoxy and into sample.</a:t>
            </a:r>
          </a:p>
          <a:p>
            <a:r>
              <a:rPr lang="en-US" dirty="0"/>
              <a:t>Difficult to systematically vary and study effects of strain.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F8054-40AE-F348-B68F-6A4C197A0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8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Extension of thermal contraction idea</a:t>
            </a:r>
          </a:p>
          <a:p>
            <a:r>
              <a:rPr lang="en-GB" dirty="0"/>
              <a:t>Same cell design -&gt; difference is what we apply strain to</a:t>
            </a:r>
          </a:p>
          <a:p>
            <a:endParaRPr lang="en-GB" dirty="0"/>
          </a:p>
          <a:p>
            <a:r>
              <a:rPr lang="en-GB" dirty="0"/>
              <a:t>Micromachined sample with tapered profile (FIB)</a:t>
            </a:r>
          </a:p>
          <a:p>
            <a:r>
              <a:rPr lang="en-GB" dirty="0"/>
              <a:t>Strain sample directly</a:t>
            </a:r>
          </a:p>
          <a:p>
            <a:r>
              <a:rPr lang="en-GB" dirty="0"/>
              <a:t>Sample geometry means that strain depends on cross-sectional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97F01-4C78-3244-B1A6-99C24AE0FA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FEA work shows difference in strain along sample</a:t>
            </a:r>
          </a:p>
          <a:p>
            <a:endParaRPr lang="en-GB" dirty="0"/>
          </a:p>
          <a:p>
            <a:r>
              <a:rPr lang="en-GB" dirty="0"/>
              <a:t>To resolve this position dependence, need small spot size -&gt; u focused laser </a:t>
            </a:r>
            <a:r>
              <a:rPr lang="en-GB" dirty="0" err="1"/>
              <a:t>arpes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97F01-4C78-3244-B1A6-99C24AE0FA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tapered sample + micro-focused laser</a:t>
            </a:r>
          </a:p>
          <a:p>
            <a:r>
              <a:rPr lang="en-US" dirty="0"/>
              <a:t>Moving on the sample -&gt; chose a different strain</a:t>
            </a:r>
          </a:p>
          <a:p>
            <a:r>
              <a:rPr lang="en-US" dirty="0"/>
              <a:t>Measure dispersion cuts indicated by FS, region where response to strain should be strongest</a:t>
            </a:r>
          </a:p>
          <a:p>
            <a:endParaRPr lang="en-US" dirty="0"/>
          </a:p>
          <a:p>
            <a:r>
              <a:rPr lang="en-US" dirty="0"/>
              <a:t>-&gt; the results I get showing VHS (top of gamma) move across </a:t>
            </a:r>
            <a:r>
              <a:rPr lang="en-US" dirty="0" err="1"/>
              <a:t>Ef</a:t>
            </a:r>
            <a:r>
              <a:rPr lang="en-US" dirty="0"/>
              <a:t> with increased strain (believed to cause spike in 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97F01-4C78-3244-B1A6-99C24AE0FA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2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-&gt; the results I get showing VHS (top of gamma) move across </a:t>
            </a:r>
            <a:r>
              <a:rPr lang="en-US" dirty="0" err="1"/>
              <a:t>Ef</a:t>
            </a:r>
            <a:r>
              <a:rPr lang="en-US" dirty="0"/>
              <a:t> with increased strain (believed to cause spike in 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97F01-4C78-3244-B1A6-99C24AE0FA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97F01-4C78-3244-B1A6-99C24AE0FA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A9A6-3019-A646-A22C-D086D1CC0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B2A57-C316-8947-8B96-B007443D5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A7BCA-4FA0-8D4D-B513-5A2F7D7F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66ABE-DBB0-0947-85D2-61080BC4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24381-1B65-F841-B5DF-29659B2B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8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93CA-119A-754B-979C-62F3823A1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6E457-CD27-EB4F-9295-0B9BED6B1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7CF9C-40F0-AC4A-8B9E-280DE554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09BE2-39E2-C845-B387-66C2A50C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31D13-A114-E142-85D8-AF0B11B6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9B10D-8844-0E42-B27D-215FDCCCD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3E247-B3B4-2545-85B9-6364FF9BB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CC7CE-D7CF-3841-B719-601EE6929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59337-58E9-F54C-B3FA-5AEE2F88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9ABF-FAA5-CC49-8A7A-399D681C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AB22-35BE-F141-A3C9-9ADAC975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F528A-BCFE-8242-AED9-B234A821E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DF3EC-BA1D-C044-9F89-151C9BE5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6F8E1-7911-F840-8560-2437EFA9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907B-2324-C04F-806F-13BA9B07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9393-F266-8C4D-8D2C-35845EBA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D81E8-A242-624E-BED1-C92A6DE06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4298B-4D59-2E4E-9A7F-E76C665D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800F8-603B-AF46-815D-A718B56B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8CED6-034A-6341-A5E2-1018A4FD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0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D0B9-C0E6-864D-91FE-4CC41A79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E70D-576A-6F45-9DDE-45B8301BE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74CFC-2764-9842-9A31-B656B71D4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94933-2DC9-984A-8726-A6BA118C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934A6-4EF4-EE4A-8C8A-B0CEE2A1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87CD8-140B-1340-9351-260B381D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2485-8749-A04A-9EE1-283BB523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CDC97-6AAC-A44C-A0D7-0C957A668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FBB70-C711-814F-B3B1-8D404C52E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1A088-69A1-E241-B333-505C8F538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D4E8E-610D-AE49-AC4F-224AE4A66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1FDE-706C-5841-8D65-F79FEDB0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47A13-7A3A-1C4C-8D1B-894DD3CC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F6B489-8E15-1D4C-8903-4AAC35FB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518E-01D1-E543-87BC-38A0CC46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EBD9A-08A2-4442-AE24-8D3603CA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07F88-2AF9-3A4B-897F-378F4489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9703A-BC2A-EC49-9214-F72AC8E7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043D7-A557-EF46-8115-48C801F1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F0CBB-00B6-CD44-9BE1-5A30206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E7AD5-0BB7-FE4A-9A5D-1BCA9E05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CC5A-6B5D-0748-95A7-B0CAEC8B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7514-2060-5A43-90D0-A75645D1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0E599-357B-674C-9411-4B9FB06FC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0C33B-F68F-8249-B016-7DBE23F2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2C4C7-BCF4-6948-9681-FA00A8DE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89522-EAEA-624E-9BDA-80025317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2C68-0814-EC43-91E7-B337E75D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B7B71-96B2-264D-A1A8-A486DCFF0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39645-B2A3-BE40-97C1-D6C2D6AE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D7E00-E9B6-2F4A-B5FA-186D390F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CA706-9C70-8D4F-882E-BFF553C5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12D48-34FA-5144-A681-8F9CBB8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2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441DF-177E-4D48-8BF0-3AA1A65C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9B195-31E4-AB4B-9E25-3EC15F72B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B371B-CED7-0145-8419-A282A330A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136A-6C37-064C-83D3-DD1D9D2721A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E4B1-BBA3-774B-8AB5-4228688BC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83F27-A0BB-A740-94AB-97806A278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2C49-93A8-244A-BD9C-25A9F2F2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D0C1D4-4C80-4642-A25E-5284980D3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2" y="5751647"/>
            <a:ext cx="2816826" cy="669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232D30-CD0E-5F4C-A66E-164B7FC6680E}"/>
              </a:ext>
            </a:extLst>
          </p:cNvPr>
          <p:cNvSpPr txBox="1"/>
          <p:nvPr/>
        </p:nvSpPr>
        <p:spPr>
          <a:xfrm>
            <a:off x="831622" y="2203551"/>
            <a:ext cx="1030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85D5B"/>
                </a:solidFill>
              </a:rPr>
              <a:t>Laser-ARPES measurements of Sr</a:t>
            </a:r>
            <a:r>
              <a:rPr lang="en-US" sz="3200" baseline="-25000" dirty="0">
                <a:solidFill>
                  <a:srgbClr val="585D5B"/>
                </a:solidFill>
              </a:rPr>
              <a:t>2</a:t>
            </a:r>
            <a:r>
              <a:rPr lang="en-US" sz="3200" dirty="0">
                <a:solidFill>
                  <a:srgbClr val="585D5B"/>
                </a:solidFill>
              </a:rPr>
              <a:t>RuO</a:t>
            </a:r>
            <a:r>
              <a:rPr lang="en-US" sz="3200" baseline="-25000" dirty="0">
                <a:solidFill>
                  <a:srgbClr val="585D5B"/>
                </a:solidFill>
              </a:rPr>
              <a:t>4</a:t>
            </a:r>
            <a:r>
              <a:rPr lang="en-US" sz="3200" dirty="0">
                <a:solidFill>
                  <a:srgbClr val="585D5B"/>
                </a:solidFill>
              </a:rPr>
              <a:t> under uniaxial strain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1C5EBF-92E9-714F-B19E-49D4292CD4D7}"/>
              </a:ext>
            </a:extLst>
          </p:cNvPr>
          <p:cNvSpPr txBox="1"/>
          <p:nvPr/>
        </p:nvSpPr>
        <p:spPr>
          <a:xfrm>
            <a:off x="4916909" y="3700802"/>
            <a:ext cx="2131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585D5B"/>
                </a:solidFill>
              </a:rPr>
              <a:t>Andrew Hunter</a:t>
            </a:r>
          </a:p>
          <a:p>
            <a:pPr algn="ctr"/>
            <a:r>
              <a:rPr lang="en-US" dirty="0">
                <a:solidFill>
                  <a:srgbClr val="585D5B"/>
                </a:solidFill>
              </a:rPr>
              <a:t>DQMP</a:t>
            </a:r>
          </a:p>
          <a:p>
            <a:pPr algn="ctr"/>
            <a:r>
              <a:rPr lang="en-US" dirty="0">
                <a:solidFill>
                  <a:srgbClr val="585D5B"/>
                </a:solidFill>
              </a:rPr>
              <a:t>University of Geneva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FD084-97E1-4F42-82C5-205DCF6EAA5F}"/>
              </a:ext>
            </a:extLst>
          </p:cNvPr>
          <p:cNvSpPr txBox="1"/>
          <p:nvPr/>
        </p:nvSpPr>
        <p:spPr>
          <a:xfrm>
            <a:off x="4811002" y="5091363"/>
            <a:ext cx="2343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585D5C"/>
                </a:solidFill>
              </a:rPr>
              <a:t>Young Researchers Day</a:t>
            </a:r>
          </a:p>
          <a:p>
            <a:pPr algn="ctr"/>
            <a:r>
              <a:rPr lang="en-US" dirty="0">
                <a:solidFill>
                  <a:srgbClr val="585D5C"/>
                </a:solidFill>
              </a:rPr>
              <a:t>16</a:t>
            </a:r>
            <a:r>
              <a:rPr lang="en-US" baseline="30000" dirty="0">
                <a:solidFill>
                  <a:srgbClr val="585D5C"/>
                </a:solidFill>
              </a:rPr>
              <a:t>th</a:t>
            </a:r>
            <a:r>
              <a:rPr lang="en-US" dirty="0">
                <a:solidFill>
                  <a:srgbClr val="585D5C"/>
                </a:solidFill>
              </a:rPr>
              <a:t> September 2022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E24688A-FBB6-C54D-AD22-6EDA5F718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7605" y="191466"/>
            <a:ext cx="4074462" cy="11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2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7FC41-1A09-3D4A-9AD1-01A8CA94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F2A8-8C2C-7C4F-A713-0486FE5B3160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BF13D-AE72-7045-BA0E-1E0967C96CC2}"/>
              </a:ext>
            </a:extLst>
          </p:cNvPr>
          <p:cNvSpPr txBox="1"/>
          <p:nvPr/>
        </p:nvSpPr>
        <p:spPr>
          <a:xfrm>
            <a:off x="945134" y="271372"/>
            <a:ext cx="1030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Laser-</a:t>
            </a:r>
            <a:r>
              <a:rPr lang="en-US" sz="3200" b="1" dirty="0">
                <a:solidFill>
                  <a:srgbClr val="585D5B"/>
                </a:solidFill>
              </a:rPr>
              <a:t>ARPES</a:t>
            </a:r>
            <a:r>
              <a:rPr lang="en-US" sz="3200" dirty="0">
                <a:solidFill>
                  <a:srgbClr val="585D5B"/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measurements of Sr</a:t>
            </a:r>
            <a:r>
              <a:rPr lang="en-US" sz="3200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RuO</a:t>
            </a:r>
            <a:r>
              <a:rPr lang="en-US" sz="3200" baseline="-25000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under uniaxial strain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960DFF-6F2F-D54E-BF8F-7093C65D15A1}"/>
              </a:ext>
            </a:extLst>
          </p:cNvPr>
          <p:cNvGrpSpPr/>
          <p:nvPr/>
        </p:nvGrpSpPr>
        <p:grpSpPr>
          <a:xfrm>
            <a:off x="300262" y="1380789"/>
            <a:ext cx="5575115" cy="4376923"/>
            <a:chOff x="257728" y="1608919"/>
            <a:chExt cx="4901577" cy="385825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F4CF7A-63A0-8D44-BBAF-C4FF2C6DD338}"/>
                </a:ext>
              </a:extLst>
            </p:cNvPr>
            <p:cNvGrpSpPr/>
            <p:nvPr/>
          </p:nvGrpSpPr>
          <p:grpSpPr>
            <a:xfrm>
              <a:off x="257728" y="1608919"/>
              <a:ext cx="4901577" cy="3858253"/>
              <a:chOff x="534992" y="1394263"/>
              <a:chExt cx="4901577" cy="3858253"/>
            </a:xfrm>
          </p:grpSpPr>
          <p:pic>
            <p:nvPicPr>
              <p:cNvPr id="12" name="Picture 11" descr="ARPES sketch.png">
                <a:extLst>
                  <a:ext uri="{FF2B5EF4-FFF2-40B4-BE49-F238E27FC236}">
                    <a16:creationId xmlns:a16="http://schemas.microsoft.com/office/drawing/2014/main" id="{67DF7230-615B-364E-86A8-129A03DB18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196" t="1174"/>
              <a:stretch/>
            </p:blipFill>
            <p:spPr>
              <a:xfrm>
                <a:off x="1065588" y="1394263"/>
                <a:ext cx="3236218" cy="3749994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EBCC90-D18B-0C4C-B7AB-BD04FDCE5530}"/>
                  </a:ext>
                </a:extLst>
              </p:cNvPr>
              <p:cNvSpPr txBox="1"/>
              <p:nvPr/>
            </p:nvSpPr>
            <p:spPr>
              <a:xfrm>
                <a:off x="534992" y="3181836"/>
                <a:ext cx="9293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+mj-lt"/>
                  </a:rPr>
                  <a:t>UV source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048DE0-BFE2-0A43-821B-974ABAB13D6B}"/>
                  </a:ext>
                </a:extLst>
              </p:cNvPr>
              <p:cNvSpPr txBox="1"/>
              <p:nvPr/>
            </p:nvSpPr>
            <p:spPr>
              <a:xfrm>
                <a:off x="1301475" y="1535774"/>
                <a:ext cx="1225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Hemispherical</a:t>
                </a:r>
              </a:p>
              <a:p>
                <a:r>
                  <a:rPr lang="en-US" sz="1400" dirty="0">
                    <a:latin typeface="+mj-lt"/>
                  </a:rPr>
                  <a:t>Analyzer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6DE42E7-8E0B-F64E-A6EB-4738B844A54F}"/>
                  </a:ext>
                </a:extLst>
              </p:cNvPr>
              <p:cNvGrpSpPr/>
              <p:nvPr/>
            </p:nvGrpSpPr>
            <p:grpSpPr>
              <a:xfrm>
                <a:off x="3345865" y="2907845"/>
                <a:ext cx="1472034" cy="1136650"/>
                <a:chOff x="2998366" y="2433800"/>
                <a:chExt cx="1472034" cy="1136650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85C97F3E-A964-1A41-B560-23394565C8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554" t="38182" r="49154" b="6453"/>
                <a:stretch/>
              </p:blipFill>
              <p:spPr>
                <a:xfrm rot="7265375">
                  <a:off x="3307442" y="2395824"/>
                  <a:ext cx="859535" cy="1325892"/>
                </a:xfrm>
                <a:prstGeom prst="rect">
                  <a:avLst/>
                </a:prstGeom>
                <a:scene3d>
                  <a:camera prst="perspectiveContrastingLeftFacing">
                    <a:rot lat="1800000" lon="2636332" rev="21386789"/>
                  </a:camera>
                  <a:lightRig rig="threePt" dir="t"/>
                </a:scene3d>
              </p:spPr>
            </p:pic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CBC67A3-3427-5741-9651-2CA23E73E35A}"/>
                    </a:ext>
                  </a:extLst>
                </p:cNvPr>
                <p:cNvCxnSpPr/>
                <p:nvPr/>
              </p:nvCxnSpPr>
              <p:spPr>
                <a:xfrm flipV="1">
                  <a:off x="2998366" y="2433800"/>
                  <a:ext cx="81384" cy="478430"/>
                </a:xfrm>
                <a:prstGeom prst="line">
                  <a:avLst/>
                </a:prstGeom>
                <a:ln w="6350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1888D7B-0099-9340-8BE4-FE8724E44105}"/>
                    </a:ext>
                  </a:extLst>
                </p:cNvPr>
                <p:cNvCxnSpPr/>
                <p:nvPr/>
              </p:nvCxnSpPr>
              <p:spPr>
                <a:xfrm flipH="1" flipV="1">
                  <a:off x="3416300" y="2459200"/>
                  <a:ext cx="146050" cy="152400"/>
                </a:xfrm>
                <a:prstGeom prst="line">
                  <a:avLst/>
                </a:prstGeom>
                <a:ln w="6350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4BD3C22-900F-2D42-AF59-F0504EDDDBB6}"/>
                    </a:ext>
                  </a:extLst>
                </p:cNvPr>
                <p:cNvCxnSpPr/>
                <p:nvPr/>
              </p:nvCxnSpPr>
              <p:spPr>
                <a:xfrm flipH="1" flipV="1">
                  <a:off x="3422650" y="2433800"/>
                  <a:ext cx="1047750" cy="800100"/>
                </a:xfrm>
                <a:prstGeom prst="line">
                  <a:avLst/>
                </a:prstGeom>
                <a:ln w="6350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5D4A46D-4B5F-DC44-890E-908D2CAEFF7C}"/>
                    </a:ext>
                  </a:extLst>
                </p:cNvPr>
                <p:cNvCxnSpPr/>
                <p:nvPr/>
              </p:nvCxnSpPr>
              <p:spPr>
                <a:xfrm flipH="1" flipV="1">
                  <a:off x="3244851" y="2478250"/>
                  <a:ext cx="682624" cy="1092200"/>
                </a:xfrm>
                <a:prstGeom prst="line">
                  <a:avLst/>
                </a:prstGeom>
                <a:ln w="6350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373F26-B464-0E49-81BF-768A71B2CC32}"/>
                  </a:ext>
                </a:extLst>
              </p:cNvPr>
              <p:cNvSpPr txBox="1"/>
              <p:nvPr/>
            </p:nvSpPr>
            <p:spPr>
              <a:xfrm>
                <a:off x="4379869" y="3170583"/>
                <a:ext cx="10567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2D detector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8312FE-C718-4A44-87E7-712900CA338B}"/>
                  </a:ext>
                </a:extLst>
              </p:cNvPr>
              <p:cNvSpPr txBox="1"/>
              <p:nvPr/>
            </p:nvSpPr>
            <p:spPr>
              <a:xfrm>
                <a:off x="1848182" y="4981211"/>
                <a:ext cx="1391418" cy="271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latin typeface="+mj-lt"/>
                  </a:rPr>
                  <a:t>Sample goniometer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9D5881-0258-EB4D-90B5-691440F07023}"/>
                  </a:ext>
                </a:extLst>
              </p:cNvPr>
              <p:cNvSpPr txBox="1"/>
              <p:nvPr/>
            </p:nvSpPr>
            <p:spPr>
              <a:xfrm>
                <a:off x="1846179" y="3408022"/>
                <a:ext cx="5140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Lens</a:t>
                </a: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8069738-AB22-4946-A6B4-4C9824D45315}"/>
                </a:ext>
              </a:extLst>
            </p:cNvPr>
            <p:cNvCxnSpPr/>
            <p:nvPr/>
          </p:nvCxnSpPr>
          <p:spPr>
            <a:xfrm flipV="1">
              <a:off x="3620320" y="3161551"/>
              <a:ext cx="265146" cy="14559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972DAC-F54C-9544-9CDC-3BED11508295}"/>
                </a:ext>
              </a:extLst>
            </p:cNvPr>
            <p:cNvSpPr txBox="1"/>
            <p:nvPr/>
          </p:nvSpPr>
          <p:spPr>
            <a:xfrm>
              <a:off x="3841374" y="2937169"/>
              <a:ext cx="362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3202E8-44E9-AA48-9015-3B17C2DBF572}"/>
                </a:ext>
              </a:extLst>
            </p:cNvPr>
            <p:cNvSpPr txBox="1"/>
            <p:nvPr/>
          </p:nvSpPr>
          <p:spPr>
            <a:xfrm>
              <a:off x="4167595" y="4285030"/>
              <a:ext cx="3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Symbol" charset="2"/>
                  <a:cs typeface="Symbol" charset="2"/>
                </a:rPr>
                <a:t>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353BDDB-18D0-1845-8470-37D6A325BB09}"/>
                </a:ext>
              </a:extLst>
            </p:cNvPr>
            <p:cNvCxnSpPr/>
            <p:nvPr/>
          </p:nvCxnSpPr>
          <p:spPr>
            <a:xfrm>
              <a:off x="3983315" y="4262995"/>
              <a:ext cx="264978" cy="19179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4B6998-9E38-5B42-8575-B79E9F0D9EB3}"/>
                  </a:ext>
                </a:extLst>
              </p:cNvPr>
              <p:cNvSpPr txBox="1"/>
              <p:nvPr/>
            </p:nvSpPr>
            <p:spPr>
              <a:xfrm>
                <a:off x="4952908" y="5397171"/>
                <a:ext cx="23784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4B6998-9E38-5B42-8575-B79E9F0D9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08" y="5397171"/>
                <a:ext cx="2378408" cy="307777"/>
              </a:xfrm>
              <a:prstGeom prst="rect">
                <a:avLst/>
              </a:prstGeom>
              <a:blipFill>
                <a:blip r:embed="rId5"/>
                <a:stretch>
                  <a:fillRect l="-159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38852F-E50E-D646-BDC4-B8D85A9F372A}"/>
                  </a:ext>
                </a:extLst>
              </p:cNvPr>
              <p:cNvSpPr txBox="1"/>
              <p:nvPr/>
            </p:nvSpPr>
            <p:spPr>
              <a:xfrm>
                <a:off x="8051984" y="5189735"/>
                <a:ext cx="234961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</m:sSub>
                        </m:e>
                      </m:rad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38852F-E50E-D646-BDC4-B8D85A9F3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984" y="5189735"/>
                <a:ext cx="2349618" cy="520399"/>
              </a:xfrm>
              <a:prstGeom prst="rect">
                <a:avLst/>
              </a:prstGeom>
              <a:blipFill>
                <a:blip r:embed="rId6"/>
                <a:stretch>
                  <a:fillRect t="-4762" r="-107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7582160-7046-B640-8AA5-DAA993507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150" y="1510193"/>
            <a:ext cx="3390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7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7FC41-1A09-3D4A-9AD1-01A8CA94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F2A8-8C2C-7C4F-A713-0486FE5B3160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BF13D-AE72-7045-BA0E-1E0967C96CC2}"/>
              </a:ext>
            </a:extLst>
          </p:cNvPr>
          <p:cNvSpPr txBox="1"/>
          <p:nvPr/>
        </p:nvSpPr>
        <p:spPr>
          <a:xfrm>
            <a:off x="945134" y="271372"/>
            <a:ext cx="1030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Laser-ARPES measurements of </a:t>
            </a:r>
            <a:r>
              <a:rPr lang="en-US" sz="3200" b="1" dirty="0">
                <a:solidFill>
                  <a:srgbClr val="585D5B"/>
                </a:solidFill>
              </a:rPr>
              <a:t>Sr</a:t>
            </a:r>
            <a:r>
              <a:rPr lang="en-US" sz="3200" b="1" baseline="-25000" dirty="0">
                <a:solidFill>
                  <a:srgbClr val="585D5B"/>
                </a:solidFill>
              </a:rPr>
              <a:t>2</a:t>
            </a:r>
            <a:r>
              <a:rPr lang="en-US" sz="3200" b="1" dirty="0">
                <a:solidFill>
                  <a:srgbClr val="585D5B"/>
                </a:solidFill>
              </a:rPr>
              <a:t>RuO</a:t>
            </a:r>
            <a:r>
              <a:rPr lang="en-US" sz="3200" b="1" baseline="-25000" dirty="0">
                <a:solidFill>
                  <a:srgbClr val="585D5B"/>
                </a:solidFill>
              </a:rPr>
              <a:t>4</a:t>
            </a:r>
            <a:r>
              <a:rPr lang="en-US" sz="3200" b="1" dirty="0">
                <a:solidFill>
                  <a:srgbClr val="585D5B"/>
                </a:solidFill>
              </a:rPr>
              <a:t> under uniaxial strain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7DCC52-792A-6D4C-9107-08DC880898BF}"/>
              </a:ext>
            </a:extLst>
          </p:cNvPr>
          <p:cNvGrpSpPr/>
          <p:nvPr/>
        </p:nvGrpSpPr>
        <p:grpSpPr>
          <a:xfrm>
            <a:off x="5356293" y="2411892"/>
            <a:ext cx="5666243" cy="3498521"/>
            <a:chOff x="-1101986" y="3652668"/>
            <a:chExt cx="6231241" cy="38473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46884D-3D93-AA42-81F8-D555AD63A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01986" y="3652668"/>
              <a:ext cx="6231241" cy="28861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C54D29-3D62-F84F-80A5-CB7397E6F9E2}"/>
                </a:ext>
              </a:extLst>
            </p:cNvPr>
            <p:cNvSpPr txBox="1"/>
            <p:nvPr/>
          </p:nvSpPr>
          <p:spPr>
            <a:xfrm>
              <a:off x="751885" y="7130705"/>
              <a:ext cx="2519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85D5B"/>
                  </a:solidFill>
                </a:rPr>
                <a:t>A. </a:t>
              </a:r>
              <a:r>
                <a:rPr lang="en-US" dirty="0" err="1">
                  <a:solidFill>
                    <a:srgbClr val="585D5B"/>
                  </a:solidFill>
                </a:rPr>
                <a:t>Steppke</a:t>
              </a:r>
              <a:r>
                <a:rPr lang="en-US" dirty="0">
                  <a:solidFill>
                    <a:srgbClr val="585D5B"/>
                  </a:solidFill>
                </a:rPr>
                <a:t>, Science 2017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EDA587-A0CD-1543-A4E1-94D22A6D93DA}"/>
              </a:ext>
            </a:extLst>
          </p:cNvPr>
          <p:cNvGrpSpPr/>
          <p:nvPr/>
        </p:nvGrpSpPr>
        <p:grpSpPr>
          <a:xfrm>
            <a:off x="945134" y="1889050"/>
            <a:ext cx="3479090" cy="3793452"/>
            <a:chOff x="3916371" y="872125"/>
            <a:chExt cx="3005380" cy="327693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A3F3053-A6EB-9F41-BB08-48FC243ADBC2}"/>
                </a:ext>
              </a:extLst>
            </p:cNvPr>
            <p:cNvGrpSpPr/>
            <p:nvPr/>
          </p:nvGrpSpPr>
          <p:grpSpPr>
            <a:xfrm>
              <a:off x="4004723" y="872125"/>
              <a:ext cx="2917028" cy="3276939"/>
              <a:chOff x="9323576" y="312141"/>
              <a:chExt cx="2917028" cy="32769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D385B31-725D-AA4F-95D9-DF7CBFEFF1FE}"/>
                      </a:ext>
                    </a:extLst>
                  </p:cNvPr>
                  <p:cNvSpPr txBox="1"/>
                  <p:nvPr/>
                </p:nvSpPr>
                <p:spPr>
                  <a:xfrm>
                    <a:off x="9982200" y="312141"/>
                    <a:ext cx="1255921" cy="5638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862E383-F26B-D34F-85BB-D853F79377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82200" y="312141"/>
                    <a:ext cx="1255921" cy="56387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00" t="-8889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3562D23-0AC1-2D4F-9B8D-5491147E22AD}"/>
                  </a:ext>
                </a:extLst>
              </p:cNvPr>
              <p:cNvGrpSpPr/>
              <p:nvPr/>
            </p:nvGrpSpPr>
            <p:grpSpPr>
              <a:xfrm>
                <a:off x="9806345" y="1078401"/>
                <a:ext cx="1846847" cy="1424098"/>
                <a:chOff x="9768210" y="1614248"/>
                <a:chExt cx="1846847" cy="1424098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982E32F-B874-DC41-862C-DB91BBAE6E9F}"/>
                    </a:ext>
                  </a:extLst>
                </p:cNvPr>
                <p:cNvSpPr/>
                <p:nvPr/>
              </p:nvSpPr>
              <p:spPr>
                <a:xfrm>
                  <a:off x="9987706" y="1614248"/>
                  <a:ext cx="1407854" cy="1424098"/>
                </a:xfrm>
                <a:prstGeom prst="rect">
                  <a:avLst/>
                </a:prstGeom>
                <a:solidFill>
                  <a:srgbClr val="A9D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9C5AFBE-A702-6D49-95CF-2D64EB2261F2}"/>
                    </a:ext>
                  </a:extLst>
                </p:cNvPr>
                <p:cNvSpPr/>
                <p:nvPr/>
              </p:nvSpPr>
              <p:spPr>
                <a:xfrm>
                  <a:off x="9768210" y="1825830"/>
                  <a:ext cx="1846847" cy="100093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B5E21E8-8FE5-E645-8DBA-8D0BA3EDD64D}"/>
                  </a:ext>
                </a:extLst>
              </p:cNvPr>
              <p:cNvCxnSpPr/>
              <p:nvPr/>
            </p:nvCxnSpPr>
            <p:spPr>
              <a:xfrm>
                <a:off x="10025841" y="2666268"/>
                <a:ext cx="14133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703996F-DDFB-AA49-A593-9D5C920D73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8210" y="3190213"/>
                <a:ext cx="19557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30666D5-48FD-5044-BA6D-1D95F715B343}"/>
                      </a:ext>
                    </a:extLst>
                  </p:cNvPr>
                  <p:cNvSpPr txBox="1"/>
                  <p:nvPr/>
                </p:nvSpPr>
                <p:spPr>
                  <a:xfrm>
                    <a:off x="10610159" y="3312081"/>
                    <a:ext cx="28366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995E0D8-052F-A842-8E51-6DE6D22F55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0159" y="3312081"/>
                    <a:ext cx="283667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25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C89170F6-975D-D340-8EA5-F9A785AB60F4}"/>
                      </a:ext>
                    </a:extLst>
                  </p:cNvPr>
                  <p:cNvSpPr txBox="1"/>
                  <p:nvPr/>
                </p:nvSpPr>
                <p:spPr>
                  <a:xfrm>
                    <a:off x="10655524" y="2753881"/>
                    <a:ext cx="1810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AA36660-C57B-6643-B1CD-D71B61466D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55524" y="2753881"/>
                    <a:ext cx="18107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6667" r="-26667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13C79CE-7816-6547-9BB6-865EB51261D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1860896" y="1781624"/>
                <a:ext cx="379708" cy="0"/>
              </a:xfrm>
              <a:prstGeom prst="straightConnector1">
                <a:avLst/>
              </a:prstGeom>
              <a:ln w="31750">
                <a:solidFill>
                  <a:srgbClr val="FFA800"/>
                </a:solidFill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06A454B-E70A-D644-81D3-51CC3649B5BD}"/>
                      </a:ext>
                    </a:extLst>
                  </p:cNvPr>
                  <p:cNvSpPr txBox="1"/>
                  <p:nvPr/>
                </p:nvSpPr>
                <p:spPr>
                  <a:xfrm>
                    <a:off x="9323576" y="1442724"/>
                    <a:ext cx="20300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8B4C92F3-C350-1C44-AEBE-06C8E3A2C9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23576" y="1442724"/>
                    <a:ext cx="203004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7647" r="-1764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0A8E663-9532-3A47-9596-629A3B4F83EB}"/>
                      </a:ext>
                    </a:extLst>
                  </p:cNvPr>
                  <p:cNvSpPr txBox="1"/>
                  <p:nvPr/>
                </p:nvSpPr>
                <p:spPr>
                  <a:xfrm>
                    <a:off x="11992843" y="1445103"/>
                    <a:ext cx="20300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C84FBFBA-11C6-C54E-A471-F7030EC1F1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92843" y="1445103"/>
                    <a:ext cx="203004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000" r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1AB7EE7-87F3-8246-8265-164AABB2433D}"/>
                </a:ext>
              </a:extLst>
            </p:cNvPr>
            <p:cNvCxnSpPr>
              <a:cxnSpLocks/>
            </p:cNvCxnSpPr>
            <p:nvPr/>
          </p:nvCxnSpPr>
          <p:spPr>
            <a:xfrm>
              <a:off x="3916371" y="2345100"/>
              <a:ext cx="379708" cy="0"/>
            </a:xfrm>
            <a:prstGeom prst="straightConnector1">
              <a:avLst/>
            </a:prstGeom>
            <a:ln w="31750">
              <a:solidFill>
                <a:srgbClr val="FFA800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651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809713F-3F4E-4243-B8DA-8D34AE03C294}"/>
              </a:ext>
            </a:extLst>
          </p:cNvPr>
          <p:cNvGrpSpPr/>
          <p:nvPr/>
        </p:nvGrpSpPr>
        <p:grpSpPr>
          <a:xfrm>
            <a:off x="1552566" y="1214860"/>
            <a:ext cx="2905371" cy="4904335"/>
            <a:chOff x="5971929" y="1378909"/>
            <a:chExt cx="2905371" cy="49043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C580EC-E98D-0B48-8CC8-E9E99632F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3000" y="1378909"/>
              <a:ext cx="2654300" cy="2324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AFEE1F-94A5-EE49-A419-E7EDF37C4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000" y="4300494"/>
              <a:ext cx="2616200" cy="11780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9E802F-D679-4844-ABE8-7AB5A5900FF6}"/>
                </a:ext>
              </a:extLst>
            </p:cNvPr>
            <p:cNvSpPr txBox="1"/>
            <p:nvPr/>
          </p:nvSpPr>
          <p:spPr>
            <a:xfrm>
              <a:off x="5971929" y="5913912"/>
              <a:ext cx="2638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85D5B"/>
                  </a:solidFill>
                </a:rPr>
                <a:t>S. </a:t>
              </a:r>
              <a:r>
                <a:rPr lang="en-US" dirty="0" err="1">
                  <a:solidFill>
                    <a:srgbClr val="585D5B"/>
                  </a:solidFill>
                </a:rPr>
                <a:t>Riccò</a:t>
              </a:r>
              <a:r>
                <a:rPr lang="en-US" dirty="0">
                  <a:solidFill>
                    <a:srgbClr val="585D5B"/>
                  </a:solidFill>
                </a:rPr>
                <a:t>, Nat. Comm. 2018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C15B27-D54D-7D49-AFDF-23E5D248F1B1}"/>
              </a:ext>
            </a:extLst>
          </p:cNvPr>
          <p:cNvGrpSpPr/>
          <p:nvPr/>
        </p:nvGrpSpPr>
        <p:grpSpPr>
          <a:xfrm>
            <a:off x="6343742" y="1214860"/>
            <a:ext cx="3606389" cy="3757083"/>
            <a:chOff x="8248338" y="1171700"/>
            <a:chExt cx="3606389" cy="37570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3C0E35-6FD0-474C-A0F5-A832D3587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7795" y="1171700"/>
              <a:ext cx="3376932" cy="30380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82C0E8-8319-4448-80D3-FE92887D50F5}"/>
                </a:ext>
              </a:extLst>
            </p:cNvPr>
            <p:cNvSpPr txBox="1"/>
            <p:nvPr/>
          </p:nvSpPr>
          <p:spPr>
            <a:xfrm>
              <a:off x="8248338" y="4559451"/>
              <a:ext cx="3467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585D5B"/>
                  </a:solidFill>
                </a:rPr>
                <a:t>V. </a:t>
              </a:r>
              <a:r>
                <a:rPr lang="en-US" dirty="0" err="1">
                  <a:solidFill>
                    <a:srgbClr val="585D5B"/>
                  </a:solidFill>
                </a:rPr>
                <a:t>Sunko</a:t>
              </a:r>
              <a:r>
                <a:rPr lang="en-US" dirty="0">
                  <a:solidFill>
                    <a:srgbClr val="585D5B"/>
                  </a:solidFill>
                </a:rPr>
                <a:t>, </a:t>
              </a:r>
              <a:r>
                <a:rPr lang="en-US" dirty="0" err="1">
                  <a:solidFill>
                    <a:srgbClr val="585D5B"/>
                  </a:solidFill>
                </a:rPr>
                <a:t>npj</a:t>
              </a:r>
              <a:r>
                <a:rPr lang="en-US" dirty="0">
                  <a:solidFill>
                    <a:srgbClr val="585D5B"/>
                  </a:solidFill>
                </a:rPr>
                <a:t> Quant. Mater. 2019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F1C09BE-BD3E-FE49-8670-A50CF8C4C586}"/>
              </a:ext>
            </a:extLst>
          </p:cNvPr>
          <p:cNvSpPr txBox="1"/>
          <p:nvPr/>
        </p:nvSpPr>
        <p:spPr>
          <a:xfrm>
            <a:off x="5896026" y="5519030"/>
            <a:ext cx="473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Strain relaxation through epoxy?!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A8E3A-5CFD-1B4B-8067-9A775D329A21}"/>
              </a:ext>
            </a:extLst>
          </p:cNvPr>
          <p:cNvSpPr txBox="1"/>
          <p:nvPr/>
        </p:nvSpPr>
        <p:spPr>
          <a:xfrm>
            <a:off x="945134" y="271372"/>
            <a:ext cx="1030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Laser-ARPES measurements of Sr</a:t>
            </a:r>
            <a:r>
              <a:rPr lang="en-US" sz="3200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RuO</a:t>
            </a:r>
            <a:r>
              <a:rPr lang="en-US" sz="3200" baseline="-25000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under </a:t>
            </a:r>
            <a:r>
              <a:rPr lang="en-US" sz="3200" b="1" dirty="0">
                <a:solidFill>
                  <a:srgbClr val="585D5B"/>
                </a:solidFill>
              </a:rPr>
              <a:t>uniaxial strain</a:t>
            </a:r>
          </a:p>
        </p:txBody>
      </p:sp>
    </p:spTree>
    <p:extLst>
      <p:ext uri="{BB962C8B-B14F-4D97-AF65-F5344CB8AC3E}">
        <p14:creationId xmlns:p14="http://schemas.microsoft.com/office/powerpoint/2010/main" val="3531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7FC41-1A09-3D4A-9AD1-01A8CA94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F2A8-8C2C-7C4F-A713-0486FE5B3160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BF13D-AE72-7045-BA0E-1E0967C96CC2}"/>
              </a:ext>
            </a:extLst>
          </p:cNvPr>
          <p:cNvSpPr txBox="1"/>
          <p:nvPr/>
        </p:nvSpPr>
        <p:spPr>
          <a:xfrm>
            <a:off x="945134" y="271372"/>
            <a:ext cx="1030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Laser-ARPES measurements of Sr</a:t>
            </a:r>
            <a:r>
              <a:rPr lang="en-US" sz="3200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RuO</a:t>
            </a:r>
            <a:r>
              <a:rPr lang="en-US" sz="3200" baseline="-25000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under </a:t>
            </a:r>
            <a:r>
              <a:rPr lang="en-US" sz="3200" b="1" dirty="0">
                <a:solidFill>
                  <a:srgbClr val="585D5B"/>
                </a:solidFill>
              </a:rPr>
              <a:t>uniaxial strain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E1C362-B3BD-E341-9906-FBDC0894B321}"/>
              </a:ext>
            </a:extLst>
          </p:cNvPr>
          <p:cNvGrpSpPr/>
          <p:nvPr/>
        </p:nvGrpSpPr>
        <p:grpSpPr>
          <a:xfrm>
            <a:off x="1125357" y="2108268"/>
            <a:ext cx="4693030" cy="4383776"/>
            <a:chOff x="354109" y="1300188"/>
            <a:chExt cx="4693030" cy="438377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2BB20A1-02D9-154D-9F9B-827E2C9D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109" y="1681461"/>
              <a:ext cx="4151755" cy="341410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399AE6-4E14-964D-A668-D5E50F411C2C}"/>
                </a:ext>
              </a:extLst>
            </p:cNvPr>
            <p:cNvSpPr txBox="1"/>
            <p:nvPr/>
          </p:nvSpPr>
          <p:spPr>
            <a:xfrm>
              <a:off x="580779" y="5314632"/>
              <a:ext cx="1015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85D5B"/>
                  </a:solidFill>
                </a:rPr>
                <a:t>Titanium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CD5B8D-B8B4-FE41-AABD-0D9AA3BCF439}"/>
                </a:ext>
              </a:extLst>
            </p:cNvPr>
            <p:cNvSpPr txBox="1"/>
            <p:nvPr/>
          </p:nvSpPr>
          <p:spPr>
            <a:xfrm>
              <a:off x="3836551" y="130018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85D5B"/>
                  </a:solidFill>
                </a:rPr>
                <a:t>Aluminium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3E9C8E-C60E-0743-9BDA-886B88E65C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5100" y="1645234"/>
              <a:ext cx="1638300" cy="10217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6583F5-C42D-934B-9F86-9C27F9B516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5100" y="1645234"/>
              <a:ext cx="1638300" cy="22306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CD447B-AA58-8540-B0DD-F56288C03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4600" y="3875844"/>
              <a:ext cx="609600" cy="12986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AA14585-78CE-7F40-8681-DBC694D31E76}"/>
              </a:ext>
            </a:extLst>
          </p:cNvPr>
          <p:cNvGrpSpPr/>
          <p:nvPr/>
        </p:nvGrpSpPr>
        <p:grpSpPr>
          <a:xfrm>
            <a:off x="6739421" y="2477600"/>
            <a:ext cx="5055485" cy="3312664"/>
            <a:chOff x="6276430" y="2601248"/>
            <a:chExt cx="5055485" cy="331266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E77D9D4-E1EC-7A48-B4F9-2C8158AC8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944" t="10009" r="23750" b="16434"/>
            <a:stretch/>
          </p:blipFill>
          <p:spPr>
            <a:xfrm rot="5400000">
              <a:off x="7410289" y="2442088"/>
              <a:ext cx="3277012" cy="3666636"/>
            </a:xfrm>
            <a:prstGeom prst="rect">
              <a:avLst/>
            </a:prstGeom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621C62D-8449-5D47-8FF5-641683F520EA}"/>
                </a:ext>
              </a:extLst>
            </p:cNvPr>
            <p:cNvCxnSpPr/>
            <p:nvPr/>
          </p:nvCxnSpPr>
          <p:spPr>
            <a:xfrm>
              <a:off x="7414645" y="3461815"/>
              <a:ext cx="0" cy="136477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51628CC-C961-DD42-A3A2-AD520D9A0818}"/>
                </a:ext>
              </a:extLst>
            </p:cNvPr>
            <p:cNvSpPr txBox="1"/>
            <p:nvPr/>
          </p:nvSpPr>
          <p:spPr>
            <a:xfrm>
              <a:off x="6276430" y="3964830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450 </a:t>
              </a:r>
              <a:r>
                <a:rPr lang="en-US" dirty="0" err="1">
                  <a:solidFill>
                    <a:srgbClr val="FF0000"/>
                  </a:solidFill>
                </a:rPr>
                <a:t>μm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C7BC297-6DCC-F44D-9C39-DC17AC2F5262}"/>
                </a:ext>
              </a:extLst>
            </p:cNvPr>
            <p:cNvCxnSpPr>
              <a:cxnSpLocks/>
            </p:cNvCxnSpPr>
            <p:nvPr/>
          </p:nvCxnSpPr>
          <p:spPr>
            <a:xfrm>
              <a:off x="10392868" y="3845157"/>
              <a:ext cx="0" cy="59808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1B784F-1FF6-1E47-90EE-599895A7FB40}"/>
                </a:ext>
              </a:extLst>
            </p:cNvPr>
            <p:cNvSpPr txBox="1"/>
            <p:nvPr/>
          </p:nvSpPr>
          <p:spPr>
            <a:xfrm>
              <a:off x="10432310" y="395953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150 </a:t>
              </a:r>
              <a:r>
                <a:rPr lang="en-US" dirty="0" err="1">
                  <a:solidFill>
                    <a:srgbClr val="FF0000"/>
                  </a:solidFill>
                </a:rPr>
                <a:t>μm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A777536-37CC-AF4E-A505-DD288A327109}"/>
                </a:ext>
              </a:extLst>
            </p:cNvPr>
            <p:cNvCxnSpPr>
              <a:cxnSpLocks/>
            </p:cNvCxnSpPr>
            <p:nvPr/>
          </p:nvCxnSpPr>
          <p:spPr>
            <a:xfrm>
              <a:off x="7738645" y="5191305"/>
              <a:ext cx="24003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26B1297-E50D-604C-86E2-2738C53AF096}"/>
                </a:ext>
              </a:extLst>
            </p:cNvPr>
            <p:cNvSpPr txBox="1"/>
            <p:nvPr/>
          </p:nvSpPr>
          <p:spPr>
            <a:xfrm>
              <a:off x="8392891" y="519487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700 </a:t>
              </a:r>
              <a:r>
                <a:rPr lang="en-US" dirty="0" err="1">
                  <a:solidFill>
                    <a:srgbClr val="FF0000"/>
                  </a:solidFill>
                </a:rPr>
                <a:t>μm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037A82C-2886-3841-B38A-E5DDD8231D05}"/>
                </a:ext>
              </a:extLst>
            </p:cNvPr>
            <p:cNvGrpSpPr/>
            <p:nvPr/>
          </p:nvGrpSpPr>
          <p:grpSpPr>
            <a:xfrm>
              <a:off x="9292496" y="2601248"/>
              <a:ext cx="967873" cy="1099926"/>
              <a:chOff x="5389476" y="2269458"/>
              <a:chExt cx="967873" cy="109992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22D7771-7EF9-2C43-8465-C95903F5EDD5}"/>
                  </a:ext>
                </a:extLst>
              </p:cNvPr>
              <p:cNvGrpSpPr/>
              <p:nvPr/>
            </p:nvGrpSpPr>
            <p:grpSpPr>
              <a:xfrm>
                <a:off x="5709349" y="2399866"/>
                <a:ext cx="648000" cy="648000"/>
                <a:chOff x="5709349" y="2399866"/>
                <a:chExt cx="648000" cy="648000"/>
              </a:xfrm>
            </p:grpSpPr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EA3B43C7-7959-634E-86B2-B7B29C372D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9349" y="3046011"/>
                  <a:ext cx="648000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B7CF2F70-42FB-8547-8304-CA701061E1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5400000">
                  <a:off x="5386940" y="2723866"/>
                  <a:ext cx="648000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96F964-9FA6-094B-B4AB-EFA69A147DF2}"/>
                  </a:ext>
                </a:extLst>
              </p:cNvPr>
              <p:cNvSpPr txBox="1"/>
              <p:nvPr/>
            </p:nvSpPr>
            <p:spPr>
              <a:xfrm>
                <a:off x="6062075" y="3000052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421DFD4-AF44-BB44-AEE9-648BB3C8EB14}"/>
                  </a:ext>
                </a:extLst>
              </p:cNvPr>
              <p:cNvSpPr txBox="1"/>
              <p:nvPr/>
            </p:nvSpPr>
            <p:spPr>
              <a:xfrm>
                <a:off x="5389476" y="2269458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8020C8-DD5B-4940-B861-3D6EACD0CF66}"/>
                  </a:ext>
                </a:extLst>
              </p:cNvPr>
              <p:cNvSpPr txBox="1"/>
              <p:nvPr/>
            </p:nvSpPr>
            <p:spPr>
              <a:xfrm>
                <a:off x="6820957" y="1153471"/>
                <a:ext cx="1715021" cy="10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8020C8-DD5B-4940-B861-3D6EACD0C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957" y="1153471"/>
                <a:ext cx="1715021" cy="1002519"/>
              </a:xfrm>
              <a:prstGeom prst="rect">
                <a:avLst/>
              </a:prstGeom>
              <a:blipFill>
                <a:blip r:embed="rId5"/>
                <a:stretch>
                  <a:fillRect l="-2206" r="-73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BB180A-DA2F-6C41-9CAB-D163E2760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06" t="20604" r="20706" b="23846"/>
          <a:stretch/>
        </p:blipFill>
        <p:spPr>
          <a:xfrm>
            <a:off x="217787" y="2660259"/>
            <a:ext cx="5578975" cy="292730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64F2CF-79D4-7243-9F6B-EBB496A5DB3B}"/>
              </a:ext>
            </a:extLst>
          </p:cNvPr>
          <p:cNvCxnSpPr>
            <a:cxnSpLocks/>
          </p:cNvCxnSpPr>
          <p:nvPr/>
        </p:nvCxnSpPr>
        <p:spPr>
          <a:xfrm flipV="1">
            <a:off x="5944777" y="2660259"/>
            <a:ext cx="0" cy="2927307"/>
          </a:xfrm>
          <a:prstGeom prst="straightConnector1">
            <a:avLst/>
          </a:prstGeom>
          <a:ln w="180975">
            <a:gradFill flip="none" rotWithShape="1">
              <a:gsLst>
                <a:gs pos="80000">
                  <a:srgbClr val="00DFDE"/>
                </a:gs>
                <a:gs pos="60000">
                  <a:srgbClr val="5EDF4B"/>
                </a:gs>
                <a:gs pos="40000">
                  <a:srgbClr val="DADC00"/>
                </a:gs>
                <a:gs pos="20000">
                  <a:srgbClr val="EA8101"/>
                </a:gs>
                <a:gs pos="0">
                  <a:srgbClr val="F30000"/>
                </a:gs>
                <a:gs pos="100000">
                  <a:srgbClr val="0707E4"/>
                </a:gs>
              </a:gsLst>
              <a:lin ang="5400000" scaled="0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734B75-DF57-C34F-9E1D-136E8C1FB9F1}"/>
              </a:ext>
            </a:extLst>
          </p:cNvPr>
          <p:cNvSpPr txBox="1"/>
          <p:nvPr/>
        </p:nvSpPr>
        <p:spPr>
          <a:xfrm rot="16200000">
            <a:off x="4865657" y="3942399"/>
            <a:ext cx="158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85D5C"/>
                </a:solidFill>
              </a:rPr>
              <a:t>Strain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71540-236E-3E46-A849-BC9448BA56B1}"/>
              </a:ext>
            </a:extLst>
          </p:cNvPr>
          <p:cNvSpPr txBox="1"/>
          <p:nvPr/>
        </p:nvSpPr>
        <p:spPr>
          <a:xfrm>
            <a:off x="6031962" y="536036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30002"/>
                </a:solidFill>
              </a:rPr>
              <a:t>-0.25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4205C-F1BD-2845-BCF9-B19D782FA377}"/>
              </a:ext>
            </a:extLst>
          </p:cNvPr>
          <p:cNvSpPr txBox="1"/>
          <p:nvPr/>
        </p:nvSpPr>
        <p:spPr>
          <a:xfrm>
            <a:off x="6027867" y="254345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529E3"/>
                </a:solidFill>
              </a:rPr>
              <a:t>-0.75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38306C-E87F-CD4A-9879-FE2B4C026B6B}"/>
              </a:ext>
            </a:extLst>
          </p:cNvPr>
          <p:cNvGrpSpPr/>
          <p:nvPr/>
        </p:nvGrpSpPr>
        <p:grpSpPr>
          <a:xfrm>
            <a:off x="1386627" y="3707759"/>
            <a:ext cx="3399884" cy="330571"/>
            <a:chOff x="1386627" y="3341998"/>
            <a:chExt cx="3399884" cy="33057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1C4F4E-6255-AB4F-AF5F-57C0BC85032D}"/>
                </a:ext>
              </a:extLst>
            </p:cNvPr>
            <p:cNvSpPr/>
            <p:nvPr/>
          </p:nvSpPr>
          <p:spPr>
            <a:xfrm rot="-4200000">
              <a:off x="1377627" y="3350998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7740BE-2B99-114A-9855-3095A5DB5A06}"/>
                </a:ext>
              </a:extLst>
            </p:cNvPr>
            <p:cNvSpPr/>
            <p:nvPr/>
          </p:nvSpPr>
          <p:spPr>
            <a:xfrm rot="-4200000">
              <a:off x="1635570" y="3370908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AE20566-C15F-F74F-B08A-CD1A093E8A3C}"/>
                </a:ext>
              </a:extLst>
            </p:cNvPr>
            <p:cNvSpPr/>
            <p:nvPr/>
          </p:nvSpPr>
          <p:spPr>
            <a:xfrm rot="-4200000">
              <a:off x="1893746" y="3388628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E12152E-5D14-D34E-8480-5902FB55CC52}"/>
                </a:ext>
              </a:extLst>
            </p:cNvPr>
            <p:cNvSpPr/>
            <p:nvPr/>
          </p:nvSpPr>
          <p:spPr>
            <a:xfrm rot="-4200000">
              <a:off x="2151456" y="3407621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2970857-717A-4B4D-B172-1C3E071B4A1D}"/>
                </a:ext>
              </a:extLst>
            </p:cNvPr>
            <p:cNvSpPr/>
            <p:nvPr/>
          </p:nvSpPr>
          <p:spPr>
            <a:xfrm rot="-4200000">
              <a:off x="2409164" y="3429378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C27070-B643-B74A-9EF8-ADA532DE68A8}"/>
                </a:ext>
              </a:extLst>
            </p:cNvPr>
            <p:cNvSpPr/>
            <p:nvPr/>
          </p:nvSpPr>
          <p:spPr>
            <a:xfrm rot="-4200000">
              <a:off x="2666871" y="3450684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0DB427B-409D-CC49-8239-F7AA37A4B358}"/>
                </a:ext>
              </a:extLst>
            </p:cNvPr>
            <p:cNvSpPr/>
            <p:nvPr/>
          </p:nvSpPr>
          <p:spPr>
            <a:xfrm rot="-4200000">
              <a:off x="2922794" y="3470853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D17B102-56EA-734C-B523-5584C5BE55CF}"/>
                </a:ext>
              </a:extLst>
            </p:cNvPr>
            <p:cNvSpPr/>
            <p:nvPr/>
          </p:nvSpPr>
          <p:spPr>
            <a:xfrm rot="-4200000">
              <a:off x="3175777" y="3493748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6690EBA-FF76-D74C-9307-F2C17FBEBCAD}"/>
                </a:ext>
              </a:extLst>
            </p:cNvPr>
            <p:cNvSpPr/>
            <p:nvPr/>
          </p:nvSpPr>
          <p:spPr>
            <a:xfrm rot="-4200000">
              <a:off x="3428759" y="3507566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09821D-328C-D048-8846-DECED4343A8D}"/>
                </a:ext>
              </a:extLst>
            </p:cNvPr>
            <p:cNvSpPr/>
            <p:nvPr/>
          </p:nvSpPr>
          <p:spPr>
            <a:xfrm rot="-4200000">
              <a:off x="3687516" y="3524985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9EFD011-2B6C-E143-9AE0-75A0A1BF7D9A}"/>
                </a:ext>
              </a:extLst>
            </p:cNvPr>
            <p:cNvSpPr/>
            <p:nvPr/>
          </p:nvSpPr>
          <p:spPr>
            <a:xfrm rot="-4200000">
              <a:off x="3946274" y="3547321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C81F29-40CD-3D4B-9F52-73763CF746A8}"/>
                </a:ext>
              </a:extLst>
            </p:cNvPr>
            <p:cNvSpPr/>
            <p:nvPr/>
          </p:nvSpPr>
          <p:spPr>
            <a:xfrm rot="-4200000">
              <a:off x="4205030" y="3569680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8E94552-5F80-3E46-9F44-B5FADCD79800}"/>
                </a:ext>
              </a:extLst>
            </p:cNvPr>
            <p:cNvSpPr/>
            <p:nvPr/>
          </p:nvSpPr>
          <p:spPr>
            <a:xfrm rot="-4200000">
              <a:off x="4464570" y="3586596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459081A-A021-964A-89E7-A9F1AEEEC445}"/>
                </a:ext>
              </a:extLst>
            </p:cNvPr>
            <p:cNvSpPr/>
            <p:nvPr/>
          </p:nvSpPr>
          <p:spPr>
            <a:xfrm rot="-4200000">
              <a:off x="4723511" y="3609569"/>
              <a:ext cx="72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AD0FBF9B-DAF1-0440-8426-6296A076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F2A8-8C2C-7C4F-A713-0486FE5B3160}" type="slidenum">
              <a:rPr lang="en-US" smtClean="0"/>
              <a:t>6</a:t>
            </a:fld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F0831D-14CF-344A-A243-2066649FB3BF}"/>
              </a:ext>
            </a:extLst>
          </p:cNvPr>
          <p:cNvSpPr txBox="1"/>
          <p:nvPr/>
        </p:nvSpPr>
        <p:spPr>
          <a:xfrm>
            <a:off x="1097534" y="423772"/>
            <a:ext cx="1030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Laser-ARPES measurements of Sr</a:t>
            </a:r>
            <a:r>
              <a:rPr lang="en-US" sz="3200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RuO</a:t>
            </a:r>
            <a:r>
              <a:rPr lang="en-US" sz="3200" baseline="-25000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under </a:t>
            </a:r>
            <a:r>
              <a:rPr lang="en-US" sz="3200" b="1" dirty="0">
                <a:solidFill>
                  <a:srgbClr val="585D5B"/>
                </a:solidFill>
              </a:rPr>
              <a:t>uniaxial strain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84D54E-850D-7D42-B2D7-5E7113F2A2BB}"/>
              </a:ext>
            </a:extLst>
          </p:cNvPr>
          <p:cNvGrpSpPr/>
          <p:nvPr/>
        </p:nvGrpSpPr>
        <p:grpSpPr>
          <a:xfrm>
            <a:off x="6739421" y="2477600"/>
            <a:ext cx="5055485" cy="3312664"/>
            <a:chOff x="6276430" y="2601248"/>
            <a:chExt cx="5055485" cy="331266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FB2AA6A-4C2C-8D47-924A-78C66FD66C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944" t="10009" r="23750" b="16434"/>
            <a:stretch/>
          </p:blipFill>
          <p:spPr>
            <a:xfrm rot="5400000">
              <a:off x="7410289" y="2442088"/>
              <a:ext cx="3277012" cy="3666636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35653AE-6D66-C647-80D1-8B48C8D39261}"/>
                </a:ext>
              </a:extLst>
            </p:cNvPr>
            <p:cNvCxnSpPr/>
            <p:nvPr/>
          </p:nvCxnSpPr>
          <p:spPr>
            <a:xfrm>
              <a:off x="7414645" y="3461815"/>
              <a:ext cx="0" cy="136477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142FFA5-0250-2D4F-8608-FFF8E964F5B6}"/>
                </a:ext>
              </a:extLst>
            </p:cNvPr>
            <p:cNvSpPr txBox="1"/>
            <p:nvPr/>
          </p:nvSpPr>
          <p:spPr>
            <a:xfrm>
              <a:off x="6276430" y="3964830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450 </a:t>
              </a:r>
              <a:r>
                <a:rPr lang="en-US" dirty="0" err="1">
                  <a:solidFill>
                    <a:srgbClr val="FF0000"/>
                  </a:solidFill>
                </a:rPr>
                <a:t>μm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7803288-7360-094D-B20A-546A19948C2F}"/>
                </a:ext>
              </a:extLst>
            </p:cNvPr>
            <p:cNvCxnSpPr>
              <a:cxnSpLocks/>
            </p:cNvCxnSpPr>
            <p:nvPr/>
          </p:nvCxnSpPr>
          <p:spPr>
            <a:xfrm>
              <a:off x="10392868" y="3845157"/>
              <a:ext cx="0" cy="59808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2886F8F-8863-4842-AD22-D3F09C72473F}"/>
                </a:ext>
              </a:extLst>
            </p:cNvPr>
            <p:cNvSpPr txBox="1"/>
            <p:nvPr/>
          </p:nvSpPr>
          <p:spPr>
            <a:xfrm>
              <a:off x="10432310" y="395953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150 </a:t>
              </a:r>
              <a:r>
                <a:rPr lang="en-US" dirty="0" err="1">
                  <a:solidFill>
                    <a:srgbClr val="FF0000"/>
                  </a:solidFill>
                </a:rPr>
                <a:t>μm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38D5AEA-4286-5C49-9128-C1BAFAF48D67}"/>
                </a:ext>
              </a:extLst>
            </p:cNvPr>
            <p:cNvCxnSpPr>
              <a:cxnSpLocks/>
            </p:cNvCxnSpPr>
            <p:nvPr/>
          </p:nvCxnSpPr>
          <p:spPr>
            <a:xfrm>
              <a:off x="7738645" y="5191305"/>
              <a:ext cx="24003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62E409-4D09-974E-8275-133E406CB0D5}"/>
                </a:ext>
              </a:extLst>
            </p:cNvPr>
            <p:cNvSpPr txBox="1"/>
            <p:nvPr/>
          </p:nvSpPr>
          <p:spPr>
            <a:xfrm>
              <a:off x="8392891" y="519487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700 </a:t>
              </a:r>
              <a:r>
                <a:rPr lang="en-US" dirty="0" err="1">
                  <a:solidFill>
                    <a:srgbClr val="FF0000"/>
                  </a:solidFill>
                </a:rPr>
                <a:t>μm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3549FAB-3628-7040-9B00-B7A2E60637F1}"/>
                </a:ext>
              </a:extLst>
            </p:cNvPr>
            <p:cNvGrpSpPr/>
            <p:nvPr/>
          </p:nvGrpSpPr>
          <p:grpSpPr>
            <a:xfrm>
              <a:off x="9292496" y="2601248"/>
              <a:ext cx="967873" cy="1099926"/>
              <a:chOff x="5389476" y="2269458"/>
              <a:chExt cx="967873" cy="109992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1423886-08BE-0746-B1E0-80D5D34A2F1A}"/>
                  </a:ext>
                </a:extLst>
              </p:cNvPr>
              <p:cNvGrpSpPr/>
              <p:nvPr/>
            </p:nvGrpSpPr>
            <p:grpSpPr>
              <a:xfrm>
                <a:off x="5709349" y="2399866"/>
                <a:ext cx="648000" cy="648000"/>
                <a:chOff x="5709349" y="2399866"/>
                <a:chExt cx="648000" cy="648000"/>
              </a:xfrm>
            </p:grpSpPr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56833553-9010-7F4A-BBE7-A2A586C759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9349" y="3046011"/>
                  <a:ext cx="648000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FE865660-5445-6A4A-8FAB-CD326476F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5400000">
                  <a:off x="5386940" y="2723866"/>
                  <a:ext cx="648000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0AE01D-4F22-D546-BFBD-92E9BA05B302}"/>
                  </a:ext>
                </a:extLst>
              </p:cNvPr>
              <p:cNvSpPr txBox="1"/>
              <p:nvPr/>
            </p:nvSpPr>
            <p:spPr>
              <a:xfrm>
                <a:off x="6062075" y="3000052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DAB3398-F848-A141-ACA4-F21C77B2B7E3}"/>
                  </a:ext>
                </a:extLst>
              </p:cNvPr>
              <p:cNvSpPr txBox="1"/>
              <p:nvPr/>
            </p:nvSpPr>
            <p:spPr>
              <a:xfrm>
                <a:off x="5389476" y="2269458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3399DF-B077-9943-B03C-6C45C2D0344F}"/>
                  </a:ext>
                </a:extLst>
              </p:cNvPr>
              <p:cNvSpPr txBox="1"/>
              <p:nvPr/>
            </p:nvSpPr>
            <p:spPr>
              <a:xfrm>
                <a:off x="6820957" y="1153471"/>
                <a:ext cx="1715021" cy="10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3399DF-B077-9943-B03C-6C45C2D03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957" y="1153471"/>
                <a:ext cx="1715021" cy="1002519"/>
              </a:xfrm>
              <a:prstGeom prst="rect">
                <a:avLst/>
              </a:prstGeom>
              <a:blipFill>
                <a:blip r:embed="rId5"/>
                <a:stretch>
                  <a:fillRect l="-2206" r="-73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A715256-11E8-7A4C-9653-22EFFB98B150}"/>
              </a:ext>
            </a:extLst>
          </p:cNvPr>
          <p:cNvSpPr txBox="1"/>
          <p:nvPr/>
        </p:nvSpPr>
        <p:spPr>
          <a:xfrm>
            <a:off x="6544491" y="1214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AE631A-CEA6-C242-8ECB-E615B180306F}"/>
              </a:ext>
            </a:extLst>
          </p:cNvPr>
          <p:cNvSpPr txBox="1"/>
          <p:nvPr/>
        </p:nvSpPr>
        <p:spPr>
          <a:xfrm>
            <a:off x="812324" y="423772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585D5B"/>
                </a:solidFill>
              </a:rPr>
              <a:t>μ</a:t>
            </a:r>
            <a:r>
              <a:rPr lang="en-US" sz="3200" b="1" dirty="0">
                <a:solidFill>
                  <a:srgbClr val="585D5B"/>
                </a:solidFill>
              </a:rPr>
              <a:t>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63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7FC41-1A09-3D4A-9AD1-01A8CA94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F2A8-8C2C-7C4F-A713-0486FE5B3160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BF13D-AE72-7045-BA0E-1E0967C96CC2}"/>
              </a:ext>
            </a:extLst>
          </p:cNvPr>
          <p:cNvSpPr txBox="1"/>
          <p:nvPr/>
        </p:nvSpPr>
        <p:spPr>
          <a:xfrm>
            <a:off x="945134" y="-5079"/>
            <a:ext cx="1030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85D5B"/>
                </a:solidFill>
              </a:rPr>
              <a:t>Laser-ARPES measurements of Sr</a:t>
            </a:r>
            <a:r>
              <a:rPr lang="en-US" sz="3200" baseline="-25000" dirty="0">
                <a:solidFill>
                  <a:srgbClr val="585D5B"/>
                </a:solidFill>
              </a:rPr>
              <a:t>2</a:t>
            </a:r>
            <a:r>
              <a:rPr lang="en-US" sz="3200" dirty="0">
                <a:solidFill>
                  <a:srgbClr val="585D5B"/>
                </a:solidFill>
              </a:rPr>
              <a:t>RuO</a:t>
            </a:r>
            <a:r>
              <a:rPr lang="en-US" sz="3200" baseline="-25000" dirty="0">
                <a:solidFill>
                  <a:srgbClr val="585D5B"/>
                </a:solidFill>
              </a:rPr>
              <a:t>4</a:t>
            </a:r>
            <a:r>
              <a:rPr lang="en-US" sz="3200" dirty="0">
                <a:solidFill>
                  <a:srgbClr val="585D5B"/>
                </a:solidFill>
              </a:rPr>
              <a:t> under uniaxial strain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0B0A76B-D605-2847-92D7-6650E9ED88FD}"/>
              </a:ext>
            </a:extLst>
          </p:cNvPr>
          <p:cNvGrpSpPr/>
          <p:nvPr/>
        </p:nvGrpSpPr>
        <p:grpSpPr>
          <a:xfrm>
            <a:off x="4520036" y="1179441"/>
            <a:ext cx="3341847" cy="2197167"/>
            <a:chOff x="4520036" y="683047"/>
            <a:chExt cx="3341847" cy="219716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9EA2228-40C6-1F46-AE18-69AADC23D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901" t="18000" r="35156" b="21274"/>
            <a:stretch/>
          </p:blipFill>
          <p:spPr>
            <a:xfrm rot="5400000">
              <a:off x="5092376" y="110707"/>
              <a:ext cx="2197167" cy="3341847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8D1C51-C98E-7640-BC20-9D2382F395E3}"/>
                </a:ext>
              </a:extLst>
            </p:cNvPr>
            <p:cNvSpPr/>
            <p:nvPr/>
          </p:nvSpPr>
          <p:spPr>
            <a:xfrm>
              <a:off x="5277394" y="1740626"/>
              <a:ext cx="88174" cy="88174"/>
            </a:xfrm>
            <a:prstGeom prst="ellipse">
              <a:avLst/>
            </a:prstGeom>
            <a:solidFill>
              <a:srgbClr val="F30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86B8EB3-8DDF-9142-AC48-724CF691D4A7}"/>
                </a:ext>
              </a:extLst>
            </p:cNvPr>
            <p:cNvSpPr/>
            <p:nvPr/>
          </p:nvSpPr>
          <p:spPr>
            <a:xfrm>
              <a:off x="5775924" y="1740626"/>
              <a:ext cx="88174" cy="88174"/>
            </a:xfrm>
            <a:prstGeom prst="ellipse">
              <a:avLst/>
            </a:prstGeom>
            <a:solidFill>
              <a:srgbClr val="E69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26D5CF1-42C1-854F-B211-0C561EA62561}"/>
                </a:ext>
              </a:extLst>
            </p:cNvPr>
            <p:cNvSpPr/>
            <p:nvPr/>
          </p:nvSpPr>
          <p:spPr>
            <a:xfrm>
              <a:off x="6290238" y="1737543"/>
              <a:ext cx="88174" cy="88174"/>
            </a:xfrm>
            <a:prstGeom prst="ellipse">
              <a:avLst/>
            </a:prstGeom>
            <a:solidFill>
              <a:srgbClr val="9DD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B8B1DD1-5565-644C-84A4-07529A7EBF04}"/>
                </a:ext>
              </a:extLst>
            </p:cNvPr>
            <p:cNvSpPr/>
            <p:nvPr/>
          </p:nvSpPr>
          <p:spPr>
            <a:xfrm>
              <a:off x="6692938" y="1740626"/>
              <a:ext cx="88174" cy="88174"/>
            </a:xfrm>
            <a:prstGeom prst="ellipse">
              <a:avLst/>
            </a:prstGeom>
            <a:solidFill>
              <a:srgbClr val="29E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6FFFA4-FB05-8A4C-A764-DC7A8B3B2740}"/>
                </a:ext>
              </a:extLst>
            </p:cNvPr>
            <p:cNvSpPr/>
            <p:nvPr/>
          </p:nvSpPr>
          <p:spPr>
            <a:xfrm>
              <a:off x="7047418" y="1740626"/>
              <a:ext cx="88174" cy="88174"/>
            </a:xfrm>
            <a:prstGeom prst="ellipse">
              <a:avLst/>
            </a:prstGeom>
            <a:solidFill>
              <a:srgbClr val="052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8AA62702-3C82-9A4D-8039-F2C013B94D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06" t="20604" r="20706" b="23846"/>
          <a:stretch/>
        </p:blipFill>
        <p:spPr>
          <a:xfrm>
            <a:off x="629837" y="1422978"/>
            <a:ext cx="3341956" cy="17535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BCF4B6-A148-FF48-9DCA-4D9562DE5E60}"/>
              </a:ext>
            </a:extLst>
          </p:cNvPr>
          <p:cNvGrpSpPr/>
          <p:nvPr/>
        </p:nvGrpSpPr>
        <p:grpSpPr>
          <a:xfrm>
            <a:off x="205696" y="3610291"/>
            <a:ext cx="11986304" cy="2794417"/>
            <a:chOff x="205696" y="3113897"/>
            <a:chExt cx="11986304" cy="279441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0BF54A-E5FA-A14B-AD41-705FD6EDAD1D}"/>
                </a:ext>
              </a:extLst>
            </p:cNvPr>
            <p:cNvGrpSpPr/>
            <p:nvPr/>
          </p:nvGrpSpPr>
          <p:grpSpPr>
            <a:xfrm>
              <a:off x="205696" y="3113897"/>
              <a:ext cx="11986304" cy="2609751"/>
              <a:chOff x="205696" y="3113897"/>
              <a:chExt cx="11986304" cy="260975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F407E668-016C-8042-AA7F-A9E44A5AC5A9}"/>
                  </a:ext>
                </a:extLst>
              </p:cNvPr>
              <p:cNvGrpSpPr/>
              <p:nvPr/>
            </p:nvGrpSpPr>
            <p:grpSpPr>
              <a:xfrm>
                <a:off x="205696" y="3113897"/>
                <a:ext cx="11986304" cy="2453127"/>
                <a:chOff x="205697" y="1022402"/>
                <a:chExt cx="11986304" cy="2453127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1079BE68-B2FC-0948-AFDE-644A947B2C3C}"/>
                    </a:ext>
                  </a:extLst>
                </p:cNvPr>
                <p:cNvGrpSpPr/>
                <p:nvPr/>
              </p:nvGrpSpPr>
              <p:grpSpPr>
                <a:xfrm>
                  <a:off x="205697" y="1022402"/>
                  <a:ext cx="11986304" cy="2453127"/>
                  <a:chOff x="205697" y="939275"/>
                  <a:chExt cx="11986304" cy="2453127"/>
                </a:xfrm>
              </p:grpSpPr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6738F86B-15DE-E440-9371-E2CA6DB2A9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476509" y="939276"/>
                    <a:ext cx="2715492" cy="245312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2C162A06-18BC-6D47-88CA-617192E552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50743" y="939276"/>
                    <a:ext cx="2715492" cy="245312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A311656E-2B4D-2047-925C-CD5FB48FF9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843859" y="944254"/>
                    <a:ext cx="2709982" cy="2448148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FAE2DD53-C1FA-FE44-9915-683898697F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527454" y="939276"/>
                    <a:ext cx="2715492" cy="2453125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6A4735E5-F03C-434B-B7B2-7667B2A1DC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5697" y="939275"/>
                    <a:ext cx="2715493" cy="24531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DDE28EF-447B-7644-9C35-B92F38A6CC82}"/>
                    </a:ext>
                  </a:extLst>
                </p:cNvPr>
                <p:cNvSpPr txBox="1"/>
                <p:nvPr/>
              </p:nvSpPr>
              <p:spPr>
                <a:xfrm>
                  <a:off x="1785837" y="1093302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𝛾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59AC7F1-EB44-214F-9C38-B3C659303F30}"/>
                    </a:ext>
                  </a:extLst>
                </p:cNvPr>
                <p:cNvSpPr txBox="1"/>
                <p:nvPr/>
              </p:nvSpPr>
              <p:spPr>
                <a:xfrm>
                  <a:off x="2310793" y="1097370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𝛽</a:t>
                  </a:r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D7553B-A074-1740-A0C7-7A227AFB037A}"/>
                  </a:ext>
                </a:extLst>
              </p:cNvPr>
              <p:cNvSpPr/>
              <p:nvPr/>
            </p:nvSpPr>
            <p:spPr>
              <a:xfrm>
                <a:off x="633046" y="3209925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F30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5CEC6FD-832A-754D-91AD-098EE0073E0E}"/>
                  </a:ext>
                </a:extLst>
              </p:cNvPr>
              <p:cNvSpPr/>
              <p:nvPr/>
            </p:nvSpPr>
            <p:spPr>
              <a:xfrm>
                <a:off x="2957060" y="3209924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E69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44025D-B321-584A-8901-97B8BA363F94}"/>
                  </a:ext>
                </a:extLst>
              </p:cNvPr>
              <p:cNvSpPr/>
              <p:nvPr/>
            </p:nvSpPr>
            <p:spPr>
              <a:xfrm>
                <a:off x="5272389" y="3209923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9DD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CE90C56-5ABD-B34D-BA86-944459E55831}"/>
                  </a:ext>
                </a:extLst>
              </p:cNvPr>
              <p:cNvSpPr/>
              <p:nvPr/>
            </p:nvSpPr>
            <p:spPr>
              <a:xfrm>
                <a:off x="7579273" y="3209922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29E0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25CEE21-4203-AC41-B993-523BF3D8F3AF}"/>
                  </a:ext>
                </a:extLst>
              </p:cNvPr>
              <p:cNvSpPr/>
              <p:nvPr/>
            </p:nvSpPr>
            <p:spPr>
              <a:xfrm>
                <a:off x="9905039" y="3209922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0526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08F43EF-9B9A-0B42-9D01-3853E2BE44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837" y="5723648"/>
                <a:ext cx="11092263" cy="0"/>
              </a:xfrm>
              <a:prstGeom prst="straightConnector1">
                <a:avLst/>
              </a:prstGeom>
              <a:ln w="250825">
                <a:gradFill flip="none" rotWithShape="1">
                  <a:gsLst>
                    <a:gs pos="80000">
                      <a:srgbClr val="00DFDE"/>
                    </a:gs>
                    <a:gs pos="60000">
                      <a:srgbClr val="5EDF4B"/>
                    </a:gs>
                    <a:gs pos="40000">
                      <a:srgbClr val="DADC00"/>
                    </a:gs>
                    <a:gs pos="20000">
                      <a:srgbClr val="EA8101"/>
                    </a:gs>
                    <a:gs pos="0">
                      <a:srgbClr val="F30000"/>
                    </a:gs>
                    <a:gs pos="100000">
                      <a:srgbClr val="0707E4"/>
                    </a:gs>
                  </a:gsLst>
                  <a:lin ang="0" scaled="0"/>
                  <a:tileRect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921FD8-14D2-DC4B-8E44-AE2D538DC9AC}"/>
                </a:ext>
              </a:extLst>
            </p:cNvPr>
            <p:cNvSpPr txBox="1"/>
            <p:nvPr/>
          </p:nvSpPr>
          <p:spPr>
            <a:xfrm>
              <a:off x="5321481" y="5538982"/>
              <a:ext cx="1577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85D5C"/>
                  </a:solidFill>
                </a:rPr>
                <a:t>Strain/position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34F1797D-DDBC-794B-9F68-BA9FE730C28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349"/>
          <a:stretch/>
        </p:blipFill>
        <p:spPr>
          <a:xfrm>
            <a:off x="8815141" y="522573"/>
            <a:ext cx="3159560" cy="30877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BE0555-5BB7-0B49-8AB4-3B877F35FC8B}"/>
              </a:ext>
            </a:extLst>
          </p:cNvPr>
          <p:cNvCxnSpPr>
            <a:cxnSpLocks/>
          </p:cNvCxnSpPr>
          <p:nvPr/>
        </p:nvCxnSpPr>
        <p:spPr>
          <a:xfrm flipH="1">
            <a:off x="8467110" y="2096594"/>
            <a:ext cx="9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8C15D8D-FD0C-C740-B540-053BA5663704}"/>
              </a:ext>
            </a:extLst>
          </p:cNvPr>
          <p:cNvCxnSpPr>
            <a:cxnSpLocks/>
          </p:cNvCxnSpPr>
          <p:nvPr/>
        </p:nvCxnSpPr>
        <p:spPr>
          <a:xfrm>
            <a:off x="7232503" y="2933106"/>
            <a:ext cx="3420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DDCD3AE-9829-1C4F-81D6-ED3D147B0E28}"/>
              </a:ext>
            </a:extLst>
          </p:cNvPr>
          <p:cNvSpPr txBox="1"/>
          <p:nvPr/>
        </p:nvSpPr>
        <p:spPr>
          <a:xfrm>
            <a:off x="6953700" y="2989423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 </a:t>
            </a:r>
            <a:r>
              <a:rPr lang="en-US" dirty="0" err="1">
                <a:solidFill>
                  <a:srgbClr val="FF0000"/>
                </a:solidFill>
              </a:rPr>
              <a:t>μm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7FC41-1A09-3D4A-9AD1-01A8CA94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F2A8-8C2C-7C4F-A713-0486FE5B3160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BF13D-AE72-7045-BA0E-1E0967C96CC2}"/>
              </a:ext>
            </a:extLst>
          </p:cNvPr>
          <p:cNvSpPr txBox="1"/>
          <p:nvPr/>
        </p:nvSpPr>
        <p:spPr>
          <a:xfrm>
            <a:off x="945134" y="-5079"/>
            <a:ext cx="1030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85D5B"/>
                </a:solidFill>
              </a:rPr>
              <a:t>Laser-ARPES measurements of Sr</a:t>
            </a:r>
            <a:r>
              <a:rPr lang="en-US" sz="3200" baseline="-25000" dirty="0">
                <a:solidFill>
                  <a:srgbClr val="585D5B"/>
                </a:solidFill>
              </a:rPr>
              <a:t>2</a:t>
            </a:r>
            <a:r>
              <a:rPr lang="en-US" sz="3200" dirty="0">
                <a:solidFill>
                  <a:srgbClr val="585D5B"/>
                </a:solidFill>
              </a:rPr>
              <a:t>RuO</a:t>
            </a:r>
            <a:r>
              <a:rPr lang="en-US" sz="3200" baseline="-25000" dirty="0">
                <a:solidFill>
                  <a:srgbClr val="585D5B"/>
                </a:solidFill>
              </a:rPr>
              <a:t>4</a:t>
            </a:r>
            <a:r>
              <a:rPr lang="en-US" sz="3200" dirty="0">
                <a:solidFill>
                  <a:srgbClr val="585D5B"/>
                </a:solidFill>
              </a:rPr>
              <a:t> under uniaxial strain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AA62702-3C82-9A4D-8039-F2C013B94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06" t="20604" r="20706" b="23846"/>
          <a:stretch/>
        </p:blipFill>
        <p:spPr>
          <a:xfrm>
            <a:off x="629837" y="1422978"/>
            <a:ext cx="3341956" cy="17535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BCF4B6-A148-FF48-9DCA-4D9562DE5E60}"/>
              </a:ext>
            </a:extLst>
          </p:cNvPr>
          <p:cNvGrpSpPr/>
          <p:nvPr/>
        </p:nvGrpSpPr>
        <p:grpSpPr>
          <a:xfrm>
            <a:off x="205696" y="3610291"/>
            <a:ext cx="11986304" cy="2794417"/>
            <a:chOff x="205696" y="3113897"/>
            <a:chExt cx="11986304" cy="279441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0BF54A-E5FA-A14B-AD41-705FD6EDAD1D}"/>
                </a:ext>
              </a:extLst>
            </p:cNvPr>
            <p:cNvGrpSpPr/>
            <p:nvPr/>
          </p:nvGrpSpPr>
          <p:grpSpPr>
            <a:xfrm>
              <a:off x="205696" y="3113897"/>
              <a:ext cx="11986304" cy="2609751"/>
              <a:chOff x="205696" y="3113897"/>
              <a:chExt cx="11986304" cy="260975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F407E668-016C-8042-AA7F-A9E44A5AC5A9}"/>
                  </a:ext>
                </a:extLst>
              </p:cNvPr>
              <p:cNvGrpSpPr/>
              <p:nvPr/>
            </p:nvGrpSpPr>
            <p:grpSpPr>
              <a:xfrm>
                <a:off x="205696" y="3113897"/>
                <a:ext cx="11986304" cy="2453127"/>
                <a:chOff x="205697" y="1022402"/>
                <a:chExt cx="11986304" cy="2453127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1079BE68-B2FC-0948-AFDE-644A947B2C3C}"/>
                    </a:ext>
                  </a:extLst>
                </p:cNvPr>
                <p:cNvGrpSpPr/>
                <p:nvPr/>
              </p:nvGrpSpPr>
              <p:grpSpPr>
                <a:xfrm>
                  <a:off x="205697" y="1022402"/>
                  <a:ext cx="11986304" cy="2453127"/>
                  <a:chOff x="205697" y="939275"/>
                  <a:chExt cx="11986304" cy="2453127"/>
                </a:xfrm>
              </p:grpSpPr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6738F86B-15DE-E440-9371-E2CA6DB2A9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476509" y="939276"/>
                    <a:ext cx="2715492" cy="245312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2C162A06-18BC-6D47-88CA-617192E552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150743" y="939276"/>
                    <a:ext cx="2715492" cy="245312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A311656E-2B4D-2047-925C-CD5FB48FF9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843859" y="944254"/>
                    <a:ext cx="2709982" cy="2448148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FAE2DD53-C1FA-FE44-9915-683898697F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527454" y="939276"/>
                    <a:ext cx="2715492" cy="2453125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6A4735E5-F03C-434B-B7B2-7667B2A1DC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05697" y="939275"/>
                    <a:ext cx="2715493" cy="24531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DDE28EF-447B-7644-9C35-B92F38A6CC82}"/>
                    </a:ext>
                  </a:extLst>
                </p:cNvPr>
                <p:cNvSpPr txBox="1"/>
                <p:nvPr/>
              </p:nvSpPr>
              <p:spPr>
                <a:xfrm>
                  <a:off x="1785837" y="1093302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𝛾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59AC7F1-EB44-214F-9C38-B3C659303F30}"/>
                    </a:ext>
                  </a:extLst>
                </p:cNvPr>
                <p:cNvSpPr txBox="1"/>
                <p:nvPr/>
              </p:nvSpPr>
              <p:spPr>
                <a:xfrm>
                  <a:off x="2310793" y="1097370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𝛽</a:t>
                  </a:r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D7553B-A074-1740-A0C7-7A227AFB037A}"/>
                  </a:ext>
                </a:extLst>
              </p:cNvPr>
              <p:cNvSpPr/>
              <p:nvPr/>
            </p:nvSpPr>
            <p:spPr>
              <a:xfrm>
                <a:off x="633046" y="3209925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F30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5CEC6FD-832A-754D-91AD-098EE0073E0E}"/>
                  </a:ext>
                </a:extLst>
              </p:cNvPr>
              <p:cNvSpPr/>
              <p:nvPr/>
            </p:nvSpPr>
            <p:spPr>
              <a:xfrm>
                <a:off x="2957060" y="3209924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E69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F44025D-B321-584A-8901-97B8BA363F94}"/>
                  </a:ext>
                </a:extLst>
              </p:cNvPr>
              <p:cNvSpPr/>
              <p:nvPr/>
            </p:nvSpPr>
            <p:spPr>
              <a:xfrm>
                <a:off x="5272389" y="3209923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9DD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CE90C56-5ABD-B34D-BA86-944459E55831}"/>
                  </a:ext>
                </a:extLst>
              </p:cNvPr>
              <p:cNvSpPr/>
              <p:nvPr/>
            </p:nvSpPr>
            <p:spPr>
              <a:xfrm>
                <a:off x="7579273" y="3209922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29E0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25CEE21-4203-AC41-B993-523BF3D8F3AF}"/>
                  </a:ext>
                </a:extLst>
              </p:cNvPr>
              <p:cNvSpPr/>
              <p:nvPr/>
            </p:nvSpPr>
            <p:spPr>
              <a:xfrm>
                <a:off x="9905039" y="3209922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0526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08F43EF-9B9A-0B42-9D01-3853E2BE44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837" y="5723648"/>
                <a:ext cx="11092263" cy="0"/>
              </a:xfrm>
              <a:prstGeom prst="straightConnector1">
                <a:avLst/>
              </a:prstGeom>
              <a:ln w="250825">
                <a:gradFill flip="none" rotWithShape="1">
                  <a:gsLst>
                    <a:gs pos="80000">
                      <a:srgbClr val="00DFDE"/>
                    </a:gs>
                    <a:gs pos="60000">
                      <a:srgbClr val="5EDF4B"/>
                    </a:gs>
                    <a:gs pos="40000">
                      <a:srgbClr val="DADC00"/>
                    </a:gs>
                    <a:gs pos="20000">
                      <a:srgbClr val="EA8101"/>
                    </a:gs>
                    <a:gs pos="0">
                      <a:srgbClr val="F30000"/>
                    </a:gs>
                    <a:gs pos="100000">
                      <a:srgbClr val="0707E4"/>
                    </a:gs>
                  </a:gsLst>
                  <a:lin ang="0" scaled="0"/>
                  <a:tileRect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921FD8-14D2-DC4B-8E44-AE2D538DC9AC}"/>
                </a:ext>
              </a:extLst>
            </p:cNvPr>
            <p:cNvSpPr txBox="1"/>
            <p:nvPr/>
          </p:nvSpPr>
          <p:spPr>
            <a:xfrm>
              <a:off x="5321481" y="5538982"/>
              <a:ext cx="1577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85D5C"/>
                  </a:solidFill>
                </a:rPr>
                <a:t>Strain/position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BE0555-5BB7-0B49-8AB4-3B877F35FC8B}"/>
              </a:ext>
            </a:extLst>
          </p:cNvPr>
          <p:cNvCxnSpPr>
            <a:cxnSpLocks/>
          </p:cNvCxnSpPr>
          <p:nvPr/>
        </p:nvCxnSpPr>
        <p:spPr>
          <a:xfrm flipH="1">
            <a:off x="8467110" y="2096594"/>
            <a:ext cx="9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2922BB6D-C58C-6A43-9B14-9507C15409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6409" y="1385033"/>
            <a:ext cx="3974832" cy="184101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A99DC70-ECE3-5847-95D7-140AD3038B0F}"/>
              </a:ext>
            </a:extLst>
          </p:cNvPr>
          <p:cNvGrpSpPr/>
          <p:nvPr/>
        </p:nvGrpSpPr>
        <p:grpSpPr>
          <a:xfrm>
            <a:off x="4520036" y="1179441"/>
            <a:ext cx="3341847" cy="2197167"/>
            <a:chOff x="4520036" y="683047"/>
            <a:chExt cx="3341847" cy="219716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DA713B5-B355-8B4F-AD8F-F7425A205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4901" t="18000" r="35156" b="21274"/>
            <a:stretch/>
          </p:blipFill>
          <p:spPr>
            <a:xfrm rot="5400000">
              <a:off x="5092376" y="110707"/>
              <a:ext cx="2197167" cy="3341847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CC9E042-89ED-F844-B269-793EDC4281ED}"/>
                </a:ext>
              </a:extLst>
            </p:cNvPr>
            <p:cNvSpPr/>
            <p:nvPr/>
          </p:nvSpPr>
          <p:spPr>
            <a:xfrm>
              <a:off x="5277394" y="1740626"/>
              <a:ext cx="88174" cy="88174"/>
            </a:xfrm>
            <a:prstGeom prst="ellipse">
              <a:avLst/>
            </a:prstGeom>
            <a:solidFill>
              <a:srgbClr val="F30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D3B6132-469D-C54C-85D3-F422823BE909}"/>
                </a:ext>
              </a:extLst>
            </p:cNvPr>
            <p:cNvSpPr/>
            <p:nvPr/>
          </p:nvSpPr>
          <p:spPr>
            <a:xfrm>
              <a:off x="5775924" y="1740626"/>
              <a:ext cx="88174" cy="88174"/>
            </a:xfrm>
            <a:prstGeom prst="ellipse">
              <a:avLst/>
            </a:prstGeom>
            <a:solidFill>
              <a:srgbClr val="E69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5E85D01-54F5-854C-800C-E19CE8EE6926}"/>
                </a:ext>
              </a:extLst>
            </p:cNvPr>
            <p:cNvSpPr/>
            <p:nvPr/>
          </p:nvSpPr>
          <p:spPr>
            <a:xfrm>
              <a:off x="6290238" y="1737543"/>
              <a:ext cx="88174" cy="88174"/>
            </a:xfrm>
            <a:prstGeom prst="ellipse">
              <a:avLst/>
            </a:prstGeom>
            <a:solidFill>
              <a:srgbClr val="9DD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6AC9AC5-F9D7-1447-94B0-817ABE2865A6}"/>
                </a:ext>
              </a:extLst>
            </p:cNvPr>
            <p:cNvSpPr/>
            <p:nvPr/>
          </p:nvSpPr>
          <p:spPr>
            <a:xfrm>
              <a:off x="6692938" y="1740626"/>
              <a:ext cx="88174" cy="88174"/>
            </a:xfrm>
            <a:prstGeom prst="ellipse">
              <a:avLst/>
            </a:prstGeom>
            <a:solidFill>
              <a:srgbClr val="29E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5E5B80E-578A-F443-8208-A0D0CFBE35FE}"/>
                </a:ext>
              </a:extLst>
            </p:cNvPr>
            <p:cNvSpPr/>
            <p:nvPr/>
          </p:nvSpPr>
          <p:spPr>
            <a:xfrm>
              <a:off x="7047418" y="1740626"/>
              <a:ext cx="88174" cy="88174"/>
            </a:xfrm>
            <a:prstGeom prst="ellipse">
              <a:avLst/>
            </a:prstGeom>
            <a:solidFill>
              <a:srgbClr val="052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0CCD84C-2EBD-8C43-8833-8A51C3C03E8E}"/>
              </a:ext>
            </a:extLst>
          </p:cNvPr>
          <p:cNvCxnSpPr>
            <a:cxnSpLocks/>
          </p:cNvCxnSpPr>
          <p:nvPr/>
        </p:nvCxnSpPr>
        <p:spPr>
          <a:xfrm>
            <a:off x="7232503" y="2933106"/>
            <a:ext cx="3420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29F860-37CC-6647-BC0D-6376625B6375}"/>
              </a:ext>
            </a:extLst>
          </p:cNvPr>
          <p:cNvSpPr txBox="1"/>
          <p:nvPr/>
        </p:nvSpPr>
        <p:spPr>
          <a:xfrm>
            <a:off x="6953700" y="2989423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 </a:t>
            </a:r>
            <a:r>
              <a:rPr lang="en-US" dirty="0" err="1">
                <a:solidFill>
                  <a:srgbClr val="FF0000"/>
                </a:solidFill>
              </a:rPr>
              <a:t>μm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0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7FC41-1A09-3D4A-9AD1-01A8CA94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F2A8-8C2C-7C4F-A713-0486FE5B3160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BF13D-AE72-7045-BA0E-1E0967C96CC2}"/>
              </a:ext>
            </a:extLst>
          </p:cNvPr>
          <p:cNvSpPr txBox="1"/>
          <p:nvPr/>
        </p:nvSpPr>
        <p:spPr>
          <a:xfrm>
            <a:off x="945134" y="271372"/>
            <a:ext cx="1030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85D5B"/>
                </a:solidFill>
              </a:rPr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C206E-749D-6A41-9E49-24A38796B7CC}"/>
              </a:ext>
            </a:extLst>
          </p:cNvPr>
          <p:cNvSpPr txBox="1"/>
          <p:nvPr/>
        </p:nvSpPr>
        <p:spPr>
          <a:xfrm>
            <a:off x="370621" y="1711395"/>
            <a:ext cx="4556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D5B"/>
                </a:solidFill>
              </a:rPr>
              <a:t>Developed a new technique for ARPES experiments under quasi-continuous strain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D5B"/>
                </a:solidFill>
              </a:rPr>
              <a:t>Demonstrated the tuning of a VHS across the Fermi level in Sr</a:t>
            </a:r>
            <a:r>
              <a:rPr lang="en-US" baseline="-25000" dirty="0">
                <a:solidFill>
                  <a:srgbClr val="585D5B"/>
                </a:solidFill>
              </a:rPr>
              <a:t>2</a:t>
            </a:r>
            <a:r>
              <a:rPr lang="en-US" dirty="0">
                <a:solidFill>
                  <a:srgbClr val="585D5B"/>
                </a:solidFill>
              </a:rPr>
              <a:t>RuO</a:t>
            </a:r>
            <a:r>
              <a:rPr lang="en-US" baseline="-25000" dirty="0">
                <a:solidFill>
                  <a:srgbClr val="585D5B"/>
                </a:solidFill>
              </a:rPr>
              <a:t>4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F81F73-7CD8-D040-B261-9584A397BE58}"/>
              </a:ext>
            </a:extLst>
          </p:cNvPr>
          <p:cNvGrpSpPr/>
          <p:nvPr/>
        </p:nvGrpSpPr>
        <p:grpSpPr>
          <a:xfrm>
            <a:off x="9466019" y="1242793"/>
            <a:ext cx="2610413" cy="1716270"/>
            <a:chOff x="4520036" y="683047"/>
            <a:chExt cx="3341847" cy="219716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4F357C9-8A31-D34C-9830-EE68EB339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901" t="18000" r="35156" b="21274"/>
            <a:stretch/>
          </p:blipFill>
          <p:spPr>
            <a:xfrm rot="5400000">
              <a:off x="5092376" y="110707"/>
              <a:ext cx="2197167" cy="3341847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2F5A852-11B1-FD4F-A53A-55B18D519419}"/>
                </a:ext>
              </a:extLst>
            </p:cNvPr>
            <p:cNvSpPr/>
            <p:nvPr/>
          </p:nvSpPr>
          <p:spPr>
            <a:xfrm>
              <a:off x="5277394" y="1740626"/>
              <a:ext cx="88174" cy="88174"/>
            </a:xfrm>
            <a:prstGeom prst="ellipse">
              <a:avLst/>
            </a:prstGeom>
            <a:solidFill>
              <a:srgbClr val="F30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A11B3CB-E278-AF46-AA37-FC394EEB3F5F}"/>
                </a:ext>
              </a:extLst>
            </p:cNvPr>
            <p:cNvSpPr/>
            <p:nvPr/>
          </p:nvSpPr>
          <p:spPr>
            <a:xfrm>
              <a:off x="5775924" y="1740626"/>
              <a:ext cx="88174" cy="88174"/>
            </a:xfrm>
            <a:prstGeom prst="ellipse">
              <a:avLst/>
            </a:prstGeom>
            <a:solidFill>
              <a:srgbClr val="E69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D4BD3C6-9C1B-084C-90C3-C5E4B5F13A2E}"/>
                </a:ext>
              </a:extLst>
            </p:cNvPr>
            <p:cNvSpPr/>
            <p:nvPr/>
          </p:nvSpPr>
          <p:spPr>
            <a:xfrm>
              <a:off x="6290238" y="1737543"/>
              <a:ext cx="88174" cy="88174"/>
            </a:xfrm>
            <a:prstGeom prst="ellipse">
              <a:avLst/>
            </a:prstGeom>
            <a:solidFill>
              <a:srgbClr val="9DD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81212A2-C14D-C94E-B337-69E749C9993B}"/>
                </a:ext>
              </a:extLst>
            </p:cNvPr>
            <p:cNvSpPr/>
            <p:nvPr/>
          </p:nvSpPr>
          <p:spPr>
            <a:xfrm>
              <a:off x="6692938" y="1740626"/>
              <a:ext cx="88174" cy="88174"/>
            </a:xfrm>
            <a:prstGeom prst="ellipse">
              <a:avLst/>
            </a:prstGeom>
            <a:solidFill>
              <a:srgbClr val="29E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8310406-66B3-6544-826F-ECDD336300F5}"/>
                </a:ext>
              </a:extLst>
            </p:cNvPr>
            <p:cNvSpPr/>
            <p:nvPr/>
          </p:nvSpPr>
          <p:spPr>
            <a:xfrm>
              <a:off x="7047418" y="1740626"/>
              <a:ext cx="88174" cy="88174"/>
            </a:xfrm>
            <a:prstGeom prst="ellipse">
              <a:avLst/>
            </a:prstGeom>
            <a:solidFill>
              <a:srgbClr val="052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80A75D0B-9AFC-BD41-AA9A-9FC04D607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06" t="20604" r="20706" b="23846"/>
          <a:stretch/>
        </p:blipFill>
        <p:spPr>
          <a:xfrm>
            <a:off x="5803522" y="1298585"/>
            <a:ext cx="3341956" cy="1753535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521E09F8-C91A-0244-9438-BE216AB1CCD2}"/>
              </a:ext>
            </a:extLst>
          </p:cNvPr>
          <p:cNvGrpSpPr/>
          <p:nvPr/>
        </p:nvGrpSpPr>
        <p:grpSpPr>
          <a:xfrm>
            <a:off x="205697" y="3584512"/>
            <a:ext cx="11439938" cy="3012488"/>
            <a:chOff x="205696" y="3113897"/>
            <a:chExt cx="11986304" cy="315636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1F0F6BE-F2CE-E14D-A3DB-0D9D4AE5B780}"/>
                </a:ext>
              </a:extLst>
            </p:cNvPr>
            <p:cNvGrpSpPr/>
            <p:nvPr/>
          </p:nvGrpSpPr>
          <p:grpSpPr>
            <a:xfrm>
              <a:off x="205696" y="3113897"/>
              <a:ext cx="11986304" cy="2840943"/>
              <a:chOff x="205696" y="3113897"/>
              <a:chExt cx="11986304" cy="2840943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18412EF-0AF7-7D47-B470-C83E59E9F879}"/>
                  </a:ext>
                </a:extLst>
              </p:cNvPr>
              <p:cNvGrpSpPr/>
              <p:nvPr/>
            </p:nvGrpSpPr>
            <p:grpSpPr>
              <a:xfrm>
                <a:off x="205696" y="3113897"/>
                <a:ext cx="11986304" cy="2453127"/>
                <a:chOff x="205697" y="1022402"/>
                <a:chExt cx="11986304" cy="2453127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900A79F-6DF1-5748-BE30-669E3845D07F}"/>
                    </a:ext>
                  </a:extLst>
                </p:cNvPr>
                <p:cNvGrpSpPr/>
                <p:nvPr/>
              </p:nvGrpSpPr>
              <p:grpSpPr>
                <a:xfrm>
                  <a:off x="205697" y="1022402"/>
                  <a:ext cx="11986304" cy="2453127"/>
                  <a:chOff x="205697" y="939275"/>
                  <a:chExt cx="11986304" cy="2453127"/>
                </a:xfrm>
              </p:grpSpPr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E24B96E3-0AA9-9241-9A24-13EB80C603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476509" y="939276"/>
                    <a:ext cx="2715492" cy="2453126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5460084C-32E8-7A4B-8233-7A02E7F755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50743" y="939276"/>
                    <a:ext cx="2715492" cy="2453126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AF50CDF8-2849-6547-A932-B8A5023315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843859" y="944254"/>
                    <a:ext cx="2709982" cy="2448148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40B07BD4-9296-E942-BA6B-2F724B4535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527454" y="939276"/>
                    <a:ext cx="2715492" cy="2453125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BE07CA2E-D1E5-1645-8710-D9B2F1FB2E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5697" y="939275"/>
                    <a:ext cx="2715493" cy="24531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3C8D48B-6F1D-5544-BB9C-7ED2F6C1F5F8}"/>
                    </a:ext>
                  </a:extLst>
                </p:cNvPr>
                <p:cNvSpPr txBox="1"/>
                <p:nvPr/>
              </p:nvSpPr>
              <p:spPr>
                <a:xfrm>
                  <a:off x="1766752" y="1058580"/>
                  <a:ext cx="427360" cy="4470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𝛾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A46F8AC-F35C-6C40-B81A-F9B8342E494F}"/>
                    </a:ext>
                  </a:extLst>
                </p:cNvPr>
                <p:cNvSpPr txBox="1"/>
                <p:nvPr/>
              </p:nvSpPr>
              <p:spPr>
                <a:xfrm>
                  <a:off x="2219783" y="1063701"/>
                  <a:ext cx="448056" cy="4470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𝛽</a:t>
                  </a:r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78840A3-E2D9-EB48-A75E-8E93C8B437F7}"/>
                  </a:ext>
                </a:extLst>
              </p:cNvPr>
              <p:cNvSpPr/>
              <p:nvPr/>
            </p:nvSpPr>
            <p:spPr>
              <a:xfrm>
                <a:off x="633046" y="3209925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F30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7FA9606-D786-FD48-8782-059DD5F2DD8C}"/>
                  </a:ext>
                </a:extLst>
              </p:cNvPr>
              <p:cNvSpPr/>
              <p:nvPr/>
            </p:nvSpPr>
            <p:spPr>
              <a:xfrm>
                <a:off x="2957060" y="3209924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E69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B3D1228-3934-E348-A445-765D97CC8B13}"/>
                  </a:ext>
                </a:extLst>
              </p:cNvPr>
              <p:cNvSpPr/>
              <p:nvPr/>
            </p:nvSpPr>
            <p:spPr>
              <a:xfrm>
                <a:off x="5272389" y="3209923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9DD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5D9EA8-96D1-A542-8621-4E3600E27C5B}"/>
                  </a:ext>
                </a:extLst>
              </p:cNvPr>
              <p:cNvSpPr/>
              <p:nvPr/>
            </p:nvSpPr>
            <p:spPr>
              <a:xfrm>
                <a:off x="7579273" y="3209922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29E0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7D81FA5-65EA-9A4D-AF30-46A33B46D0F2}"/>
                  </a:ext>
                </a:extLst>
              </p:cNvPr>
              <p:cNvSpPr/>
              <p:nvPr/>
            </p:nvSpPr>
            <p:spPr>
              <a:xfrm>
                <a:off x="9905039" y="3209922"/>
                <a:ext cx="2059354" cy="2060575"/>
              </a:xfrm>
              <a:prstGeom prst="rect">
                <a:avLst/>
              </a:prstGeom>
              <a:noFill/>
              <a:ln w="19050">
                <a:solidFill>
                  <a:srgbClr val="0526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2D8FBC7-414F-6D42-BE23-FD8C8AC85A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837" y="5954840"/>
                <a:ext cx="11092263" cy="0"/>
              </a:xfrm>
              <a:prstGeom prst="straightConnector1">
                <a:avLst/>
              </a:prstGeom>
              <a:ln w="250825">
                <a:gradFill flip="none" rotWithShape="1">
                  <a:gsLst>
                    <a:gs pos="80000">
                      <a:srgbClr val="00DFDE"/>
                    </a:gs>
                    <a:gs pos="60000">
                      <a:srgbClr val="5EDF4B"/>
                    </a:gs>
                    <a:gs pos="40000">
                      <a:srgbClr val="DADC00"/>
                    </a:gs>
                    <a:gs pos="20000">
                      <a:srgbClr val="EA8101"/>
                    </a:gs>
                    <a:gs pos="0">
                      <a:srgbClr val="F30000"/>
                    </a:gs>
                    <a:gs pos="100000">
                      <a:srgbClr val="0707E4"/>
                    </a:gs>
                  </a:gsLst>
                  <a:lin ang="0" scaled="0"/>
                  <a:tileRect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306DA5C-C080-254E-9C43-8B12871AF553}"/>
                </a:ext>
              </a:extLst>
            </p:cNvPr>
            <p:cNvSpPr txBox="1"/>
            <p:nvPr/>
          </p:nvSpPr>
          <p:spPr>
            <a:xfrm>
              <a:off x="5321481" y="5799474"/>
              <a:ext cx="1976233" cy="470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585D5C"/>
                  </a:solidFill>
                </a:rPr>
                <a:t>Strain/position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4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517</Words>
  <Application>Microsoft Macintosh PowerPoint</Application>
  <PresentationFormat>Widescreen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Scott Hunter</dc:creator>
  <cp:lastModifiedBy>Microsoft Office User</cp:lastModifiedBy>
  <cp:revision>3</cp:revision>
  <dcterms:created xsi:type="dcterms:W3CDTF">2022-09-13T15:29:07Z</dcterms:created>
  <dcterms:modified xsi:type="dcterms:W3CDTF">2022-09-15T14:47:56Z</dcterms:modified>
</cp:coreProperties>
</file>