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88AA"/>
    <a:srgbClr val="969D95"/>
    <a:srgbClr val="91A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89805-ED91-4172-A815-FAFABAD74A8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224ED-8D42-44DD-97D6-03BB0D97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0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224ED-8D42-44DD-97D6-03BB0D97A8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2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224ED-8D42-44DD-97D6-03BB0D97A8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45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5A464-9417-42E6-9EFA-45A986E691B9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1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E8F16-441B-4BEB-8DDD-327910378D50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6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2CA4-D335-4403-A9D8-D5EC518D4D91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8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2FF-2B12-4915-A2B1-40D19C87EAF3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5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7763F-F8DB-4FFF-9D91-65D5DDA697DC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5FF2-BA41-43BB-90F8-E1314A2EA6F4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3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8EF4D-70AB-4CAB-BA92-B1E0BE316143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CF62-2431-4D83-B337-FCD9452635C1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930F-F002-44F3-AE23-F1975A2979C8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8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B6B2-96C6-4F4C-9D4B-0F2DB3C20561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4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F9FB-2AFA-4154-A6AE-A1E7E2917214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3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AF536-C930-40A9-9B7C-811AD64246B9}" type="datetime8">
              <a:rPr lang="en-US" smtClean="0"/>
              <a:t>9/15/2022 2:38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9591A-CFB2-439A-A104-575E6734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1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google.com/url?sa=i&amp;url=https://dqmp.unige.ch/3947-2/&amp;psig=AOvVaw01PLDxTOatKOBL5Kv-elO2&amp;ust=1652888442585000&amp;source=images&amp;cd=vfe&amp;ved=0CAwQjRxqFwoTCMj3z7bv5vcCFQAAAAAdAAAAABA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google.com/url?sa=i&amp;url=https://dqmp.unige.ch/3947-2/&amp;psig=AOvVaw01PLDxTOatKOBL5Kv-elO2&amp;ust=1652888442585000&amp;source=images&amp;cd=vfe&amp;ved=0CAwQjRxqFwoTCMj3z7bv5vcCFQAAAAAdAAAAABA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www.google.com/url?sa=i&amp;url=https://dqmp.unige.ch/3947-2/&amp;psig=AOvVaw01PLDxTOatKOBL5Kv-elO2&amp;ust=1652888442585000&amp;source=images&amp;cd=vfe&amp;ved=0CAwQjRxqFwoTCMj3z7bv5vcCFQAAAAAdAAAAABAZ" TargetMode="Externa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://dqmp.unige.ch/3947-2/&amp;psig=AOvVaw01PLDxTOatKOBL5Kv-elO2&amp;ust=1652888442585000&amp;source=images&amp;cd=vfe&amp;ved=0CAwQjRxqFwoTCMj3z7bv5vcCFQAAAAAdAAAAABAZ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gif"/><Relationship Id="rId4" Type="http://schemas.openxmlformats.org/officeDocument/2006/relationships/image" Target="../media/image10.emf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://dqmp.unige.ch/3947-2/&amp;psig=AOvVaw01PLDxTOatKOBL5Kv-elO2&amp;ust=1652888442585000&amp;source=images&amp;cd=vfe&amp;ved=0CAwQjRxqFwoTCMj3z7bv5vcCFQAAAAAdAAAAABAZ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://dqmp.unige.ch/3947-2/&amp;psig=AOvVaw01PLDxTOatKOBL5Kv-elO2&amp;ust=1652888442585000&amp;source=images&amp;cd=vfe&amp;ved=0CAwQjRxqFwoTCMj3z7bv5vcCFQAAAAAdAAAAABAZ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jpe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hyperlink" Target="https://www.google.com/url?sa=i&amp;url=https://dqmp.unige.ch/3947-2/&amp;psig=AOvVaw01PLDxTOatKOBL5Kv-elO2&amp;ust=1652888442585000&amp;source=images&amp;cd=vfe&amp;ved=0CAwQjRxqFwoTCMj3z7bv5vcCFQAAAAAdAAAAABA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737" y="535075"/>
            <a:ext cx="11044518" cy="107399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Investigating High Temperature Cuprate Superconductors by Scanning Tunneling Microscopy</a:t>
            </a:r>
            <a:endParaRPr lang="en-US" sz="32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6" y="1873912"/>
            <a:ext cx="9144000" cy="216951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 smtClean="0">
                <a:solidFill>
                  <a:srgbClr val="002060"/>
                </a:solidFill>
              </a:rPr>
              <a:t>Tejas Parasram Singar</a:t>
            </a:r>
          </a:p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Department of Quantum Matter Physics</a:t>
            </a:r>
          </a:p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University of Geneva, Switzerland</a:t>
            </a:r>
          </a:p>
          <a:p>
            <a:pPr>
              <a:lnSpc>
                <a:spcPct val="110000"/>
              </a:lnSpc>
            </a:pPr>
            <a:r>
              <a:rPr lang="en-US" sz="2000" b="1" u="sng" dirty="0">
                <a:solidFill>
                  <a:srgbClr val="002060"/>
                </a:solidFill>
              </a:rPr>
              <a:t>t</a:t>
            </a:r>
            <a:r>
              <a:rPr lang="en-US" sz="2000" b="1" u="sng" dirty="0" smtClean="0">
                <a:solidFill>
                  <a:srgbClr val="002060"/>
                </a:solidFill>
              </a:rPr>
              <a:t>ejas.singar@unige.ch</a:t>
            </a:r>
            <a:endParaRPr lang="en-US" sz="2000" b="1" u="sng" dirty="0">
              <a:solidFill>
                <a:srgbClr val="002060"/>
              </a:solidFill>
            </a:endParaRPr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35C03E16-0BAF-48E7-996F-20398CCD6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74" y="5858253"/>
            <a:ext cx="1812173" cy="720000"/>
          </a:xfrm>
          <a:prstGeom prst="rect">
            <a:avLst/>
          </a:prstGeom>
        </p:spPr>
      </p:pic>
      <p:pic>
        <p:nvPicPr>
          <p:cNvPr id="6" name="Picture 2" descr="Euro AFM Forum at UNIGE | DQMP">
            <a:hlinkClick r:id="rId4"/>
            <a:extLst>
              <a:ext uri="{FF2B5EF4-FFF2-40B4-BE49-F238E27FC236}">
                <a16:creationId xmlns:a16="http://schemas.microsoft.com/office/drawing/2014/main" id="{87B7A0DB-4FFF-4028-97D8-58C7E6259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10" y="5930253"/>
            <a:ext cx="3256660" cy="57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54044" y="4963662"/>
            <a:ext cx="208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September 16, 2022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D2C275-1FCA-4C1D-9F59-B78D86A69F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2" t="-10599" r="-1578" b="-20502"/>
          <a:stretch/>
        </p:blipFill>
        <p:spPr>
          <a:xfrm>
            <a:off x="376661" y="5858253"/>
            <a:ext cx="2501745" cy="72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4014880" y="4027397"/>
            <a:ext cx="4200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Young Researchers Day</a:t>
            </a:r>
            <a:endParaRPr lang="en-US" sz="3200" b="1" dirty="0"/>
          </a:p>
        </p:txBody>
      </p:sp>
      <p:pic>
        <p:nvPicPr>
          <p:cNvPr id="1026" name="Picture 2" descr="https://renner.unige.ch/wp-content/uploads/2021/09/wangmacdonald_vortex_bi2212-300x26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0" y="2444689"/>
            <a:ext cx="2658457" cy="23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8319" y="4900866"/>
            <a:ext cx="1978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707070"/>
                </a:solidFill>
                <a:latin typeface="Poppins"/>
              </a:rPr>
              <a:t>Illustration: X. </a:t>
            </a:r>
            <a:r>
              <a:rPr lang="en-US" sz="1000" i="1" dirty="0" err="1">
                <a:solidFill>
                  <a:srgbClr val="707070"/>
                </a:solidFill>
                <a:latin typeface="Poppins"/>
              </a:rPr>
              <a:t>Ravinet</a:t>
            </a:r>
            <a:r>
              <a:rPr lang="en-US" sz="1000" i="1" dirty="0">
                <a:solidFill>
                  <a:srgbClr val="707070"/>
                </a:solidFill>
                <a:latin typeface="Poppins"/>
              </a:rPr>
              <a:t>, </a:t>
            </a:r>
            <a:r>
              <a:rPr lang="en-US" sz="1000" i="1" dirty="0" err="1" smtClean="0">
                <a:solidFill>
                  <a:srgbClr val="707070"/>
                </a:solidFill>
                <a:latin typeface="Poppins"/>
              </a:rPr>
              <a:t>Scientify</a:t>
            </a:r>
            <a:endParaRPr lang="en-US" sz="1000" i="1" dirty="0"/>
          </a:p>
        </p:txBody>
      </p:sp>
      <p:pic>
        <p:nvPicPr>
          <p:cNvPr id="14" name="Picture 4" descr="World's smallest magnetic data storage uni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44" y="2444689"/>
            <a:ext cx="2880000" cy="23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944280" y="4893172"/>
            <a:ext cx="10711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rgbClr val="707070"/>
                </a:solidFill>
                <a:latin typeface="Poppins"/>
              </a:rPr>
              <a:t>Credits: CFEL</a:t>
            </a:r>
          </a:p>
        </p:txBody>
      </p:sp>
    </p:spTree>
    <p:extLst>
      <p:ext uri="{BB962C8B-B14F-4D97-AF65-F5344CB8AC3E}">
        <p14:creationId xmlns:p14="http://schemas.microsoft.com/office/powerpoint/2010/main" val="17498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Young researcher's day, Geneva, Switzerland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Acknowledgements</a:t>
            </a:r>
            <a:endParaRPr lang="en-US" sz="44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C03E16-0BAF-48E7-996F-20398CCD6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0" y="24720"/>
            <a:ext cx="1812173" cy="720000"/>
          </a:xfrm>
          <a:prstGeom prst="rect">
            <a:avLst/>
          </a:prstGeom>
        </p:spPr>
      </p:pic>
      <p:sp>
        <p:nvSpPr>
          <p:cNvPr id="10" name="Rectangle 10"/>
          <p:cNvSpPr txBox="1">
            <a:spLocks noChangeArrowheads="1"/>
          </p:cNvSpPr>
          <p:nvPr/>
        </p:nvSpPr>
        <p:spPr>
          <a:xfrm>
            <a:off x="425682" y="1050845"/>
            <a:ext cx="4399609" cy="4524315"/>
          </a:xfrm>
          <a:prstGeom prst="rect">
            <a:avLst/>
          </a:prstGeom>
          <a:noFill/>
          <a:ln/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40000"/>
              </a:spcBef>
              <a:spcAft>
                <a:spcPct val="0"/>
              </a:spcAft>
              <a:buClr>
                <a:srgbClr val="406C62"/>
              </a:buClr>
              <a:buSzPct val="80000"/>
              <a:buFont typeface="Wingdings 3" pitchFamily="18" charset="2"/>
              <a:buChar char="}"/>
              <a:defRPr sz="28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Arial" pitchFamily="34" charset="0"/>
              <a:buChar char="─"/>
              <a:defRPr sz="2400">
                <a:solidFill>
                  <a:srgbClr val="406C62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+mn-lt"/>
              </a:defRPr>
            </a:lvl9pPr>
          </a:lstStyle>
          <a:p>
            <a:r>
              <a:rPr lang="en-US" altLang="fr-FR" sz="2400" b="1" kern="0" dirty="0"/>
              <a:t>STM team Geneva</a:t>
            </a:r>
          </a:p>
          <a:p>
            <a:pPr lvl="1"/>
            <a:r>
              <a:rPr lang="en-US" altLang="fr-FR" sz="2000" kern="0" dirty="0" smtClean="0">
                <a:solidFill>
                  <a:srgbClr val="C00000"/>
                </a:solidFill>
              </a:rPr>
              <a:t>Prof. C. Renner</a:t>
            </a:r>
          </a:p>
          <a:p>
            <a:pPr lvl="1"/>
            <a:r>
              <a:rPr lang="en-US" altLang="fr-FR" sz="2000" kern="0" dirty="0" smtClean="0">
                <a:solidFill>
                  <a:srgbClr val="C00000"/>
                </a:solidFill>
              </a:rPr>
              <a:t>Dr. I</a:t>
            </a:r>
            <a:r>
              <a:rPr lang="en-US" altLang="fr-FR" sz="2000" kern="0" dirty="0">
                <a:solidFill>
                  <a:srgbClr val="C00000"/>
                </a:solidFill>
              </a:rPr>
              <a:t>. Maggio-Aprile</a:t>
            </a:r>
          </a:p>
          <a:p>
            <a:pPr lvl="1"/>
            <a:r>
              <a:rPr lang="en-US" altLang="fr-FR" sz="2000" kern="0" dirty="0" smtClean="0">
                <a:solidFill>
                  <a:schemeClr val="accent5">
                    <a:lumMod val="75000"/>
                  </a:schemeClr>
                </a:solidFill>
              </a:rPr>
              <a:t>Dr. A</a:t>
            </a:r>
            <a:r>
              <a:rPr lang="en-US" altLang="fr-FR" sz="2000" kern="0" dirty="0">
                <a:solidFill>
                  <a:schemeClr val="accent5">
                    <a:lumMod val="75000"/>
                  </a:schemeClr>
                </a:solidFill>
              </a:rPr>
              <a:t>. Scarfato</a:t>
            </a:r>
          </a:p>
          <a:p>
            <a:pPr lvl="1"/>
            <a:r>
              <a:rPr lang="en-US" altLang="fr-FR" sz="2000" kern="0" dirty="0">
                <a:solidFill>
                  <a:schemeClr val="accent5">
                    <a:lumMod val="75000"/>
                  </a:schemeClr>
                </a:solidFill>
              </a:rPr>
              <a:t>Dr. </a:t>
            </a:r>
            <a:r>
              <a:rPr lang="en-US" altLang="fr-FR" sz="2000" kern="0" dirty="0" smtClean="0">
                <a:solidFill>
                  <a:schemeClr val="accent5">
                    <a:lumMod val="75000"/>
                  </a:schemeClr>
                </a:solidFill>
              </a:rPr>
              <a:t>Á </a:t>
            </a:r>
            <a:r>
              <a:rPr lang="en-US" altLang="fr-FR" sz="2000" kern="0" dirty="0" err="1" smtClean="0">
                <a:solidFill>
                  <a:schemeClr val="accent5">
                    <a:lumMod val="75000"/>
                  </a:schemeClr>
                </a:solidFill>
              </a:rPr>
              <a:t>Pásztor</a:t>
            </a:r>
            <a:endParaRPr lang="en-US" altLang="fr-FR" sz="2000" kern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altLang="fr-FR" sz="2000" kern="0" dirty="0" smtClean="0">
                <a:solidFill>
                  <a:schemeClr val="accent5">
                    <a:lumMod val="75000"/>
                  </a:schemeClr>
                </a:solidFill>
              </a:rPr>
              <a:t>Dr. L. Sun</a:t>
            </a:r>
            <a:endParaRPr lang="en-US" altLang="fr-FR" sz="2000" kern="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altLang="fr-FR" sz="2000" kern="0" dirty="0">
                <a:solidFill>
                  <a:schemeClr val="accent5">
                    <a:lumMod val="75000"/>
                  </a:schemeClr>
                </a:solidFill>
              </a:rPr>
              <a:t>V. </a:t>
            </a:r>
            <a:r>
              <a:rPr lang="en-US" altLang="fr-FR" sz="2000" kern="0" dirty="0" err="1" smtClean="0">
                <a:solidFill>
                  <a:schemeClr val="accent5">
                    <a:lumMod val="75000"/>
                  </a:schemeClr>
                </a:solidFill>
              </a:rPr>
              <a:t>Pasquier</a:t>
            </a:r>
            <a:endParaRPr lang="en-US" altLang="fr-FR" sz="2000" kern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altLang="fr-FR" sz="2000" kern="0" dirty="0" smtClean="0">
                <a:solidFill>
                  <a:schemeClr val="accent5">
                    <a:lumMod val="75000"/>
                  </a:schemeClr>
                </a:solidFill>
              </a:rPr>
              <a:t>T. Singar</a:t>
            </a:r>
          </a:p>
          <a:p>
            <a:pPr lvl="1"/>
            <a:r>
              <a:rPr lang="en-US" altLang="fr-FR" sz="2000" kern="0" dirty="0">
                <a:solidFill>
                  <a:schemeClr val="accent5">
                    <a:lumMod val="75000"/>
                  </a:schemeClr>
                </a:solidFill>
              </a:rPr>
              <a:t>A. </a:t>
            </a:r>
            <a:r>
              <a:rPr lang="en-US" altLang="fr-FR" sz="2000" kern="0" dirty="0" err="1" smtClean="0">
                <a:solidFill>
                  <a:schemeClr val="accent5">
                    <a:lumMod val="75000"/>
                  </a:schemeClr>
                </a:solidFill>
              </a:rPr>
              <a:t>Ørsted</a:t>
            </a:r>
            <a:endParaRPr lang="en-US" altLang="fr-FR" sz="2000" kern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altLang="fr-FR" sz="2000" kern="0" dirty="0" smtClean="0">
                <a:solidFill>
                  <a:schemeClr val="accent5">
                    <a:lumMod val="75000"/>
                  </a:schemeClr>
                </a:solidFill>
              </a:rPr>
              <a:t>I. </a:t>
            </a:r>
            <a:r>
              <a:rPr lang="en-US" altLang="fr-FR" sz="2000" kern="0" dirty="0" err="1" smtClean="0">
                <a:solidFill>
                  <a:schemeClr val="accent5">
                    <a:lumMod val="75000"/>
                  </a:schemeClr>
                </a:solidFill>
              </a:rPr>
              <a:t>Pushkarna</a:t>
            </a:r>
            <a:endParaRPr lang="en-US" altLang="fr-FR" sz="2000" kern="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altLang="fr-FR" sz="2000" i="1" kern="0" dirty="0" smtClean="0">
                <a:solidFill>
                  <a:schemeClr val="accent5">
                    <a:lumMod val="75000"/>
                  </a:schemeClr>
                </a:solidFill>
              </a:rPr>
              <a:t>G</a:t>
            </a:r>
            <a:r>
              <a:rPr lang="en-US" altLang="fr-FR" sz="2000" i="1" kern="0" dirty="0">
                <a:solidFill>
                  <a:schemeClr val="accent5">
                    <a:lumMod val="75000"/>
                  </a:schemeClr>
                </a:solidFill>
              </a:rPr>
              <a:t>. Manfrini, A. Guipet, L. Stark</a:t>
            </a:r>
            <a:endParaRPr lang="en-US" altLang="fr-FR" sz="2000" kern="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endParaRPr lang="en-US" altLang="fr-FR" sz="2000" kern="0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646905" y="5479822"/>
            <a:ext cx="3098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40000"/>
              </a:spcBef>
              <a:buClr>
                <a:srgbClr val="406C62"/>
              </a:buClr>
              <a:buSzPct val="80000"/>
              <a:buFont typeface="Wingdings 3" pitchFamily="18" charset="2"/>
              <a:buChar char="}"/>
              <a:defRPr sz="2800">
                <a:solidFill>
                  <a:srgbClr val="333333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06C62"/>
              </a:buClr>
              <a:buFont typeface="Arial" pitchFamily="34" charset="0"/>
              <a:buChar char="─"/>
              <a:defRPr sz="2400">
                <a:solidFill>
                  <a:srgbClr val="406C62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9pPr>
          </a:lstStyle>
          <a:p>
            <a:r>
              <a:rPr lang="en-US" altLang="fr-FR" sz="2400" b="1" dirty="0">
                <a:latin typeface="+mn-lt"/>
              </a:rPr>
              <a:t>Theory</a:t>
            </a:r>
            <a:endParaRPr lang="en-US" altLang="fr-FR" sz="2400" b="1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altLang="fr-FR" sz="2000" kern="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Ch. Berthod (</a:t>
            </a:r>
            <a:r>
              <a:rPr lang="en-US" altLang="fr-FR" sz="2000" kern="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UniGE</a:t>
            </a:r>
            <a:r>
              <a:rPr lang="en-US" altLang="fr-FR" sz="2000" kern="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)</a:t>
            </a:r>
            <a:endParaRPr lang="en-US" altLang="fr-FR" sz="2000" kern="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13152" y="5436918"/>
            <a:ext cx="302757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40000"/>
              </a:spcBef>
              <a:buClr>
                <a:srgbClr val="406C62"/>
              </a:buClr>
              <a:buSzPct val="80000"/>
              <a:buFont typeface="Wingdings 3" pitchFamily="18" charset="2"/>
              <a:buChar char="}"/>
              <a:defRPr sz="2800">
                <a:solidFill>
                  <a:srgbClr val="333333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06C62"/>
              </a:buClr>
              <a:buFont typeface="Arial" pitchFamily="34" charset="0"/>
              <a:buChar char="─"/>
              <a:defRPr sz="2400">
                <a:solidFill>
                  <a:srgbClr val="406C62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406C62"/>
              </a:buClr>
              <a:buFont typeface="Wingdings" pitchFamily="2" charset="2"/>
              <a:buChar char="§"/>
              <a:defRPr sz="2000">
                <a:solidFill>
                  <a:srgbClr val="406C62"/>
                </a:solidFill>
                <a:latin typeface="Arial Narrow" pitchFamily="34" charset="0"/>
              </a:defRPr>
            </a:lvl9pPr>
          </a:lstStyle>
          <a:p>
            <a:r>
              <a:rPr lang="en-US" altLang="fr-FR" sz="2400" b="1" dirty="0">
                <a:latin typeface="+mn-lt"/>
              </a:rPr>
              <a:t>Single Crystals</a:t>
            </a:r>
            <a:endParaRPr lang="en-US" altLang="fr-FR" sz="2400" b="1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altLang="fr-FR" sz="2000" kern="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G. Gu (Brookhaven)</a:t>
            </a:r>
          </a:p>
          <a:p>
            <a:pPr marL="457200" lvl="1" indent="0">
              <a:buNone/>
            </a:pPr>
            <a:endParaRPr lang="en-US" altLang="fr-FR" sz="2000" kern="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5051" y="5575160"/>
            <a:ext cx="2713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4335FB"/>
                </a:solidFill>
              </a:rPr>
              <a:t>dqmp.unige.ch/</a:t>
            </a:r>
            <a:r>
              <a:rPr lang="en-US" sz="2000" b="1" dirty="0" err="1">
                <a:solidFill>
                  <a:srgbClr val="4335FB"/>
                </a:solidFill>
              </a:rPr>
              <a:t>renner</a:t>
            </a:r>
            <a:r>
              <a:rPr lang="en-US" sz="2000" b="1" dirty="0">
                <a:solidFill>
                  <a:srgbClr val="4335FB"/>
                </a:solidFill>
              </a:rPr>
              <a:t>/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3610" b="6168"/>
          <a:stretch/>
        </p:blipFill>
        <p:spPr>
          <a:xfrm>
            <a:off x="6175501" y="875439"/>
            <a:ext cx="5887189" cy="4593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 descr="Euro AFM Forum at UNIGE | DQMP">
            <a:hlinkClick r:id="rId4"/>
            <a:extLst>
              <a:ext uri="{FF2B5EF4-FFF2-40B4-BE49-F238E27FC236}">
                <a16:creationId xmlns:a16="http://schemas.microsoft.com/office/drawing/2014/main" id="{87B7A0DB-4FFF-4028-97D8-58C7E6259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618" y="148297"/>
            <a:ext cx="2673438" cy="472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13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35C03E16-0BAF-48E7-996F-20398CCD6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0" y="24720"/>
            <a:ext cx="1812173" cy="7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7120" y="51286"/>
            <a:ext cx="3757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Superconductivity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9941" y="1024858"/>
            <a:ext cx="8526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5"/>
                </a:solidFill>
              </a:rPr>
              <a:t>Sudden drop in resistivity below a certain critical temperature, T</a:t>
            </a:r>
            <a:r>
              <a:rPr lang="en-US" sz="2400" baseline="-25000" dirty="0" smtClean="0">
                <a:solidFill>
                  <a:schemeClr val="accent5"/>
                </a:solidFill>
              </a:rPr>
              <a:t>c</a:t>
            </a:r>
            <a:endParaRPr lang="en-US" sz="2400" baseline="-25000" dirty="0">
              <a:solidFill>
                <a:schemeClr val="accent5"/>
              </a:solidFill>
            </a:endParaRPr>
          </a:p>
        </p:txBody>
      </p:sp>
      <p:pic>
        <p:nvPicPr>
          <p:cNvPr id="2050" name="Picture 2" descr="File:Superconductivity 191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93" y="1751740"/>
            <a:ext cx="2943226" cy="38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22577" y="6137515"/>
            <a:ext cx="3666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/>
              <a:t>H. </a:t>
            </a:r>
            <a:r>
              <a:rPr lang="en-US" sz="1400" i="1" dirty="0" err="1" smtClean="0"/>
              <a:t>Kamerlingh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Onnes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Commun</a:t>
            </a:r>
            <a:r>
              <a:rPr lang="en-US" sz="1400" i="1" dirty="0" smtClean="0"/>
              <a:t>. Phys. Lab. Univ. </a:t>
            </a:r>
          </a:p>
          <a:p>
            <a:pPr algn="ctr"/>
            <a:r>
              <a:rPr lang="en-US" sz="1400" i="1" dirty="0" smtClean="0"/>
              <a:t>Leiden. Suppl. 29 (Nov. 1911)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192658" y="5588078"/>
            <a:ext cx="172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(K)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22"/>
          <p:cNvSpPr txBox="1"/>
          <p:nvPr/>
        </p:nvSpPr>
        <p:spPr>
          <a:xfrm rot="16200000">
            <a:off x="566289" y="3378231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Resistance (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7597" y="4442778"/>
            <a:ext cx="238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Critical Temperature, T</a:t>
            </a:r>
            <a:r>
              <a:rPr lang="en-US" baseline="-25000" dirty="0" smtClean="0"/>
              <a:t>c</a:t>
            </a:r>
            <a:endParaRPr lang="en-US" baseline="-250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138851" y="4695783"/>
            <a:ext cx="1308746" cy="6831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823" y="1784819"/>
            <a:ext cx="2778345" cy="3882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Box 15"/>
          <p:cNvSpPr txBox="1"/>
          <p:nvPr/>
        </p:nvSpPr>
        <p:spPr>
          <a:xfrm flipH="1">
            <a:off x="7189320" y="5768183"/>
            <a:ext cx="318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Heike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Kamerlingh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Onnes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(1911)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Euro AFM Forum at UNIGE | DQMP">
            <a:hlinkClick r:id="rId5"/>
            <a:extLst>
              <a:ext uri="{FF2B5EF4-FFF2-40B4-BE49-F238E27FC236}">
                <a16:creationId xmlns:a16="http://schemas.microsoft.com/office/drawing/2014/main" id="{87B7A0DB-4FFF-4028-97D8-58C7E6259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618" y="148297"/>
            <a:ext cx="2673438" cy="472846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2482" r="12793"/>
          <a:stretch/>
        </p:blipFill>
        <p:spPr>
          <a:xfrm>
            <a:off x="10304485" y="839978"/>
            <a:ext cx="1850571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35C03E16-0BAF-48E7-996F-20398CCD6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0" y="24720"/>
            <a:ext cx="1812173" cy="7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6327" y="138837"/>
            <a:ext cx="67331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 Temperature Superconductivity (HTS)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796" y="1064138"/>
            <a:ext cx="3881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accent5"/>
                </a:solidFill>
              </a:rPr>
              <a:t>Perfect diamagnetism state</a:t>
            </a:r>
            <a:endParaRPr lang="en-US" sz="2400" baseline="-25000" dirty="0">
              <a:solidFill>
                <a:schemeClr val="accent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" y="2138954"/>
            <a:ext cx="5008074" cy="3755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9586" y="1851499"/>
            <a:ext cx="478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Optimally doped Bi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8+</a:t>
            </a:r>
            <a:r>
              <a:rPr lang="el-GR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88 K)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3922370"/>
            <a:ext cx="3790950" cy="2228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005" y="975019"/>
            <a:ext cx="1634485" cy="2124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6005" y="3636528"/>
            <a:ext cx="1634485" cy="21229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2120" y="6095091"/>
            <a:ext cx="308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“Meissner-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Ochsenfeld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effect”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65748" y="3119931"/>
            <a:ext cx="1854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Walther Meissner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30000" y="5894157"/>
            <a:ext cx="1926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Ochsenfeld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Euro AFM Forum at UNIGE | DQMP">
            <a:hlinkClick r:id="rId8"/>
            <a:extLst>
              <a:ext uri="{FF2B5EF4-FFF2-40B4-BE49-F238E27FC236}">
                <a16:creationId xmlns:a16="http://schemas.microsoft.com/office/drawing/2014/main" id="{87B7A0DB-4FFF-4028-97D8-58C7E6259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618" y="148297"/>
            <a:ext cx="2673438" cy="472846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9262442" y="3507788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Poppins"/>
              </a:rPr>
              <a:t>Credit: Youtube.com</a:t>
            </a:r>
            <a:endParaRPr lang="en-US" sz="1200" i="1" dirty="0">
              <a:latin typeface="Poppin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17738"/>
            <a:ext cx="3790950" cy="2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Young researcher's day, Geneva, Switzerland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35C03E16-0BAF-48E7-996F-20398CCD6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0" y="24720"/>
            <a:ext cx="1812173" cy="7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070" y="92332"/>
            <a:ext cx="8804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Scanning Tunneling Microscope (STM) in a nutshell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725" y="945124"/>
            <a:ext cx="2609850" cy="1680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3789" y="2988665"/>
            <a:ext cx="3293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Credit: IBM research/Science photo library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9171713" y="2656194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Binning &amp; Rohrer (1982)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53" y="2421828"/>
            <a:ext cx="3980665" cy="3377915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1022996" y="628933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Fischer et al. (2007)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065" y="1380738"/>
            <a:ext cx="2629865" cy="229122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9850" y="3764297"/>
            <a:ext cx="2469490" cy="2263106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4521812" y="1009358"/>
            <a:ext cx="315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Bi</a:t>
            </a:r>
            <a:r>
              <a:rPr lang="en-US" sz="1600" b="1" baseline="-25000" dirty="0"/>
              <a:t>2</a:t>
            </a:r>
            <a:r>
              <a:rPr lang="en-US" sz="1600" b="1" dirty="0"/>
              <a:t>Sr</a:t>
            </a:r>
            <a:r>
              <a:rPr lang="en-US" sz="1600" b="1" baseline="-25000" dirty="0"/>
              <a:t>2</a:t>
            </a:r>
            <a:r>
              <a:rPr lang="en-US" sz="1600" b="1" dirty="0"/>
              <a:t>Ca</a:t>
            </a:r>
            <a:r>
              <a:rPr lang="en-US" sz="1600" b="1" baseline="-25000" dirty="0"/>
              <a:t>1</a:t>
            </a:r>
            <a:r>
              <a:rPr lang="en-US" sz="1600" b="1" dirty="0"/>
              <a:t>Cu</a:t>
            </a:r>
            <a:r>
              <a:rPr lang="en-US" sz="1600" b="1" baseline="-25000" dirty="0"/>
              <a:t>2</a:t>
            </a:r>
            <a:r>
              <a:rPr lang="en-US" sz="1600" b="1" dirty="0"/>
              <a:t>O</a:t>
            </a:r>
            <a:r>
              <a:rPr lang="en-US" sz="1600" b="1" baseline="-25000" dirty="0"/>
              <a:t>8+</a:t>
            </a:r>
            <a:r>
              <a:rPr lang="el-GR" sz="1600" b="1" baseline="-25000" dirty="0" smtClean="0"/>
              <a:t>δ</a:t>
            </a:r>
            <a:r>
              <a:rPr lang="en-US" sz="1600" b="1" baseline="-25000" dirty="0" smtClean="0"/>
              <a:t> </a:t>
            </a:r>
            <a:r>
              <a:rPr lang="en-US" sz="1600" b="1" dirty="0" smtClean="0"/>
              <a:t>(Overdoped, 52 K)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4403269" y="861774"/>
            <a:ext cx="3390898" cy="5453316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8004963" y="3448599"/>
                <a:ext cx="4171706" cy="8613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H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𝒅𝑰</m:t>
                          </m:r>
                          <m:r>
                            <a:rPr lang="en-US" sz="1600" b="1" i="1" baseline="-25000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𝒅𝑽</m:t>
                          </m:r>
                        </m:den>
                      </m:f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H" sz="16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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CH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H" sz="1600" i="1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H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CH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nary>
                      <m:r>
                        <a:rPr lang="en-CH" sz="1600" i="1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dirty="0"/>
                        <m:t>N</m:t>
                      </m:r>
                      <m:r>
                        <m:rPr>
                          <m:nor/>
                        </m:rPr>
                        <a:rPr lang="en-US" sz="1600" b="1" baseline="-25000" dirty="0"/>
                        <m:t>s</m:t>
                      </m:r>
                      <m:r>
                        <m:rPr>
                          <m:nor/>
                        </m:rPr>
                        <a:rPr lang="en-US" sz="1600" b="1" dirty="0"/>
                        <m:t>(</m:t>
                      </m:r>
                      <m:r>
                        <m:rPr>
                          <m:nor/>
                        </m:rPr>
                        <a:rPr lang="en-US" sz="1600" b="1" dirty="0"/>
                        <m:t>r</m:t>
                      </m:r>
                      <m:r>
                        <m:rPr>
                          <m:nor/>
                        </m:rPr>
                        <a:rPr lang="en-US" sz="1600" b="1" dirty="0"/>
                        <m:t>, </m:t>
                      </m:r>
                      <m:r>
                        <a:rPr lang="el-GR" sz="1600" b="1" i="1">
                          <a:latin typeface="Cambria Math" panose="02040503050406030204" pitchFamily="18" charset="0"/>
                        </a:rPr>
                        <m:t>𝝎</m:t>
                      </m:r>
                      <m:r>
                        <m:rPr>
                          <m:nor/>
                        </m:rPr>
                        <a:rPr lang="en-US" sz="1600" b="1" dirty="0"/>
                        <m:t>)</m:t>
                      </m:r>
                    </m:oMath>
                  </m:oMathPara>
                </a14:m>
                <a:endParaRPr lang="en-US" sz="1600" b="1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963" y="3448599"/>
                <a:ext cx="4171706" cy="861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extBox 107"/>
          <p:cNvSpPr txBox="1"/>
          <p:nvPr/>
        </p:nvSpPr>
        <p:spPr>
          <a:xfrm>
            <a:off x="7981487" y="4148271"/>
            <a:ext cx="4122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Local Density of States (LDOS) of the sample</a:t>
            </a:r>
            <a:endParaRPr lang="en-US" sz="16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11277598" y="3857702"/>
            <a:ext cx="266700" cy="346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54198" y="5945175"/>
            <a:ext cx="272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STM setup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8"/>
          <a:srcRect l="11602" t="16861" r="35757" b="30499"/>
          <a:stretch/>
        </p:blipFill>
        <p:spPr>
          <a:xfrm>
            <a:off x="767170" y="998416"/>
            <a:ext cx="2042177" cy="1569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5" name="TextBox 114"/>
          <p:cNvSpPr txBox="1"/>
          <p:nvPr/>
        </p:nvSpPr>
        <p:spPr>
          <a:xfrm>
            <a:off x="2874393" y="1583207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Bi-2212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5725" y="4548253"/>
            <a:ext cx="2573862" cy="16430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330074" y="6243465"/>
            <a:ext cx="22268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rgbClr val="282828"/>
                </a:solidFill>
                <a:latin typeface="Poppins"/>
              </a:rPr>
              <a:t>Daniel </a:t>
            </a:r>
            <a:r>
              <a:rPr lang="en-US" sz="1100" i="1" dirty="0" smtClean="0">
                <a:solidFill>
                  <a:srgbClr val="282828"/>
                </a:solidFill>
                <a:latin typeface="Poppins"/>
              </a:rPr>
              <a:t>Cattermole, Getty </a:t>
            </a:r>
            <a:r>
              <a:rPr lang="en-US" sz="1100" i="1" dirty="0">
                <a:solidFill>
                  <a:srgbClr val="282828"/>
                </a:solidFill>
                <a:latin typeface="Poppins"/>
              </a:rPr>
              <a:t>Images</a:t>
            </a:r>
            <a:endParaRPr lang="en-US" sz="1100" i="1" dirty="0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36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35C03E16-0BAF-48E7-996F-20398CCD6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0" y="24720"/>
            <a:ext cx="1812173" cy="7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2654" y="1442243"/>
            <a:ext cx="2431471" cy="433626"/>
          </a:xfrm>
          <a:prstGeom prst="roundRect">
            <a:avLst>
              <a:gd name="adj" fmla="val 26598"/>
            </a:avLst>
          </a:prstGeom>
          <a:solidFill>
            <a:srgbClr val="00206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Bi-2212 </a:t>
            </a:r>
            <a:r>
              <a:rPr lang="en-US" b="1" dirty="0">
                <a:solidFill>
                  <a:schemeClr val="bg1"/>
                </a:solidFill>
              </a:rPr>
              <a:t>Phase Diagram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0461" y="1445815"/>
            <a:ext cx="2581277" cy="430054"/>
          </a:xfrm>
          <a:prstGeom prst="roundRect">
            <a:avLst>
              <a:gd name="adj" fmla="val 25274"/>
            </a:avLst>
          </a:prstGeom>
          <a:solidFill>
            <a:srgbClr val="002060"/>
          </a:solidFill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Bi-2212 </a:t>
            </a:r>
            <a:r>
              <a:rPr lang="en-US" b="1" dirty="0">
                <a:solidFill>
                  <a:schemeClr val="bg1"/>
                </a:solidFill>
              </a:rPr>
              <a:t>Crystal structure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33" y="2113928"/>
            <a:ext cx="2038349" cy="33281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29983" y="5699913"/>
            <a:ext cx="2614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Poppins"/>
              </a:rPr>
              <a:t>Fischer et al. </a:t>
            </a:r>
            <a:r>
              <a:rPr lang="en-US" sz="1200" b="1" i="1" dirty="0">
                <a:latin typeface="Poppins"/>
              </a:rPr>
              <a:t>Reviews of Modern </a:t>
            </a:r>
            <a:endParaRPr lang="en-US" sz="1200" b="1" i="1" dirty="0" smtClean="0">
              <a:latin typeface="Poppins"/>
            </a:endParaRPr>
          </a:p>
          <a:p>
            <a:r>
              <a:rPr lang="en-US" sz="1200" b="1" i="1" dirty="0" smtClean="0">
                <a:latin typeface="Poppins"/>
              </a:rPr>
              <a:t>Physics</a:t>
            </a:r>
            <a:r>
              <a:rPr lang="en-US" sz="1200" b="1" dirty="0">
                <a:latin typeface="Poppins"/>
              </a:rPr>
              <a:t>, 79(1):353-419, 2007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68" y="2040254"/>
            <a:ext cx="4209295" cy="37596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57102" y="6152444"/>
            <a:ext cx="380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 smtClean="0">
                <a:latin typeface="Poppins"/>
              </a:rPr>
              <a:t>B. </a:t>
            </a:r>
            <a:r>
              <a:rPr lang="en-US" sz="1200" b="1" i="1" dirty="0" err="1" smtClean="0">
                <a:latin typeface="Poppins"/>
              </a:rPr>
              <a:t>Keimer</a:t>
            </a:r>
            <a:r>
              <a:rPr lang="en-US" sz="1200" b="1" i="1" dirty="0" smtClean="0">
                <a:latin typeface="Poppins"/>
              </a:rPr>
              <a:t> </a:t>
            </a:r>
            <a:r>
              <a:rPr lang="en-US" sz="1200" b="1" i="1" dirty="0">
                <a:latin typeface="Poppins"/>
              </a:rPr>
              <a:t>et al. </a:t>
            </a:r>
            <a:r>
              <a:rPr lang="da-DK" sz="1200" b="1" i="1" dirty="0" smtClean="0">
                <a:latin typeface="Poppins"/>
              </a:rPr>
              <a:t>Nature, 518(7538</a:t>
            </a:r>
            <a:r>
              <a:rPr lang="da-DK" sz="1200" b="1" i="1" dirty="0">
                <a:latin typeface="Poppins"/>
              </a:rPr>
              <a:t>):</a:t>
            </a:r>
            <a:r>
              <a:rPr lang="da-DK" sz="1200" b="1" i="1" dirty="0" smtClean="0">
                <a:latin typeface="Poppins"/>
              </a:rPr>
              <a:t>179–186</a:t>
            </a:r>
            <a:r>
              <a:rPr lang="da-DK" sz="1200" b="1" i="1" dirty="0">
                <a:latin typeface="Poppins"/>
              </a:rPr>
              <a:t> </a:t>
            </a:r>
            <a:r>
              <a:rPr lang="da-DK" sz="1200" b="1" i="1" dirty="0" smtClean="0">
                <a:latin typeface="Poppins"/>
              </a:rPr>
              <a:t>(2015)</a:t>
            </a:r>
            <a:endParaRPr lang="en-US" sz="1200" b="1" i="1" dirty="0">
              <a:latin typeface="Poppi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6600" y="92332"/>
            <a:ext cx="535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under investigation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4558186" y="5183006"/>
            <a:ext cx="65579" cy="77243"/>
          </a:xfrm>
          <a:prstGeom prst="triangl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6032461" y="5173481"/>
            <a:ext cx="65579" cy="77243"/>
          </a:xfrm>
          <a:prstGeom prst="triangl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13208" y="5791630"/>
            <a:ext cx="1021114" cy="306467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Underdoped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65328" y="5795229"/>
            <a:ext cx="925641" cy="306467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Overdoped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86686" y="5330401"/>
            <a:ext cx="0" cy="4612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087314" y="5334000"/>
            <a:ext cx="140835" cy="4612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643" y="16314624"/>
            <a:ext cx="4745450" cy="36000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3910924" y="19553114"/>
            <a:ext cx="72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06961" y="19495016"/>
            <a:ext cx="77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4 nm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158" y="1887653"/>
            <a:ext cx="2813782" cy="216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9158" y="4444728"/>
            <a:ext cx="2810168" cy="2160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17551" y="1489779"/>
            <a:ext cx="388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Heavily underdoped 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Bi-2212 (T</a:t>
            </a:r>
            <a:r>
              <a:rPr lang="en-US" sz="1600" b="1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CH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 K)</a:t>
            </a:r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09070" y="4097288"/>
            <a:ext cx="36032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Heavily overdoped </a:t>
            </a:r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Bi-2212 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US" sz="16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 K)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773511" y="997335"/>
            <a:ext cx="3076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C00000"/>
                </a:solidFill>
              </a:rPr>
              <a:t>Imaging individual atoms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39" name="Picture 2" descr="Euro AFM Forum at UNIGE | DQMP">
            <a:hlinkClick r:id="rId8"/>
            <a:extLst>
              <a:ext uri="{FF2B5EF4-FFF2-40B4-BE49-F238E27FC236}">
                <a16:creationId xmlns:a16="http://schemas.microsoft.com/office/drawing/2014/main" id="{87B7A0DB-4FFF-4028-97D8-58C7E6259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618" y="148297"/>
            <a:ext cx="2673438" cy="472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266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35C03E16-0BAF-48E7-996F-20398CCD6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0" y="24720"/>
            <a:ext cx="1812173" cy="7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6906" y="74841"/>
            <a:ext cx="3678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 we are after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833" y="1392749"/>
            <a:ext cx="2570728" cy="49636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93" y="1761335"/>
            <a:ext cx="2904128" cy="22051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08" y="4187574"/>
            <a:ext cx="2898913" cy="219917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658204" y="5071229"/>
            <a:ext cx="240008" cy="2283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endCxn id="27" idx="1"/>
          </p:cNvCxnSpPr>
          <p:nvPr/>
        </p:nvCxnSpPr>
        <p:spPr>
          <a:xfrm>
            <a:off x="2201241" y="4959425"/>
            <a:ext cx="729813" cy="25609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6" idx="1"/>
          </p:cNvCxnSpPr>
          <p:nvPr/>
        </p:nvCxnSpPr>
        <p:spPr>
          <a:xfrm>
            <a:off x="1911920" y="5226208"/>
            <a:ext cx="1024402" cy="4717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935428" y="4792324"/>
            <a:ext cx="240008" cy="22839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36322" y="5510716"/>
            <a:ext cx="1455385" cy="374571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q</a:t>
            </a:r>
            <a:r>
              <a:rPr lang="en-US" sz="1600" b="1" baseline="-25000" dirty="0" smtClean="0">
                <a:latin typeface="Arial Narrow" panose="020B0606020202030204" pitchFamily="34" charset="0"/>
              </a:rPr>
              <a:t>1 </a:t>
            </a:r>
            <a:r>
              <a:rPr lang="en-CH" sz="1600" b="1" dirty="0" smtClean="0">
                <a:latin typeface="Arial Narrow" panose="020B0606020202030204" pitchFamily="34" charset="0"/>
              </a:rPr>
              <a:t>≈</a:t>
            </a:r>
            <a:r>
              <a:rPr lang="en-US" sz="1600" b="1" dirty="0" smtClean="0">
                <a:latin typeface="Arial Narrow" panose="020B0606020202030204" pitchFamily="34" charset="0"/>
              </a:rPr>
              <a:t> </a:t>
            </a:r>
            <a:r>
              <a:rPr lang="en-US" sz="1400" b="1" dirty="0">
                <a:latin typeface="Arial Narrow" panose="020B0606020202030204" pitchFamily="34" charset="0"/>
              </a:rPr>
              <a:t>(1/4)</a:t>
            </a:r>
            <a:r>
              <a:rPr lang="en-US" sz="1400" b="1" baseline="-10000" dirty="0">
                <a:latin typeface="Arial Narrow" panose="020B0606020202030204" pitchFamily="34" charset="0"/>
              </a:rPr>
              <a:t>*</a:t>
            </a:r>
            <a:r>
              <a:rPr lang="en-US" sz="1600" b="1" dirty="0" err="1">
                <a:latin typeface="Arial Narrow" panose="020B0606020202030204" pitchFamily="34" charset="0"/>
              </a:rPr>
              <a:t>Q</a:t>
            </a:r>
            <a:r>
              <a:rPr lang="en-US" sz="1600" b="1" baseline="-25000" dirty="0" err="1">
                <a:latin typeface="Arial Narrow" panose="020B0606020202030204" pitchFamily="34" charset="0"/>
              </a:rPr>
              <a:t>Atomic</a:t>
            </a:r>
            <a:endParaRPr lang="en-US" sz="1600" b="1" baseline="-25000" dirty="0"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31054" y="5028237"/>
            <a:ext cx="1460653" cy="374571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q</a:t>
            </a:r>
            <a:r>
              <a:rPr lang="en-US" sz="1600" b="1" baseline="-25000" dirty="0" smtClean="0">
                <a:latin typeface="Arial Narrow" panose="020B0606020202030204" pitchFamily="34" charset="0"/>
              </a:rPr>
              <a:t>5 </a:t>
            </a:r>
            <a:r>
              <a:rPr lang="en-CH" sz="1600" b="1" dirty="0" smtClean="0">
                <a:latin typeface="Arial Narrow" panose="020B0606020202030204" pitchFamily="34" charset="0"/>
              </a:rPr>
              <a:t>≈</a:t>
            </a:r>
            <a:r>
              <a:rPr lang="en-US" sz="1600" b="1" dirty="0" smtClean="0">
                <a:latin typeface="Arial Narrow" panose="020B0606020202030204" pitchFamily="34" charset="0"/>
              </a:rPr>
              <a:t> </a:t>
            </a:r>
            <a:r>
              <a:rPr lang="en-US" sz="1400" b="1" dirty="0">
                <a:latin typeface="Arial Narrow" panose="020B0606020202030204" pitchFamily="34" charset="0"/>
              </a:rPr>
              <a:t>(3/4)</a:t>
            </a:r>
            <a:r>
              <a:rPr lang="en-US" sz="1400" b="1" baseline="-10000" dirty="0">
                <a:latin typeface="Arial Narrow" panose="020B0606020202030204" pitchFamily="34" charset="0"/>
              </a:rPr>
              <a:t>*</a:t>
            </a:r>
            <a:r>
              <a:rPr lang="en-US" sz="1600" b="1" dirty="0" err="1">
                <a:latin typeface="Arial Narrow" panose="020B0606020202030204" pitchFamily="34" charset="0"/>
              </a:rPr>
              <a:t>Q</a:t>
            </a:r>
            <a:r>
              <a:rPr lang="en-US" sz="1600" b="1" baseline="-25000" dirty="0" err="1">
                <a:latin typeface="Arial Narrow" panose="020B0606020202030204" pitchFamily="34" charset="0"/>
              </a:rPr>
              <a:t>Atomic</a:t>
            </a:r>
            <a:endParaRPr lang="en-US" sz="1600" b="1" baseline="-25000" dirty="0">
              <a:latin typeface="Arial Narrow" panose="020B060602020203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136231" y="4619991"/>
            <a:ext cx="198354" cy="197422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352929" y="4702990"/>
            <a:ext cx="559781" cy="353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31054" y="4591226"/>
            <a:ext cx="1158349" cy="340519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Atomic peak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6811" y="934194"/>
            <a:ext cx="318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 Density Waves (CDW)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1286" y="1394833"/>
            <a:ext cx="4109878" cy="5220810"/>
          </a:xfrm>
          <a:prstGeom prst="roundRect">
            <a:avLst>
              <a:gd name="adj" fmla="val 84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256906" y="934194"/>
            <a:ext cx="350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Quasi-Particle Interference (QPI)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hape 63">
            <a:extLst>
              <a:ext uri="{FF2B5EF4-FFF2-40B4-BE49-F238E27FC236}">
                <a16:creationId xmlns:a16="http://schemas.microsoft.com/office/drawing/2014/main" id="{4EC12EC7-972E-4115-B7FC-DEC9C9D5768A}"/>
              </a:ext>
            </a:extLst>
          </p:cNvPr>
          <p:cNvSpPr/>
          <p:nvPr/>
        </p:nvSpPr>
        <p:spPr>
          <a:xfrm>
            <a:off x="8001600" y="6102924"/>
            <a:ext cx="3352200" cy="30777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>
            <a:spAutoFit/>
          </a:bodyPr>
          <a:lstStyle/>
          <a:p>
            <a:r>
              <a:rPr lang="fr-FR" sz="1400" b="1" i="1" kern="0" dirty="0" err="1">
                <a:solidFill>
                  <a:srgbClr val="4335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Gazdic</a:t>
            </a:r>
            <a:r>
              <a:rPr lang="fr-FR" sz="1400" b="1" i="1" kern="0" dirty="0">
                <a:solidFill>
                  <a:srgbClr val="4335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Phys. </a:t>
            </a:r>
            <a:r>
              <a:rPr lang="fr-FR" sz="1400" b="1" i="1" kern="0" dirty="0" err="1">
                <a:solidFill>
                  <a:srgbClr val="4335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400" b="1" i="1" kern="0" dirty="0">
                <a:solidFill>
                  <a:srgbClr val="4335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11, 031040, 2021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735803" y="934194"/>
            <a:ext cx="418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Vortices in Overdoped Bi-2212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6FCB1A2-E01B-46E2-BEBF-4D0230CCD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918" y="1744691"/>
            <a:ext cx="2442883" cy="24428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E50DBB1-13DC-47EB-ADAB-184AA56798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220"/>
          <a:stretch/>
        </p:blipFill>
        <p:spPr>
          <a:xfrm>
            <a:off x="10361425" y="1690823"/>
            <a:ext cx="1560460" cy="4392428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7684655" y="1421862"/>
            <a:ext cx="4331854" cy="4988839"/>
          </a:xfrm>
          <a:prstGeom prst="roundRect">
            <a:avLst>
              <a:gd name="adj" fmla="val 84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2" descr="Euro AFM Forum at UNIGE | DQMP">
            <a:hlinkClick r:id="rId8"/>
            <a:extLst>
              <a:ext uri="{FF2B5EF4-FFF2-40B4-BE49-F238E27FC236}">
                <a16:creationId xmlns:a16="http://schemas.microsoft.com/office/drawing/2014/main" id="{87B7A0DB-4FFF-4028-97D8-58C7E6259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618" y="148297"/>
            <a:ext cx="2673438" cy="47284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53745" y="2394096"/>
            <a:ext cx="19078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700" b="1" dirty="0" smtClean="0"/>
              <a:t>Topography</a:t>
            </a:r>
          </a:p>
          <a:p>
            <a:pPr algn="ctr"/>
            <a:r>
              <a:rPr lang="en-US" sz="1700" b="1" dirty="0" smtClean="0"/>
              <a:t>          map (50 nm)</a:t>
            </a:r>
            <a:r>
              <a:rPr lang="en-US" sz="1700" b="1" baseline="30000" dirty="0" smtClean="0"/>
              <a:t>2</a:t>
            </a:r>
            <a:endParaRPr lang="en-US" sz="1700" b="1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0075" y="4302076"/>
            <a:ext cx="1762125" cy="178117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027214" y="1394833"/>
            <a:ext cx="36032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Heavily overdoped </a:t>
            </a:r>
            <a:r>
              <a:rPr 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Bi-2212 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US" sz="15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 K)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3125" y="1392749"/>
            <a:ext cx="3886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Heavily underdoped </a:t>
            </a:r>
            <a:r>
              <a:rPr 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Bi-2212 (T</a:t>
            </a:r>
            <a:r>
              <a:rPr lang="en-US" sz="15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CH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 K)</a:t>
            </a:r>
            <a:endParaRPr lang="en-US" sz="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3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  <p:bldP spid="46" grpId="0"/>
      <p:bldP spid="5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 researcher's day, Geneva, Switzerland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9591A-CFB2-439A-A104-575E67341762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35C03E16-0BAF-48E7-996F-20398CCD6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0" y="24720"/>
            <a:ext cx="1812173" cy="7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041" y="2472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78" y="893017"/>
            <a:ext cx="95817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</a:rPr>
              <a:t>A peak into the Nano world: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Charge ordering in Bi-2212 system</a:t>
            </a:r>
          </a:p>
          <a:p>
            <a:pPr marL="0" lvl="1">
              <a:lnSpc>
                <a:spcPct val="150000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  -  Heavily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nderdoped Bi-2212</a:t>
            </a:r>
          </a:p>
          <a:p>
            <a:pPr marL="0" lvl="1">
              <a:lnSpc>
                <a:spcPct val="150000"/>
              </a:lnSpc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   -  Heavily overdoped Bi-2212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Exploiting different STM acquisition modes to image charge modulations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Role of the hole doping and the changes in underlying physics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STM vortex studies in Bi-2212</a:t>
            </a:r>
            <a:endParaRPr lang="en-US" sz="2400" dirty="0"/>
          </a:p>
        </p:txBody>
      </p:sp>
      <p:pic>
        <p:nvPicPr>
          <p:cNvPr id="8" name="Picture 7" descr="C:\Users\Tejas\switchdrive\Private\Been_there\20200831_1917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733" y="967400"/>
            <a:ext cx="3222986" cy="192358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Picture 2" descr="Euro AFM Forum at UNIGE | DQMP">
            <a:hlinkClick r:id="rId4"/>
            <a:extLst>
              <a:ext uri="{FF2B5EF4-FFF2-40B4-BE49-F238E27FC236}">
                <a16:creationId xmlns:a16="http://schemas.microsoft.com/office/drawing/2014/main" id="{87B7A0DB-4FFF-4028-97D8-58C7E6259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618" y="148297"/>
            <a:ext cx="2673438" cy="472846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22482"/>
          <a:stretch/>
        </p:blipFill>
        <p:spPr>
          <a:xfrm>
            <a:off x="10014632" y="3098176"/>
            <a:ext cx="1610893" cy="1597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CB1A2-E01B-46E2-BEBF-4D0230CCDA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394" y="4825144"/>
            <a:ext cx="1610894" cy="15400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28" y="4863335"/>
            <a:ext cx="2076115" cy="166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493233" y="6538912"/>
            <a:ext cx="3088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solidFill>
                  <a:srgbClr val="707070"/>
                </a:solidFill>
                <a:latin typeface="Poppins"/>
              </a:rPr>
              <a:t>Crommie</a:t>
            </a:r>
            <a:r>
              <a:rPr lang="en-US" sz="1200" i="1" dirty="0">
                <a:solidFill>
                  <a:srgbClr val="707070"/>
                </a:solidFill>
                <a:latin typeface="Poppins"/>
              </a:rPr>
              <a:t>, Lutz &amp; </a:t>
            </a:r>
            <a:r>
              <a:rPr lang="en-US" sz="1200" i="1" dirty="0" err="1">
                <a:solidFill>
                  <a:srgbClr val="707070"/>
                </a:solidFill>
                <a:latin typeface="Poppins"/>
              </a:rPr>
              <a:t>Eigler</a:t>
            </a:r>
            <a:r>
              <a:rPr lang="en-US" sz="1200" i="1" dirty="0">
                <a:solidFill>
                  <a:srgbClr val="707070"/>
                </a:solidFill>
                <a:latin typeface="Poppins"/>
              </a:rPr>
              <a:t>; </a:t>
            </a:r>
            <a:r>
              <a:rPr lang="en-US" sz="1200" i="1" dirty="0" smtClean="0">
                <a:solidFill>
                  <a:srgbClr val="707070"/>
                </a:solidFill>
                <a:latin typeface="Poppins"/>
              </a:rPr>
              <a:t>IBM (1993)</a:t>
            </a:r>
            <a:endParaRPr lang="en-US" sz="1200" i="1" dirty="0">
              <a:solidFill>
                <a:srgbClr val="707070"/>
              </a:solidFill>
              <a:latin typeface="Poppins"/>
            </a:endParaRPr>
          </a:p>
          <a:p>
            <a:endParaRPr lang="en-US" sz="1200" dirty="0">
              <a:latin typeface="Poppins"/>
            </a:endParaRPr>
          </a:p>
        </p:txBody>
      </p:sp>
      <p:sp>
        <p:nvSpPr>
          <p:cNvPr id="10" name="TextBox 9"/>
          <p:cNvSpPr txBox="1"/>
          <p:nvPr/>
        </p:nvSpPr>
        <p:spPr>
          <a:xfrm rot="20560028">
            <a:off x="1852110" y="3262650"/>
            <a:ext cx="8438254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 !! 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23937" y="5271593"/>
            <a:ext cx="3212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4335FB"/>
                </a:solidFill>
              </a:rPr>
              <a:t>dqmp.unige.ch/</a:t>
            </a:r>
            <a:r>
              <a:rPr lang="en-US" sz="2400" b="1" u="sng" dirty="0" err="1">
                <a:solidFill>
                  <a:srgbClr val="4335FB"/>
                </a:solidFill>
              </a:rPr>
              <a:t>renner</a:t>
            </a:r>
            <a:r>
              <a:rPr lang="en-US" sz="2400" b="1" u="sng" dirty="0">
                <a:solidFill>
                  <a:srgbClr val="4335FB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981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505</Words>
  <Application>Microsoft Office PowerPoint</Application>
  <PresentationFormat>Widescreen</PresentationFormat>
  <Paragraphs>102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Cambria Math</vt:lpstr>
      <vt:lpstr>Poppins</vt:lpstr>
      <vt:lpstr>Symbol</vt:lpstr>
      <vt:lpstr>Times New Roman</vt:lpstr>
      <vt:lpstr>Wingdings</vt:lpstr>
      <vt:lpstr>Wingdings 3</vt:lpstr>
      <vt:lpstr>Office Theme</vt:lpstr>
      <vt:lpstr>Investigating High Temperature Cuprate Superconductors by Scanning Tunneling Microscopy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Tejas</dc:creator>
  <cp:lastModifiedBy>Tejas</cp:lastModifiedBy>
  <cp:revision>198</cp:revision>
  <dcterms:created xsi:type="dcterms:W3CDTF">2022-09-14T11:02:56Z</dcterms:created>
  <dcterms:modified xsi:type="dcterms:W3CDTF">2022-09-15T12:40:44Z</dcterms:modified>
</cp:coreProperties>
</file>