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336" r:id="rId3"/>
    <p:sldId id="256" r:id="rId4"/>
    <p:sldId id="342" r:id="rId5"/>
    <p:sldId id="335" r:id="rId6"/>
    <p:sldId id="337" r:id="rId7"/>
    <p:sldId id="339" r:id="rId8"/>
    <p:sldId id="285" r:id="rId9"/>
    <p:sldId id="257" r:id="rId10"/>
    <p:sldId id="341" r:id="rId11"/>
    <p:sldId id="291" r:id="rId12"/>
    <p:sldId id="334" r:id="rId13"/>
    <p:sldId id="274" r:id="rId14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BAED8"/>
    <a:srgbClr val="203864"/>
    <a:srgbClr val="A9C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>
      <p:cViewPr varScale="1">
        <p:scale>
          <a:sx n="124" d="100"/>
          <a:sy n="124" d="100"/>
        </p:scale>
        <p:origin x="10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B493-643F-164F-AFC1-DDDE56787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490A4-92E8-680F-A2FC-FA1FA1FF9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7D830-51AE-E360-061C-D28D7F15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BF592-2787-50D3-E681-99589C0F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8CE66-2A55-E017-AB54-9BCA99E5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96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B62C-0EE0-11A1-2FDC-FFAB398E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CBC5D-65DC-5B6C-9D2C-920AF0F9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A2BA0-098D-4994-165A-DD09E71D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B7BC-153B-C506-D06B-D84605E0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302EA-1A7F-12F8-C5E2-34B426DE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087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776E0-CF03-C029-3300-60B2ED562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470F5-0020-FD52-9315-EA7401F40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BA7B3-7A05-B56D-D467-C1863761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A262C-394B-0109-6029-379CD507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A73E8-F10A-D64E-6196-E67D5859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5580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7DE4-DE05-49D6-1AFF-74C61B8F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F178-E89F-E947-6704-FC0C5947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767D8-33C5-E1C1-16BC-2281C622D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6E685-27EE-E36D-05EC-10E44C20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F1187-D3CC-14C6-F988-5DCD5EFD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4114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479E2-4FB8-94E0-3A09-4C935B59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FF9D7-F0C9-4B55-C655-88CE44728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30664-5AF6-A266-5A04-29BA8DB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AC587-7D91-403F-815C-62A4D2EF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ACC1-4045-3C2E-1FCF-BDD2127A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1104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076C-29F2-5434-C291-74F35CE4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C11-0FBB-7735-33A3-8B99E3CA8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120E8-C3E7-19C7-41D3-796BE2E1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78227-8368-6884-33FC-107ED1E8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20EBB-2621-03FE-36F4-FF4C6497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3F6A5-EDF3-0AE1-79CD-B653EC92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6848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B34F-3DDD-8753-64E0-B168444C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FE05B-B6C3-2909-8718-CBF5F63BB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A2A88-1FEB-11E5-AB14-282E2FB92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B021E-25D0-4C67-E51A-7C251CA8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3D5F4-D99E-BB27-D9BD-164897716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7E6CD-9E4C-9489-626A-56DC24B9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6A7A2-2C0F-78BF-F2E6-786B63F5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12C53-4303-1112-80BF-4185D607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384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E91A-1054-7B07-F3C4-1FB197DB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938AF-16F6-F90F-8102-CEA1EB0E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DAC99-19E4-4FB4-BD06-EDAB8AC9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CD862-ED7A-0B43-A2D7-5CA376BA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48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A5A25-3C7C-E2C0-1AA8-1C5668EF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02ADD-8EC3-2B7D-7CC8-28263E0C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2EF57-3431-4BAA-5110-89E3C1BC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2645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2647-C250-F916-12B1-FEC75913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29D1B-817D-020F-C855-8DA90F981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914AF-E94D-14DE-85B4-8ECFD22D9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E595B-9301-7EBD-B2D7-4A810D87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6D057-AA0D-5EFD-4B65-9EAFD7B6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6BFAE-A0C0-7278-8E92-D0E4ABE0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211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5567-2EE1-3451-D4A4-9A5A3607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1A0B3-BC51-0D26-68ED-9292A8084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0FDED-E0AD-313B-8EEA-1B6D8C8E2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758C-1F8A-B8E1-F39D-1F95A16F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ED0E0-7470-0DF6-ECAF-FB1FB113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04942-D490-B585-EEF4-A32CB07B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921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09AA-9638-5095-6784-3DA64521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76F27-A99E-E398-A681-1904A012E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7181-1738-AD63-A711-579A1321E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A57CC-3CCE-C646-A935-257B72CA1461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43463-A76E-1B55-2DF5-F5E99DA61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5257-9823-E4E6-A1AD-F2A32E8F9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9A54-DCEF-BD45-889A-AC3354AF2F8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418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31.pn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0" Type="http://schemas.openxmlformats.org/officeDocument/2006/relationships/image" Target="NULL"/><Relationship Id="rId1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367-2630/13/4/04302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B857-AD85-D144-B391-673029632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259" y="1508306"/>
            <a:ext cx="10004120" cy="1344364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Resonant Inelastic X-ray Scattering Study of Electron-Exciton Coupling </a:t>
            </a:r>
            <a:r>
              <a:rPr lang="en-CH" sz="3600" b="1" dirty="0">
                <a:latin typeface="+mn-lt"/>
              </a:rPr>
              <a:t>in high-</a:t>
            </a:r>
            <a:r>
              <a:rPr lang="en-CH" sz="3600" b="1" i="1" dirty="0">
                <a:latin typeface="+mn-lt"/>
              </a:rPr>
              <a:t>T</a:t>
            </a:r>
            <a:r>
              <a:rPr lang="en-CH" sz="3600" b="1" i="1" baseline="-25000" dirty="0">
                <a:latin typeface="+mn-lt"/>
              </a:rPr>
              <a:t>c</a:t>
            </a:r>
            <a:r>
              <a:rPr lang="en-CH" sz="3600" b="1" dirty="0">
                <a:latin typeface="+mn-lt"/>
              </a:rPr>
              <a:t> cuprates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5B012-E3F9-1241-AEAB-EA5772738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424" y="3036328"/>
            <a:ext cx="10356424" cy="13443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u="sng" dirty="0"/>
              <a:t>F. Barantani</a:t>
            </a:r>
            <a:r>
              <a:rPr lang="en-GB" dirty="0"/>
              <a:t>,</a:t>
            </a:r>
            <a:r>
              <a:rPr lang="en-GB" baseline="30000" dirty="0"/>
              <a:t>1,2 </a:t>
            </a:r>
            <a:r>
              <a:rPr lang="en-GB" dirty="0"/>
              <a:t>M. K. Tran,</a:t>
            </a:r>
            <a:r>
              <a:rPr lang="en-GB" baseline="30000" dirty="0"/>
              <a:t>1 </a:t>
            </a:r>
            <a:r>
              <a:rPr lang="en-GB" dirty="0"/>
              <a:t>I. Madan,</a:t>
            </a:r>
            <a:r>
              <a:rPr lang="en-GB" baseline="30000" dirty="0"/>
              <a:t>2</a:t>
            </a:r>
            <a:r>
              <a:rPr lang="en-GB" dirty="0"/>
              <a:t> I. Kapon,</a:t>
            </a:r>
            <a:r>
              <a:rPr lang="en-GB" baseline="30000" dirty="0"/>
              <a:t>1</a:t>
            </a:r>
            <a:r>
              <a:rPr lang="en-GB" dirty="0"/>
              <a:t> N. Bachar,</a:t>
            </a:r>
            <a:r>
              <a:rPr lang="en-GB" baseline="30000" dirty="0"/>
              <a:t>1</a:t>
            </a:r>
            <a:r>
              <a:rPr lang="en-GB" dirty="0"/>
              <a:t> T. C. Asmara,</a:t>
            </a:r>
            <a:r>
              <a:rPr lang="en-GB" baseline="30000" dirty="0"/>
              <a:t>3</a:t>
            </a:r>
            <a:r>
              <a:rPr lang="en-GB" dirty="0"/>
              <a:t> E. Paris,</a:t>
            </a:r>
            <a:r>
              <a:rPr lang="en-GB" baseline="30000" dirty="0"/>
              <a:t>3</a:t>
            </a:r>
            <a:r>
              <a:rPr lang="en-GB" dirty="0"/>
              <a:t> Y. Tseng,</a:t>
            </a:r>
            <a:r>
              <a:rPr lang="en-GB" baseline="30000" dirty="0"/>
              <a:t>3</a:t>
            </a:r>
            <a:r>
              <a:rPr lang="en-GB" dirty="0"/>
              <a:t> W. Zhang,</a:t>
            </a:r>
            <a:r>
              <a:rPr lang="en-GB" baseline="30000" dirty="0"/>
              <a:t>3</a:t>
            </a:r>
            <a:r>
              <a:rPr lang="en-GB" dirty="0"/>
              <a:t> Y. Hu,</a:t>
            </a:r>
            <a:r>
              <a:rPr lang="en-GB" baseline="30000" dirty="0"/>
              <a:t>4,5</a:t>
            </a:r>
            <a:r>
              <a:rPr lang="en-GB" dirty="0"/>
              <a:t> E. Giannini,</a:t>
            </a:r>
            <a:r>
              <a:rPr lang="en-GB" baseline="30000" dirty="0"/>
              <a:t>1</a:t>
            </a:r>
            <a:r>
              <a:rPr lang="en-GB" dirty="0"/>
              <a:t> G. Gu,</a:t>
            </a:r>
            <a:r>
              <a:rPr lang="en-GB" baseline="30000" dirty="0"/>
              <a:t>6</a:t>
            </a:r>
            <a:r>
              <a:rPr lang="en-GB" dirty="0"/>
              <a:t> T. P. Devereaux,</a:t>
            </a:r>
            <a:r>
              <a:rPr lang="en-GB" baseline="30000" dirty="0"/>
              <a:t>5,7,8</a:t>
            </a:r>
            <a:r>
              <a:rPr lang="en-GB" dirty="0"/>
              <a:t> C. Berthod,</a:t>
            </a:r>
            <a:r>
              <a:rPr lang="en-GB" baseline="30000" dirty="0"/>
              <a:t>1</a:t>
            </a:r>
            <a:r>
              <a:rPr lang="en-GB" dirty="0"/>
              <a:t> F. Carbone,</a:t>
            </a:r>
            <a:r>
              <a:rPr lang="en-GB" baseline="30000" dirty="0"/>
              <a:t>2</a:t>
            </a:r>
            <a:r>
              <a:rPr lang="en-GB" dirty="0"/>
              <a:t> T. Schmitt,</a:t>
            </a:r>
            <a:r>
              <a:rPr lang="en-GB" baseline="30000" dirty="0"/>
              <a:t>3 </a:t>
            </a:r>
            <a:r>
              <a:rPr lang="en-GB" dirty="0"/>
              <a:t>and D. van der Marel</a:t>
            </a:r>
            <a:r>
              <a:rPr lang="en-GB" baseline="300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780DF-A8DA-6048-9808-E7BD1E777AB6}"/>
              </a:ext>
            </a:extLst>
          </p:cNvPr>
          <p:cNvSpPr txBox="1"/>
          <p:nvPr/>
        </p:nvSpPr>
        <p:spPr>
          <a:xfrm>
            <a:off x="2262249" y="4273707"/>
            <a:ext cx="76675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aseline="30000" dirty="0"/>
              <a:t>1</a:t>
            </a:r>
            <a:r>
              <a:rPr lang="en-GB" sz="1400" dirty="0"/>
              <a:t>Department of Quantum Matter Physics, University of Geneva, 1211 Geneva, Switzerland</a:t>
            </a:r>
          </a:p>
          <a:p>
            <a:pPr algn="ctr"/>
            <a:r>
              <a:rPr lang="en-GB" sz="1400" baseline="30000" dirty="0"/>
              <a:t>2</a:t>
            </a:r>
            <a:r>
              <a:rPr lang="en-GB" sz="1400" dirty="0"/>
              <a:t>Institute of Physics, École Polytechnique Fédérale de Lausanne, Lausanne, 1015, Switzerland</a:t>
            </a:r>
          </a:p>
          <a:p>
            <a:pPr algn="ctr"/>
            <a:r>
              <a:rPr lang="en-GB" sz="1400" baseline="30000" dirty="0"/>
              <a:t>3</a:t>
            </a:r>
            <a:r>
              <a:rPr lang="en-GB" sz="1400" dirty="0"/>
              <a:t>Photon Science Division, Paul Scherrer Institut, 5232 Villigen PSI, Switzerland</a:t>
            </a:r>
          </a:p>
          <a:p>
            <a:pPr algn="ctr"/>
            <a:r>
              <a:rPr lang="en-GB" sz="1400" baseline="30000" dirty="0"/>
              <a:t>4</a:t>
            </a:r>
            <a:r>
              <a:rPr lang="en-GB" sz="1400" dirty="0"/>
              <a:t>Department of Applied Physics, Stanford University, CA 94305, USA</a:t>
            </a:r>
          </a:p>
          <a:p>
            <a:pPr algn="ctr"/>
            <a:r>
              <a:rPr lang="en-GB" sz="1400" baseline="30000" dirty="0"/>
              <a:t>5</a:t>
            </a:r>
            <a:r>
              <a:rPr lang="en-GB" sz="1400" dirty="0"/>
              <a:t>Stanford Institute for Materials and Energy Sciences, SLAC,CA 94025, USA</a:t>
            </a:r>
          </a:p>
          <a:p>
            <a:pPr algn="ctr"/>
            <a:r>
              <a:rPr lang="en-GB" sz="1400" baseline="30000" dirty="0"/>
              <a:t>6</a:t>
            </a:r>
            <a:r>
              <a:rPr lang="en-GB" sz="1400" dirty="0"/>
              <a:t>Brookhaven National Laboratory, Upton, NY 11973 5000, USA</a:t>
            </a:r>
          </a:p>
          <a:p>
            <a:pPr algn="ctr"/>
            <a:r>
              <a:rPr lang="en-GB" sz="1400" baseline="30000" dirty="0"/>
              <a:t>7</a:t>
            </a:r>
            <a:r>
              <a:rPr lang="en-GB" sz="1400" dirty="0"/>
              <a:t>Department of Materials Science and Engineering, Stanford University, Stanford, CA 94305, USA</a:t>
            </a:r>
          </a:p>
          <a:p>
            <a:pPr algn="ctr"/>
            <a:r>
              <a:rPr lang="en-GB" sz="1400" baseline="30000" dirty="0"/>
              <a:t>8</a:t>
            </a:r>
            <a:r>
              <a:rPr lang="en-GB" sz="1400" dirty="0"/>
              <a:t>Geballe Laboratory for Advanced Materials, Stanford University, CA 94305, USA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A6217-50C6-2D46-B657-F56DA590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2448" y="5958819"/>
            <a:ext cx="1791587" cy="658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2FEEB-0C4F-C740-B0AB-93962312D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04" y="-17916"/>
            <a:ext cx="3153564" cy="166227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8F2A5B-B751-224B-AC8D-F6766BC55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5092" y="63616"/>
            <a:ext cx="2359164" cy="1022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766A72-7EAD-4A18-9EC9-3BCC13A7C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30" y="5718169"/>
            <a:ext cx="2026366" cy="1139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DD2C1B-B69D-9B4E-B67A-100F45C5AFB6}"/>
              </a:ext>
            </a:extLst>
          </p:cNvPr>
          <p:cNvSpPr txBox="1"/>
          <p:nvPr/>
        </p:nvSpPr>
        <p:spPr>
          <a:xfrm>
            <a:off x="4820981" y="6346065"/>
            <a:ext cx="30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Geneva, September 16</a:t>
            </a:r>
            <a:r>
              <a:rPr lang="en-CH" baseline="30000" dirty="0"/>
              <a:t>th</a:t>
            </a:r>
            <a:r>
              <a:rPr lang="en-CH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60362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F276D-EA4A-FB75-627A-D71F9CB566D4}"/>
              </a:ext>
            </a:extLst>
          </p:cNvPr>
          <p:cNvSpPr txBox="1"/>
          <p:nvPr/>
        </p:nvSpPr>
        <p:spPr>
          <a:xfrm>
            <a:off x="3565740" y="1259363"/>
            <a:ext cx="5060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4400" dirty="0"/>
              <a:t>Thank you for your attention!</a:t>
            </a:r>
          </a:p>
        </p:txBody>
      </p:sp>
      <p:pic>
        <p:nvPicPr>
          <p:cNvPr id="3" name="Picture 4" descr="hand, number, thinking, line, finger, symbol, think, human body, product, help, font, illustration, thinker, text, strategy, question, organ, icon, problem, cartoon, characters, puzzles, pondering, consider, question mark, response, punctuation marks, consideration, perplexity, search engine, open questions">
            <a:extLst>
              <a:ext uri="{FF2B5EF4-FFF2-40B4-BE49-F238E27FC236}">
                <a16:creationId xmlns:a16="http://schemas.microsoft.com/office/drawing/2014/main" id="{31BD406F-64EB-2D75-1117-6F17AA29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635" y="3065055"/>
            <a:ext cx="2158727" cy="21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7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381134-FD60-7249-B83D-699ACAD3B28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96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dirty="0"/>
              <a:t>Resonant Inelastic X-ray Scattering</a:t>
            </a:r>
            <a:endParaRPr lang="en-CH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34081B-B68F-1242-9F49-5DFB27A9C95E}"/>
                  </a:ext>
                </a:extLst>
              </p:cNvPr>
              <p:cNvSpPr txBox="1"/>
              <p:nvPr/>
            </p:nvSpPr>
            <p:spPr>
              <a:xfrm>
                <a:off x="6650490" y="1172996"/>
                <a:ext cx="4699813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sz="2200" dirty="0"/>
                  <a:t>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X-ray</a:t>
                </a:r>
                <a:r>
                  <a:rPr lang="en-CH" sz="2200" dirty="0"/>
                  <a:t> energy (resonant at Cu-</a:t>
                </a:r>
                <a:r>
                  <a:rPr lang="en-CH" sz="2200" i="1" dirty="0"/>
                  <a:t>L</a:t>
                </a:r>
                <a:r>
                  <a:rPr lang="en-CH" sz="2200" i="1" baseline="-25000" dirty="0"/>
                  <a:t>3</a:t>
                </a:r>
                <a:r>
                  <a:rPr lang="en-CH" sz="2200" baseline="-25000" dirty="0"/>
                  <a:t> </a:t>
                </a:r>
                <a:r>
                  <a:rPr lang="en-CH" sz="2200" dirty="0"/>
                  <a:t>edge)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H" sz="2200" dirty="0"/>
                  <a:t>Polarization (𝜎)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H" sz="2200" dirty="0"/>
                  <a:t>Momentum transfer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CH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CH" sz="22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H" sz="2200" dirty="0"/>
                  <a:t>BZ direction (nodal and antinodal)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H" sz="2200" dirty="0"/>
                  <a:t>Temperature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34081B-B68F-1242-9F49-5DFB27A9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90" y="1172996"/>
                <a:ext cx="4699813" cy="2123658"/>
              </a:xfrm>
              <a:prstGeom prst="rect">
                <a:avLst/>
              </a:prstGeom>
              <a:blipFill>
                <a:blip r:embed="rId3"/>
                <a:stretch>
                  <a:fillRect l="-1617" t="-1786" r="-809" b="-535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4AAAD-1646-A34C-A517-D57C867F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0929-BB89-594B-9BD7-1E9C150BF1AE}" type="slidenum">
              <a:rPr lang="en-CH" smtClean="0"/>
              <a:t>11</a:t>
            </a:fld>
            <a:endParaRPr lang="en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59E9F6-9048-8F4D-9A59-C6EE83313A31}"/>
              </a:ext>
            </a:extLst>
          </p:cNvPr>
          <p:cNvSpPr/>
          <p:nvPr/>
        </p:nvSpPr>
        <p:spPr>
          <a:xfrm>
            <a:off x="365729" y="6386932"/>
            <a:ext cx="3905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L. J. P. Ament </a:t>
            </a:r>
            <a:r>
              <a:rPr lang="en-GB" sz="1400" i="1" dirty="0"/>
              <a:t>et al.</a:t>
            </a:r>
            <a:r>
              <a:rPr lang="en-GB" sz="1400" dirty="0"/>
              <a:t>, Rev. Mod. Phys. </a:t>
            </a:r>
            <a:r>
              <a:rPr lang="en-GB" sz="1400" b="1" dirty="0"/>
              <a:t>83</a:t>
            </a:r>
            <a:r>
              <a:rPr lang="en-GB" sz="1400" dirty="0"/>
              <a:t>, 705 (2011).</a:t>
            </a:r>
            <a:endParaRPr lang="en-CH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74766-E349-AD4F-A0FB-E2F366E300C1}"/>
              </a:ext>
            </a:extLst>
          </p:cNvPr>
          <p:cNvSpPr/>
          <p:nvPr/>
        </p:nvSpPr>
        <p:spPr>
          <a:xfrm>
            <a:off x="6549621" y="1162091"/>
            <a:ext cx="5310640" cy="219996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1FFEE4-FB00-48A8-99EE-9CF139D4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22/06/2022 - Francesco Barantani</a:t>
            </a:r>
            <a:endParaRPr lang="en-CH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61CED9E-B570-AB4E-A7EE-C5F9C9924220}"/>
              </a:ext>
            </a:extLst>
          </p:cNvPr>
          <p:cNvSpPr/>
          <p:nvPr/>
        </p:nvSpPr>
        <p:spPr>
          <a:xfrm>
            <a:off x="3068166" y="2423431"/>
            <a:ext cx="285405" cy="16324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83D3CB-1AB0-3C91-350E-AA3697AA0A03}"/>
              </a:ext>
            </a:extLst>
          </p:cNvPr>
          <p:cNvGrpSpPr>
            <a:grpSpLocks noChangeAspect="1"/>
          </p:cNvGrpSpPr>
          <p:nvPr/>
        </p:nvGrpSpPr>
        <p:grpSpPr>
          <a:xfrm>
            <a:off x="7565394" y="3600084"/>
            <a:ext cx="3279094" cy="2935347"/>
            <a:chOff x="1560290" y="2757612"/>
            <a:chExt cx="3547684" cy="317578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AA434BC-629F-D81F-E8E4-5B0DF3DD5076}"/>
                </a:ext>
              </a:extLst>
            </p:cNvPr>
            <p:cNvSpPr/>
            <p:nvPr/>
          </p:nvSpPr>
          <p:spPr>
            <a:xfrm rot="18900000">
              <a:off x="2858400" y="3000435"/>
              <a:ext cx="461265" cy="28369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B1E2D29-B77D-8A48-EBA7-DD0E7AAF2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0871" y="3401731"/>
              <a:ext cx="1444170" cy="786759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6364CF2-BBB0-AB46-454D-F7AC816432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551" y="4231648"/>
              <a:ext cx="827724" cy="167316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F04EFBC-EF0E-E9DE-AC1F-3F7F976FA8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0290" y="2928747"/>
              <a:ext cx="2901003" cy="300464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189DE21-16BA-D136-3B8F-9E8808AF20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73551" y="4532958"/>
              <a:ext cx="1274483" cy="137185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A8FBADC-2B8E-A0FE-DAE7-58DAD008C1CB}"/>
                    </a:ext>
                  </a:extLst>
                </p:cNvPr>
                <p:cNvSpPr txBox="1"/>
                <p:nvPr/>
              </p:nvSpPr>
              <p:spPr>
                <a:xfrm>
                  <a:off x="3419973" y="3898672"/>
                  <a:ext cx="724502" cy="5796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2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CH" sz="2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oMath>
                    </m:oMathPara>
                  </a14:m>
                  <a:endParaRPr lang="en-CH" sz="2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A8FBADC-2B8E-A0FE-DAE7-58DAD008C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973" y="3898672"/>
                  <a:ext cx="724502" cy="57963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37F0F6D-EEF1-B4A0-457B-A134CF939B3B}"/>
                    </a:ext>
                  </a:extLst>
                </p:cNvPr>
                <p:cNvSpPr txBox="1"/>
                <p:nvPr/>
              </p:nvSpPr>
              <p:spPr>
                <a:xfrm>
                  <a:off x="2179954" y="5197604"/>
                  <a:ext cx="418704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CH" sz="22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737F0F6D-EEF1-B4A0-457B-A134CF939B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954" y="5197604"/>
                  <a:ext cx="418704" cy="430887"/>
                </a:xfrm>
                <a:prstGeom prst="rect">
                  <a:avLst/>
                </a:prstGeom>
                <a:blipFill>
                  <a:blip r:embed="rId12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0A0482F-2B8A-97DB-DC51-2BE9F6FC7555}"/>
                    </a:ext>
                  </a:extLst>
                </p:cNvPr>
                <p:cNvSpPr txBox="1"/>
                <p:nvPr/>
              </p:nvSpPr>
              <p:spPr>
                <a:xfrm>
                  <a:off x="1922216" y="2757612"/>
                  <a:ext cx="781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B0A0482F-2B8A-97DB-DC51-2BE9F6FC7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2216" y="2757612"/>
                  <a:ext cx="78117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CC67768-E32E-AE89-E082-A248D41FD449}"/>
                    </a:ext>
                  </a:extLst>
                </p:cNvPr>
                <p:cNvSpPr txBox="1"/>
                <p:nvPr/>
              </p:nvSpPr>
              <p:spPr>
                <a:xfrm rot="189267">
                  <a:off x="4273836" y="3857294"/>
                  <a:ext cx="834138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CC67768-E32E-AE89-E082-A248D41FD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67">
                  <a:off x="4273836" y="3857294"/>
                  <a:ext cx="834138" cy="391582"/>
                </a:xfrm>
                <a:prstGeom prst="rect">
                  <a:avLst/>
                </a:prstGeom>
                <a:blipFill>
                  <a:blip r:embed="rId14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1C6CE95-8049-0989-6BCC-6B9ACD6F3031}"/>
                </a:ext>
              </a:extLst>
            </p:cNvPr>
            <p:cNvSpPr/>
            <p:nvPr/>
          </p:nvSpPr>
          <p:spPr>
            <a:xfrm rot="3717407">
              <a:off x="3898663" y="2955438"/>
              <a:ext cx="285405" cy="1632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3CF3D27-8B14-B133-B2DB-7CDE63E4C898}"/>
                </a:ext>
              </a:extLst>
            </p:cNvPr>
            <p:cNvSpPr/>
            <p:nvPr/>
          </p:nvSpPr>
          <p:spPr>
            <a:xfrm rot="3717407">
              <a:off x="3696823" y="3456929"/>
              <a:ext cx="599988" cy="1104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54B4AD1-3782-16AF-0838-6E506D128B0F}"/>
                    </a:ext>
                  </a:extLst>
                </p:cNvPr>
                <p:cNvSpPr txBox="1"/>
                <p:nvPr/>
              </p:nvSpPr>
              <p:spPr>
                <a:xfrm>
                  <a:off x="3477176" y="4278621"/>
                  <a:ext cx="526618" cy="4380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2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it-IT" sz="22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oMath>
                    </m:oMathPara>
                  </a14:m>
                  <a:endParaRPr lang="en-CH" sz="22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554B4AD1-3782-16AF-0838-6E506D128B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176" y="4278621"/>
                  <a:ext cx="526618" cy="438005"/>
                </a:xfrm>
                <a:prstGeom prst="rect">
                  <a:avLst/>
                </a:prstGeom>
                <a:blipFill>
                  <a:blip r:embed="rId16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7C70C01-1D6A-77EE-F38D-C6621ED15C99}"/>
                </a:ext>
              </a:extLst>
            </p:cNvPr>
            <p:cNvCxnSpPr>
              <a:cxnSpLocks/>
            </p:cNvCxnSpPr>
            <p:nvPr/>
          </p:nvCxnSpPr>
          <p:spPr>
            <a:xfrm>
              <a:off x="1986747" y="5483994"/>
              <a:ext cx="394000" cy="40912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2E8305A-4477-5623-7661-23CE037A15A8}"/>
                </a:ext>
              </a:extLst>
            </p:cNvPr>
            <p:cNvCxnSpPr>
              <a:cxnSpLocks/>
            </p:cNvCxnSpPr>
            <p:nvPr/>
          </p:nvCxnSpPr>
          <p:spPr>
            <a:xfrm>
              <a:off x="3201275" y="4206387"/>
              <a:ext cx="403765" cy="39235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4">
            <a:extLst>
              <a:ext uri="{FF2B5EF4-FFF2-40B4-BE49-F238E27FC236}">
                <a16:creationId xmlns:a16="http://schemas.microsoft.com/office/drawing/2014/main" id="{C5F36387-B6D1-B8D9-3A58-D5862FF9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268">
            <a:off x="8441356" y="4238352"/>
            <a:ext cx="1040890" cy="4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66068E4B-0584-99F5-661B-AC38B2E4F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790">
            <a:off x="9110832" y="4575980"/>
            <a:ext cx="1040890" cy="4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E94D105E-AE36-FD24-BC65-A802A122BAE6}"/>
              </a:ext>
            </a:extLst>
          </p:cNvPr>
          <p:cNvGrpSpPr/>
          <p:nvPr/>
        </p:nvGrpSpPr>
        <p:grpSpPr>
          <a:xfrm>
            <a:off x="408738" y="1179722"/>
            <a:ext cx="5889666" cy="1206789"/>
            <a:chOff x="3445702" y="4312777"/>
            <a:chExt cx="2371930" cy="120678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7395E65-35E5-B145-EE9A-C1E381052823}"/>
                </a:ext>
              </a:extLst>
            </p:cNvPr>
            <p:cNvSpPr txBox="1"/>
            <p:nvPr/>
          </p:nvSpPr>
          <p:spPr>
            <a:xfrm>
              <a:off x="3476822" y="4397073"/>
              <a:ext cx="23096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b="1" dirty="0"/>
                <a:t>photon in – photon out </a:t>
              </a:r>
              <a:r>
                <a:rPr lang="en-GB" sz="2200" dirty="0"/>
                <a:t>technique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/>
                <a:t>probe collective modes at finite momentum </a:t>
              </a:r>
              <a:r>
                <a:rPr lang="en-GB" sz="2200" b="1" i="1" dirty="0"/>
                <a:t>q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200" dirty="0"/>
                <a:t>elemental specific (Cu in our case)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4305992-C737-140F-7BDF-D2144CECE8AF}"/>
                </a:ext>
              </a:extLst>
            </p:cNvPr>
            <p:cNvSpPr/>
            <p:nvPr/>
          </p:nvSpPr>
          <p:spPr>
            <a:xfrm>
              <a:off x="3445702" y="4312777"/>
              <a:ext cx="2371930" cy="1206789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H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914605-F3FE-83BE-6B28-65F18E1ED88C}"/>
              </a:ext>
            </a:extLst>
          </p:cNvPr>
          <p:cNvGrpSpPr/>
          <p:nvPr/>
        </p:nvGrpSpPr>
        <p:grpSpPr>
          <a:xfrm>
            <a:off x="784050" y="2577605"/>
            <a:ext cx="5139041" cy="3557018"/>
            <a:chOff x="1351616" y="983490"/>
            <a:chExt cx="7535358" cy="4671733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986742C-DB1B-63A4-0D1D-E7306B227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807"/>
            <a:stretch/>
          </p:blipFill>
          <p:spPr>
            <a:xfrm>
              <a:off x="2388523" y="3241356"/>
              <a:ext cx="2510384" cy="851002"/>
            </a:xfrm>
            <a:prstGeom prst="rect">
              <a:avLst/>
            </a:prstGeom>
          </p:spPr>
        </p:pic>
        <p:sp>
          <p:nvSpPr>
            <p:cNvPr id="90" name="Chord 89">
              <a:extLst>
                <a:ext uri="{FF2B5EF4-FFF2-40B4-BE49-F238E27FC236}">
                  <a16:creationId xmlns:a16="http://schemas.microsoft.com/office/drawing/2014/main" id="{B0B1DD80-C017-914A-A5A0-0F8803332451}"/>
                </a:ext>
              </a:extLst>
            </p:cNvPr>
            <p:cNvSpPr/>
            <p:nvPr/>
          </p:nvSpPr>
          <p:spPr>
            <a:xfrm>
              <a:off x="2824372" y="5076823"/>
              <a:ext cx="1901316" cy="249514"/>
            </a:xfrm>
            <a:prstGeom prst="chord">
              <a:avLst>
                <a:gd name="adj1" fmla="val 5343349"/>
                <a:gd name="adj2" fmla="val 1620000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1DE20249-7977-53EE-A1F0-B719010756CD}"/>
                </a:ext>
              </a:extLst>
            </p:cNvPr>
            <p:cNvSpPr/>
            <p:nvPr/>
          </p:nvSpPr>
          <p:spPr>
            <a:xfrm>
              <a:off x="2572101" y="2936829"/>
              <a:ext cx="2430870" cy="1100681"/>
            </a:xfrm>
            <a:prstGeom prst="chord">
              <a:avLst>
                <a:gd name="adj1" fmla="val 5343349"/>
                <a:gd name="adj2" fmla="val 1620000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C494953-5A5F-6601-D40B-D9463CB7C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7538" y="985905"/>
              <a:ext cx="0" cy="4669318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7AFD662-A7C6-3525-953A-5251ADE71424}"/>
                </a:ext>
              </a:extLst>
            </p:cNvPr>
            <p:cNvCxnSpPr/>
            <p:nvPr/>
          </p:nvCxnSpPr>
          <p:spPr>
            <a:xfrm>
              <a:off x="1735222" y="3241356"/>
              <a:ext cx="31074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4">
              <a:extLst>
                <a:ext uri="{FF2B5EF4-FFF2-40B4-BE49-F238E27FC236}">
                  <a16:creationId xmlns:a16="http://schemas.microsoft.com/office/drawing/2014/main" id="{D4AB5CA8-9530-5DEF-BC5C-7F4524A10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1492">
              <a:off x="1351616" y="3774598"/>
              <a:ext cx="1526254" cy="56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AC151DD4-5903-5848-1297-D2CFEF2072A8}"/>
                    </a:ext>
                  </a:extLst>
                </p:cNvPr>
                <p:cNvSpPr txBox="1"/>
                <p:nvPr/>
              </p:nvSpPr>
              <p:spPr>
                <a:xfrm>
                  <a:off x="1587618" y="4389730"/>
                  <a:ext cx="781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CA84366-C617-4A44-B470-2A564799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618" y="4389730"/>
                  <a:ext cx="78117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9474" b="-5000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0806D0E-5697-D5E1-7CE7-222B27A1E8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8517" y="511158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CF28B28-E1FB-B8BF-D809-59CB0FF2E2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8456" y="3002827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41BD58F4-9B10-776C-2CC5-39F1DB828D6E}"/>
                </a:ext>
              </a:extLst>
            </p:cNvPr>
            <p:cNvSpPr/>
            <p:nvPr/>
          </p:nvSpPr>
          <p:spPr>
            <a:xfrm>
              <a:off x="3075218" y="3184265"/>
              <a:ext cx="373300" cy="1927316"/>
            </a:xfrm>
            <a:custGeom>
              <a:avLst/>
              <a:gdLst>
                <a:gd name="connsiteX0" fmla="*/ 464049 w 464049"/>
                <a:gd name="connsiteY0" fmla="*/ 2022437 h 2022437"/>
                <a:gd name="connsiteX1" fmla="*/ 1470 w 464049"/>
                <a:gd name="connsiteY1" fmla="*/ 1000461 h 2022437"/>
                <a:gd name="connsiteX2" fmla="*/ 345715 w 464049"/>
                <a:gd name="connsiteY2" fmla="*/ 0 h 202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049" h="2022437">
                  <a:moveTo>
                    <a:pt x="464049" y="2022437"/>
                  </a:moveTo>
                  <a:cubicBezTo>
                    <a:pt x="242620" y="1679985"/>
                    <a:pt x="21192" y="1337534"/>
                    <a:pt x="1470" y="1000461"/>
                  </a:cubicBezTo>
                  <a:cubicBezTo>
                    <a:pt x="-18252" y="663388"/>
                    <a:pt x="163731" y="331694"/>
                    <a:pt x="34571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AE70F4B-7DD9-4AC0-9EAF-3A20C85E2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1807"/>
            <a:stretch/>
          </p:blipFill>
          <p:spPr>
            <a:xfrm>
              <a:off x="5938333" y="3241356"/>
              <a:ext cx="2510384" cy="851002"/>
            </a:xfrm>
            <a:prstGeom prst="rect">
              <a:avLst/>
            </a:prstGeom>
          </p:spPr>
        </p:pic>
        <p:sp>
          <p:nvSpPr>
            <p:cNvPr id="100" name="Chord 99">
              <a:extLst>
                <a:ext uri="{FF2B5EF4-FFF2-40B4-BE49-F238E27FC236}">
                  <a16:creationId xmlns:a16="http://schemas.microsoft.com/office/drawing/2014/main" id="{3EEB9B74-6ACC-438B-ED3E-D50063C9B302}"/>
                </a:ext>
              </a:extLst>
            </p:cNvPr>
            <p:cNvSpPr/>
            <p:nvPr/>
          </p:nvSpPr>
          <p:spPr>
            <a:xfrm>
              <a:off x="6374182" y="5076823"/>
              <a:ext cx="1901316" cy="249514"/>
            </a:xfrm>
            <a:prstGeom prst="chord">
              <a:avLst>
                <a:gd name="adj1" fmla="val 5343349"/>
                <a:gd name="adj2" fmla="val 1620000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id="{40317ABE-DE11-B417-3F3A-04AABD68EF18}"/>
                </a:ext>
              </a:extLst>
            </p:cNvPr>
            <p:cNvSpPr/>
            <p:nvPr/>
          </p:nvSpPr>
          <p:spPr>
            <a:xfrm>
              <a:off x="6121911" y="2936829"/>
              <a:ext cx="2430870" cy="1100681"/>
            </a:xfrm>
            <a:prstGeom prst="chord">
              <a:avLst>
                <a:gd name="adj1" fmla="val 5343349"/>
                <a:gd name="adj2" fmla="val 16200007"/>
              </a:avLst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CDF35A5-81F0-D6C2-EFE5-044E1EFCFC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7348" y="985905"/>
              <a:ext cx="0" cy="4669318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B33A6C6-F4F2-E82F-9525-2EFEE265AC9F}"/>
                </a:ext>
              </a:extLst>
            </p:cNvPr>
            <p:cNvCxnSpPr/>
            <p:nvPr/>
          </p:nvCxnSpPr>
          <p:spPr>
            <a:xfrm>
              <a:off x="5285032" y="3241356"/>
              <a:ext cx="31074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Picture 4">
              <a:extLst>
                <a:ext uri="{FF2B5EF4-FFF2-40B4-BE49-F238E27FC236}">
                  <a16:creationId xmlns:a16="http://schemas.microsoft.com/office/drawing/2014/main" id="{E721B61F-0ED6-58FD-3F55-1C74C8067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99623">
              <a:off x="7360720" y="3952981"/>
              <a:ext cx="1526254" cy="562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33858DA-B36B-BBB2-CC8D-A6A529F4A75B}"/>
                    </a:ext>
                  </a:extLst>
                </p:cNvPr>
                <p:cNvSpPr txBox="1"/>
                <p:nvPr/>
              </p:nvSpPr>
              <p:spPr>
                <a:xfrm>
                  <a:off x="7884910" y="4563271"/>
                  <a:ext cx="834138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288B0DA4-F30A-804F-9FB2-A94D5A8A09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910" y="4563271"/>
                  <a:ext cx="834138" cy="391582"/>
                </a:xfrm>
                <a:prstGeom prst="rect">
                  <a:avLst/>
                </a:prstGeom>
                <a:blipFill>
                  <a:blip r:embed="rId10"/>
                  <a:stretch>
                    <a:fillRect r="-46341" b="-6190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043CDAD-9185-5AA4-5BCB-56E3C63422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8327" y="5111580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3D605E4-4F4A-D0E5-6913-61CB5DAFD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9667" y="3371133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8FFBC111-F809-A7ED-35D5-5D21C5248351}"/>
                </a:ext>
              </a:extLst>
            </p:cNvPr>
            <p:cNvSpPr/>
            <p:nvPr/>
          </p:nvSpPr>
          <p:spPr>
            <a:xfrm rot="21216836">
              <a:off x="6410648" y="3594568"/>
              <a:ext cx="428658" cy="1516994"/>
            </a:xfrm>
            <a:custGeom>
              <a:avLst/>
              <a:gdLst>
                <a:gd name="connsiteX0" fmla="*/ 464049 w 464049"/>
                <a:gd name="connsiteY0" fmla="*/ 2022437 h 2022437"/>
                <a:gd name="connsiteX1" fmla="*/ 1470 w 464049"/>
                <a:gd name="connsiteY1" fmla="*/ 1000461 h 2022437"/>
                <a:gd name="connsiteX2" fmla="*/ 345715 w 464049"/>
                <a:gd name="connsiteY2" fmla="*/ 0 h 202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049" h="2022437">
                  <a:moveTo>
                    <a:pt x="464049" y="2022437"/>
                  </a:moveTo>
                  <a:cubicBezTo>
                    <a:pt x="242620" y="1679985"/>
                    <a:pt x="21192" y="1337534"/>
                    <a:pt x="1470" y="1000461"/>
                  </a:cubicBezTo>
                  <a:cubicBezTo>
                    <a:pt x="-18252" y="663388"/>
                    <a:pt x="163731" y="331694"/>
                    <a:pt x="34571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10B63A7-7924-B040-98C7-DDB4590EA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2342" y="3002843"/>
              <a:ext cx="180000" cy="18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38CCEF2-BF8F-3C3B-3A6E-E1E0EC9C5FA1}"/>
                </a:ext>
              </a:extLst>
            </p:cNvPr>
            <p:cNvSpPr txBox="1"/>
            <p:nvPr/>
          </p:nvSpPr>
          <p:spPr>
            <a:xfrm>
              <a:off x="3844477" y="5016914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2p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A43F2B7-940C-FB63-4361-E7863B31A585}"/>
                </a:ext>
              </a:extLst>
            </p:cNvPr>
            <p:cNvSpPr txBox="1"/>
            <p:nvPr/>
          </p:nvSpPr>
          <p:spPr>
            <a:xfrm>
              <a:off x="7311621" y="5011793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2p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3DDA797-A676-A413-DA74-6D92D419DB50}"/>
                </a:ext>
              </a:extLst>
            </p:cNvPr>
            <p:cNvSpPr txBox="1"/>
            <p:nvPr/>
          </p:nvSpPr>
          <p:spPr>
            <a:xfrm>
              <a:off x="3812536" y="985905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400" b="1" dirty="0"/>
                <a:t>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A52893F-41BA-3E62-37B4-34C3FB45558E}"/>
                </a:ext>
              </a:extLst>
            </p:cNvPr>
            <p:cNvSpPr txBox="1"/>
            <p:nvPr/>
          </p:nvSpPr>
          <p:spPr>
            <a:xfrm>
              <a:off x="7384891" y="983490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400" b="1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0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FA9DA2-3C87-576F-EA13-14155A92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22/06/2022 - Francesco Barantani</a:t>
            </a:r>
            <a:endParaRPr lang="en-C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045FB-257D-FF8D-7454-1800635F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6C2-A919-453D-982D-FCC0955655DF}" type="slidenum">
              <a:rPr lang="en-CH" smtClean="0"/>
              <a:t>12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02599-D66F-EAD2-C48F-8B5FBC94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69" y="1196305"/>
            <a:ext cx="2454215" cy="24986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71DAE7-E40D-9A52-9D9D-9AC2D154768C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6096000" y="1185330"/>
            <a:ext cx="0" cy="51710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966FF4-9D29-E2A0-0495-4C7AD84E803E}"/>
              </a:ext>
            </a:extLst>
          </p:cNvPr>
          <p:cNvSpPr txBox="1"/>
          <p:nvPr/>
        </p:nvSpPr>
        <p:spPr>
          <a:xfrm>
            <a:off x="3232033" y="1356731"/>
            <a:ext cx="286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dirty="0"/>
              <a:t>“normal” (T&gt;T</a:t>
            </a:r>
            <a:r>
              <a:rPr lang="en-CH" sz="2200" baseline="-25000" dirty="0"/>
              <a:t>c</a:t>
            </a:r>
            <a:r>
              <a:rPr lang="en-CH" sz="2200" dirty="0"/>
              <a:t>) state: AFM local order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DD00FC-76A3-7567-8A5D-D5A83EDA3025}"/>
              </a:ext>
            </a:extLst>
          </p:cNvPr>
          <p:cNvCxnSpPr>
            <a:cxnSpLocks/>
          </p:cNvCxnSpPr>
          <p:nvPr/>
        </p:nvCxnSpPr>
        <p:spPr>
          <a:xfrm flipV="1">
            <a:off x="379562" y="655608"/>
            <a:ext cx="0" cy="5700742"/>
          </a:xfrm>
          <a:prstGeom prst="straightConnector1">
            <a:avLst/>
          </a:prstGeom>
          <a:ln w="57150">
            <a:solidFill>
              <a:srgbClr val="00B8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18275F-E098-5499-FEEC-EE9D7FE31E4C}"/>
              </a:ext>
            </a:extLst>
          </p:cNvPr>
          <p:cNvSpPr txBox="1"/>
          <p:nvPr/>
        </p:nvSpPr>
        <p:spPr>
          <a:xfrm>
            <a:off x="445660" y="692887"/>
            <a:ext cx="3465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600" dirty="0">
                <a:solidFill>
                  <a:srgbClr val="00B8C1"/>
                </a:solidFill>
              </a:rPr>
              <a:t>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B2AF6-39D4-DC7B-10B4-C17BE0541BEE}"/>
              </a:ext>
            </a:extLst>
          </p:cNvPr>
          <p:cNvSpPr txBox="1"/>
          <p:nvPr/>
        </p:nvSpPr>
        <p:spPr>
          <a:xfrm>
            <a:off x="469793" y="3589690"/>
            <a:ext cx="4123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600" dirty="0">
                <a:solidFill>
                  <a:srgbClr val="00B8C1"/>
                </a:solidFill>
              </a:rPr>
              <a:t>T</a:t>
            </a:r>
            <a:r>
              <a:rPr lang="en-CH" sz="2600" baseline="-25000" dirty="0">
                <a:solidFill>
                  <a:srgbClr val="00B8C1"/>
                </a:solidFill>
              </a:rPr>
              <a:t>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6990C5-EEB6-7552-DADD-E5DAD4F0CBCD}"/>
              </a:ext>
            </a:extLst>
          </p:cNvPr>
          <p:cNvCxnSpPr>
            <a:stCxn id="14" idx="1"/>
            <a:endCxn id="14" idx="1"/>
          </p:cNvCxnSpPr>
          <p:nvPr/>
        </p:nvCxnSpPr>
        <p:spPr>
          <a:xfrm>
            <a:off x="469793" y="383591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FBE82-CCC6-564B-DF08-FED6883A49D3}"/>
              </a:ext>
            </a:extLst>
          </p:cNvPr>
          <p:cNvCxnSpPr/>
          <p:nvPr/>
        </p:nvCxnSpPr>
        <p:spPr>
          <a:xfrm>
            <a:off x="273915" y="3836455"/>
            <a:ext cx="211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CCE1FF8-E8EA-170A-7506-698F45C61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6" y="4224480"/>
            <a:ext cx="2298700" cy="2235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5A4A94-E395-9B43-10BD-20FA7EDC9750}"/>
              </a:ext>
            </a:extLst>
          </p:cNvPr>
          <p:cNvSpPr txBox="1"/>
          <p:nvPr/>
        </p:nvSpPr>
        <p:spPr>
          <a:xfrm>
            <a:off x="3106336" y="4784025"/>
            <a:ext cx="286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dirty="0"/>
              <a:t>SC (T&lt;T</a:t>
            </a:r>
            <a:r>
              <a:rPr lang="en-CH" sz="2200" baseline="-25000" dirty="0"/>
              <a:t>c</a:t>
            </a:r>
            <a:r>
              <a:rPr lang="en-CH" sz="2200" dirty="0"/>
              <a:t>) state: spin singlet pairing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37414-200F-47AA-E0B4-C5B035B6B13D}"/>
              </a:ext>
            </a:extLst>
          </p:cNvPr>
          <p:cNvSpPr txBox="1"/>
          <p:nvPr/>
        </p:nvSpPr>
        <p:spPr>
          <a:xfrm>
            <a:off x="2267003" y="369265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i="1" dirty="0"/>
              <a:t>underdoped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97108-0FC1-D93C-6646-FF9FA6C69926}"/>
              </a:ext>
            </a:extLst>
          </p:cNvPr>
          <p:cNvSpPr txBox="1"/>
          <p:nvPr/>
        </p:nvSpPr>
        <p:spPr>
          <a:xfrm>
            <a:off x="8153400" y="431277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i="1" dirty="0"/>
              <a:t>overdoped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3FCCE0-A323-E52F-0B67-A11A07DD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410" y="4082133"/>
            <a:ext cx="2298700" cy="2235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0D663C-5977-5CEF-E003-44443ADBF968}"/>
              </a:ext>
            </a:extLst>
          </p:cNvPr>
          <p:cNvSpPr txBox="1"/>
          <p:nvPr/>
        </p:nvSpPr>
        <p:spPr>
          <a:xfrm>
            <a:off x="8610600" y="4783482"/>
            <a:ext cx="2863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dirty="0"/>
              <a:t>SC (T&lt;T</a:t>
            </a:r>
            <a:r>
              <a:rPr lang="en-CH" sz="2200" baseline="-25000" dirty="0"/>
              <a:t>c</a:t>
            </a:r>
            <a:r>
              <a:rPr lang="en-CH" sz="2200" dirty="0"/>
              <a:t>) state: spin singlet pairing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54684C-102D-1243-18CA-52C55A47E171}"/>
              </a:ext>
            </a:extLst>
          </p:cNvPr>
          <p:cNvCxnSpPr>
            <a:cxnSpLocks/>
          </p:cNvCxnSpPr>
          <p:nvPr/>
        </p:nvCxnSpPr>
        <p:spPr>
          <a:xfrm>
            <a:off x="792230" y="3836455"/>
            <a:ext cx="1068233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FCD9735-F136-6341-787C-B07CB2C63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665" y="1387776"/>
            <a:ext cx="2069040" cy="22019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FC38640-69D3-0083-5D33-63A8831C53A8}"/>
              </a:ext>
            </a:extLst>
          </p:cNvPr>
          <p:cNvSpPr txBox="1"/>
          <p:nvPr/>
        </p:nvSpPr>
        <p:spPr>
          <a:xfrm>
            <a:off x="8774369" y="1823958"/>
            <a:ext cx="2863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dirty="0"/>
              <a:t>normal (T&gt;T</a:t>
            </a:r>
            <a:r>
              <a:rPr lang="en-CH" sz="2200" baseline="-25000" dirty="0"/>
              <a:t>c</a:t>
            </a:r>
            <a:r>
              <a:rPr lang="en-CH" sz="2200" dirty="0"/>
              <a:t>) state: more Fermi-liquid like</a:t>
            </a:r>
          </a:p>
          <a:p>
            <a:pPr algn="ctr"/>
            <a:r>
              <a:rPr lang="en-CH" sz="2200" dirty="0"/>
              <a:t>(no spin fluctuations)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8D31AB-0D56-E149-14EF-6A5618F69094}"/>
              </a:ext>
            </a:extLst>
          </p:cNvPr>
          <p:cNvGrpSpPr/>
          <p:nvPr/>
        </p:nvGrpSpPr>
        <p:grpSpPr>
          <a:xfrm>
            <a:off x="2893641" y="3091185"/>
            <a:ext cx="3112945" cy="1395703"/>
            <a:chOff x="10924776" y="38424535"/>
            <a:chExt cx="3092030" cy="138632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EFAEDA-5CF0-E372-E1E7-3AB46CD8BE4F}"/>
                </a:ext>
              </a:extLst>
            </p:cNvPr>
            <p:cNvSpPr/>
            <p:nvPr/>
          </p:nvSpPr>
          <p:spPr>
            <a:xfrm>
              <a:off x="10924776" y="38424535"/>
              <a:ext cx="3092029" cy="13863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3E1F836-DFE6-9605-DFE5-4BBFB5AE9B26}"/>
                    </a:ext>
                  </a:extLst>
                </p:cNvPr>
                <p:cNvSpPr/>
                <p:nvPr/>
              </p:nvSpPr>
              <p:spPr>
                <a:xfrm>
                  <a:off x="11011817" y="38774202"/>
                  <a:ext cx="3004989" cy="10185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87EF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it-IT" i="1">
                              <a:solidFill>
                                <a:srgbClr val="087EF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</m:oMath>
                  </a14:m>
                  <a:r>
                    <a:rPr lang="it-IT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</a:p>
                <a:p>
                  <a:pPr marL="584976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3E1F836-DFE6-9605-DFE5-4BBFB5AE9B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1817" y="38774202"/>
                  <a:ext cx="3004989" cy="1018584"/>
                </a:xfrm>
                <a:prstGeom prst="rect">
                  <a:avLst/>
                </a:prstGeom>
                <a:blipFill>
                  <a:blip r:embed="rId5"/>
                  <a:stretch>
                    <a:fillRect r="-837" b="-246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E58EE4C-41CC-53EE-07FE-F90F43A55C2B}"/>
                </a:ext>
              </a:extLst>
            </p:cNvPr>
            <p:cNvSpPr txBox="1"/>
            <p:nvPr/>
          </p:nvSpPr>
          <p:spPr>
            <a:xfrm>
              <a:off x="12663953" y="38560210"/>
              <a:ext cx="130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2014" i="1" dirty="0">
                  <a:solidFill>
                    <a:srgbClr val="C00000"/>
                  </a:solidFill>
                </a:rPr>
                <a:t>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6E4E5E-BD61-13C5-4895-7E4C28283B44}"/>
                </a:ext>
              </a:extLst>
            </p:cNvPr>
            <p:cNvSpPr txBox="1"/>
            <p:nvPr/>
          </p:nvSpPr>
          <p:spPr>
            <a:xfrm>
              <a:off x="11975341" y="38543516"/>
              <a:ext cx="521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014" i="1" dirty="0">
                  <a:solidFill>
                    <a:srgbClr val="087EF3"/>
                  </a:solidFill>
                </a:rPr>
                <a:t>SC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B57595-39AB-BE1F-5D34-999F6C1C4A91}"/>
              </a:ext>
            </a:extLst>
          </p:cNvPr>
          <p:cNvGrpSpPr/>
          <p:nvPr/>
        </p:nvGrpSpPr>
        <p:grpSpPr>
          <a:xfrm>
            <a:off x="8708986" y="3072988"/>
            <a:ext cx="3112944" cy="1395703"/>
            <a:chOff x="10924776" y="38424535"/>
            <a:chExt cx="3092029" cy="138632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E3753B-F4C8-CE14-3A0F-40A523267227}"/>
                </a:ext>
              </a:extLst>
            </p:cNvPr>
            <p:cNvSpPr/>
            <p:nvPr/>
          </p:nvSpPr>
          <p:spPr>
            <a:xfrm>
              <a:off x="10924776" y="38424535"/>
              <a:ext cx="3092029" cy="138632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1B4B519-2542-674C-4F9C-8990F725EF51}"/>
                    </a:ext>
                  </a:extLst>
                </p:cNvPr>
                <p:cNvSpPr/>
                <p:nvPr/>
              </p:nvSpPr>
              <p:spPr>
                <a:xfrm>
                  <a:off x="11010848" y="38756635"/>
                  <a:ext cx="2639095" cy="10185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87EF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i="1">
                                  <a:solidFill>
                                    <a:srgbClr val="087EF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it-IT" i="1">
                              <a:solidFill>
                                <a:srgbClr val="087EF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it-IT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</a:p>
                <a:p>
                  <a:pPr marL="584976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1B4B519-2542-674C-4F9C-8990F725EF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0848" y="38756635"/>
                  <a:ext cx="2639095" cy="1018584"/>
                </a:xfrm>
                <a:prstGeom prst="rect">
                  <a:avLst/>
                </a:prstGeom>
                <a:blipFill>
                  <a:blip r:embed="rId6"/>
                  <a:stretch>
                    <a:fillRect r="-952" b="-3704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DC7A87-08A0-CD6F-E7A7-06A0F541AD91}"/>
                </a:ext>
              </a:extLst>
            </p:cNvPr>
            <p:cNvSpPr txBox="1"/>
            <p:nvPr/>
          </p:nvSpPr>
          <p:spPr>
            <a:xfrm>
              <a:off x="12499377" y="38528637"/>
              <a:ext cx="1308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H" sz="2014" i="1" dirty="0">
                  <a:solidFill>
                    <a:srgbClr val="C00000"/>
                  </a:solidFill>
                </a:rPr>
                <a:t>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D6F773-64F1-9A1F-40C5-D603538B7E47}"/>
                </a:ext>
              </a:extLst>
            </p:cNvPr>
            <p:cNvSpPr txBox="1"/>
            <p:nvPr/>
          </p:nvSpPr>
          <p:spPr>
            <a:xfrm>
              <a:off x="11913350" y="38514659"/>
              <a:ext cx="521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2014" i="1" dirty="0">
                  <a:solidFill>
                    <a:srgbClr val="087EF3"/>
                  </a:solidFill>
                </a:rPr>
                <a:t>SC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3675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FBBC6-9332-474E-AD34-0B4A1991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0929-BB89-594B-9BD7-1E9C150BF1AE}" type="slidenum">
              <a:rPr lang="en-CH" smtClean="0"/>
              <a:t>13</a:t>
            </a:fld>
            <a:endParaRPr lang="en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84B0C-359A-1048-A1CE-AF0BAA5FCBBE}"/>
              </a:ext>
            </a:extLst>
          </p:cNvPr>
          <p:cNvSpPr txBox="1"/>
          <p:nvPr/>
        </p:nvSpPr>
        <p:spPr>
          <a:xfrm>
            <a:off x="843148" y="688769"/>
            <a:ext cx="8233558" cy="954680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/>
              <a:t>d</a:t>
            </a:r>
            <a:r>
              <a:rPr lang="en-GB" dirty="0"/>
              <a:t>d excitons </a:t>
            </a:r>
            <a:endParaRPr lang="en-CH" dirty="0"/>
          </a:p>
        </p:txBody>
      </p:sp>
      <p:pic>
        <p:nvPicPr>
          <p:cNvPr id="9" name="Picture 8" descr="Chart, logo, company name, bubble chart&#10;&#10;Description automatically generated">
            <a:extLst>
              <a:ext uri="{FF2B5EF4-FFF2-40B4-BE49-F238E27FC236}">
                <a16:creationId xmlns:a16="http://schemas.microsoft.com/office/drawing/2014/main" id="{5409DA53-83EF-7247-9ECD-826617E76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927"/>
          <a:stretch/>
        </p:blipFill>
        <p:spPr>
          <a:xfrm>
            <a:off x="2684777" y="3147918"/>
            <a:ext cx="3859728" cy="10631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889219-BD21-C24F-9FC0-08B8986882D6}"/>
              </a:ext>
            </a:extLst>
          </p:cNvPr>
          <p:cNvSpPr/>
          <p:nvPr/>
        </p:nvSpPr>
        <p:spPr>
          <a:xfrm>
            <a:off x="629521" y="1404674"/>
            <a:ext cx="10932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Localized orbital excitations on the Cu site (dipole forbidden)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change in site occupancy: no energy cost of order U, so the energy corresponds to splitting due to the crystal field [23, 24]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Robust against doping: excitons in the AF insulator region.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976284-4C09-0144-A74D-E0ED4291B9A5}"/>
              </a:ext>
            </a:extLst>
          </p:cNvPr>
          <p:cNvSpPr/>
          <p:nvPr/>
        </p:nvSpPr>
        <p:spPr>
          <a:xfrm>
            <a:off x="792945" y="6202860"/>
            <a:ext cx="3783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Moretti Sala et al. (2011) New Journ. Phys., 13(4), 043026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7AA09-6E3A-408F-A34E-3FDE756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22/06/2022 - Francesco Barantani</a:t>
            </a:r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CCB6CF-B9ED-4647-A7FC-661E1FA238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146" y="2489590"/>
            <a:ext cx="2165141" cy="3788997"/>
          </a:xfrm>
          <a:prstGeom prst="rect">
            <a:avLst/>
          </a:prstGeom>
        </p:spPr>
      </p:pic>
      <p:pic>
        <p:nvPicPr>
          <p:cNvPr id="13" name="Picture 12" descr="Chart, logo, company name, bubble chart&#10;&#10;Description automatically generated">
            <a:extLst>
              <a:ext uri="{FF2B5EF4-FFF2-40B4-BE49-F238E27FC236}">
                <a16:creationId xmlns:a16="http://schemas.microsoft.com/office/drawing/2014/main" id="{4F5EBBD1-7860-4E34-880A-6172674E3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583" b="11441"/>
          <a:stretch/>
        </p:blipFill>
        <p:spPr>
          <a:xfrm>
            <a:off x="3445912" y="4364588"/>
            <a:ext cx="3859728" cy="819615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1093988-EB78-1B49-98EA-A0D4E33C5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58" y="2082013"/>
            <a:ext cx="4114801" cy="2437470"/>
          </a:xfrm>
          <a:prstGeom prst="rect">
            <a:avLst/>
          </a:prstGeom>
        </p:spPr>
      </p:pic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CDB39D45-2538-5F4F-9B8A-657D27D14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25" y="4592756"/>
            <a:ext cx="3783666" cy="188710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C02B3D-A7C5-DA14-C0EA-7F6BE6D6A3A2}"/>
              </a:ext>
            </a:extLst>
          </p:cNvPr>
          <p:cNvSpPr/>
          <p:nvPr/>
        </p:nvSpPr>
        <p:spPr>
          <a:xfrm rot="1539945">
            <a:off x="4970255" y="3004967"/>
            <a:ext cx="1399576" cy="2305220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2657E9-14DE-2735-3751-652EFD97DC99}"/>
              </a:ext>
            </a:extLst>
          </p:cNvPr>
          <p:cNvSpPr/>
          <p:nvPr/>
        </p:nvSpPr>
        <p:spPr>
          <a:xfrm rot="1539945">
            <a:off x="2730140" y="2863517"/>
            <a:ext cx="2372198" cy="2305220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9DE0D-BE3D-B84C-B39A-846EA973439A}"/>
              </a:ext>
            </a:extLst>
          </p:cNvPr>
          <p:cNvSpPr txBox="1"/>
          <p:nvPr/>
        </p:nvSpPr>
        <p:spPr>
          <a:xfrm>
            <a:off x="5248827" y="5176217"/>
            <a:ext cx="4651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600" b="1" i="1" dirty="0">
                <a:solidFill>
                  <a:srgbClr val="002060"/>
                </a:solidFill>
              </a:rPr>
              <a:t>e</a:t>
            </a:r>
            <a:r>
              <a:rPr lang="en-CH" sz="2600" b="1" i="1" baseline="-25000" dirty="0">
                <a:solidFill>
                  <a:srgbClr val="002060"/>
                </a:solidFill>
              </a:rPr>
              <a:t>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1840E-E7A4-EB73-175C-42BD485741AB}"/>
              </a:ext>
            </a:extLst>
          </p:cNvPr>
          <p:cNvSpPr txBox="1"/>
          <p:nvPr/>
        </p:nvSpPr>
        <p:spPr>
          <a:xfrm>
            <a:off x="3257318" y="5153370"/>
            <a:ext cx="5293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600" b="1" i="1" dirty="0">
                <a:solidFill>
                  <a:srgbClr val="002060"/>
                </a:solidFill>
              </a:rPr>
              <a:t>t</a:t>
            </a:r>
            <a:r>
              <a:rPr lang="en-CH" sz="2600" b="1" i="1" baseline="-25000" dirty="0">
                <a:solidFill>
                  <a:srgbClr val="002060"/>
                </a:solidFill>
              </a:rPr>
              <a:t>2g</a:t>
            </a:r>
          </a:p>
        </p:txBody>
      </p:sp>
    </p:spTree>
    <p:extLst>
      <p:ext uri="{BB962C8B-B14F-4D97-AF65-F5344CB8AC3E}">
        <p14:creationId xmlns:p14="http://schemas.microsoft.com/office/powerpoint/2010/main" val="166948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FCE2-20FB-9546-FD73-E5E94BEF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+mn-lt"/>
              </a:rPr>
              <a:t>High temperature superconductors: quick overview</a:t>
            </a:r>
            <a:r>
              <a:rPr lang="it-IT" dirty="0">
                <a:latin typeface="+mn-lt"/>
              </a:rPr>
              <a:t> (from last 40 years)</a:t>
            </a:r>
            <a:endParaRPr lang="en-CH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88D94-DF25-803D-E973-3806AD7E6E53}"/>
              </a:ext>
            </a:extLst>
          </p:cNvPr>
          <p:cNvSpPr txBox="1"/>
          <p:nvPr/>
        </p:nvSpPr>
        <p:spPr>
          <a:xfrm>
            <a:off x="394381" y="1834605"/>
            <a:ext cx="6175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Changing</a:t>
            </a:r>
            <a:r>
              <a:rPr lang="en-CH" sz="2200" dirty="0"/>
              <a:t> the carrier concentration: </a:t>
            </a:r>
            <a:endParaRPr lang="it-IT" sz="2200" dirty="0"/>
          </a:p>
          <a:p>
            <a:pPr algn="ctr"/>
            <a:r>
              <a:rPr lang="it-IT" sz="2200" dirty="0"/>
              <a:t>m</a:t>
            </a:r>
            <a:r>
              <a:rPr lang="en-GB" sz="2200" dirty="0"/>
              <a:t>any different</a:t>
            </a:r>
            <a:r>
              <a:rPr lang="en-CH" sz="2200" dirty="0"/>
              <a:t> ground states </a:t>
            </a:r>
            <a:endParaRPr lang="it-IT" sz="2200" dirty="0"/>
          </a:p>
          <a:p>
            <a:pPr algn="ctr"/>
            <a:r>
              <a:rPr lang="en-CH" sz="2200" dirty="0"/>
              <a:t>(AFM, SC, pseudogap, strange metal, Fermi liquid</a:t>
            </a:r>
            <a:r>
              <a:rPr lang="it-IT" sz="2200" dirty="0"/>
              <a:t>,...</a:t>
            </a:r>
            <a:r>
              <a:rPr lang="en-CH" sz="22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C3B99-0768-53A4-6ABD-E914885A7BF0}"/>
              </a:ext>
            </a:extLst>
          </p:cNvPr>
          <p:cNvSpPr txBox="1"/>
          <p:nvPr/>
        </p:nvSpPr>
        <p:spPr>
          <a:xfrm>
            <a:off x="7458606" y="1917956"/>
            <a:ext cx="3214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Interplay between competing interactions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4A26E2-DB2D-DF94-AF52-D94C222FC2A4}"/>
              </a:ext>
            </a:extLst>
          </p:cNvPr>
          <p:cNvSpPr txBox="1"/>
          <p:nvPr/>
        </p:nvSpPr>
        <p:spPr>
          <a:xfrm>
            <a:off x="8127722" y="3345637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>
                <a:solidFill>
                  <a:srgbClr val="0000FF"/>
                </a:solidFill>
              </a:rPr>
              <a:t>(t)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7F0F51-D7CE-E197-2B75-10EAD2F441C5}"/>
              </a:ext>
            </a:extLst>
          </p:cNvPr>
          <p:cNvSpPr txBox="1"/>
          <p:nvPr/>
        </p:nvSpPr>
        <p:spPr>
          <a:xfrm>
            <a:off x="11065099" y="3345637"/>
            <a:ext cx="57740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H" sz="2400" b="1" dirty="0">
                <a:solidFill>
                  <a:srgbClr val="C00000"/>
                </a:solidFill>
              </a:rPr>
              <a:t>(U)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0CEC29-97B9-D859-7A93-F47C69DB9543}"/>
                  </a:ext>
                </a:extLst>
              </p:cNvPr>
              <p:cNvSpPr txBox="1"/>
              <p:nvPr/>
            </p:nvSpPr>
            <p:spPr>
              <a:xfrm>
                <a:off x="9280311" y="4415709"/>
                <a:ext cx="1152303" cy="87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it-IT" sz="25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it-IT" sz="25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5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it-IT" sz="25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5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it-IT" sz="25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25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den>
                      </m:f>
                    </m:oMath>
                  </m:oMathPara>
                </a14:m>
                <a:endParaRPr lang="en-CH" sz="25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0CEC29-97B9-D859-7A93-F47C69DB9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311" y="4415709"/>
                <a:ext cx="1152303" cy="874085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3852CD90-DB15-491E-98B6-BAE75CB6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2" y="2959708"/>
            <a:ext cx="6460575" cy="377480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5E593C5-2ACA-4EFE-B4C4-7A5C1E536028}"/>
              </a:ext>
            </a:extLst>
          </p:cNvPr>
          <p:cNvSpPr/>
          <p:nvPr/>
        </p:nvSpPr>
        <p:spPr>
          <a:xfrm>
            <a:off x="6799995" y="2992902"/>
            <a:ext cx="1794054" cy="127030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BABE91-9FDE-46E4-9917-FB076A64FFBD}"/>
              </a:ext>
            </a:extLst>
          </p:cNvPr>
          <p:cNvSpPr/>
          <p:nvPr/>
        </p:nvSpPr>
        <p:spPr>
          <a:xfrm>
            <a:off x="9783595" y="2965272"/>
            <a:ext cx="1916318" cy="132556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D61655F-BB7C-42E1-BDE8-FC85C6818990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>
            <a:off x="8594049" y="3628053"/>
            <a:ext cx="1189546" cy="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7A0396-80AC-47B1-916D-B135C1CB1D32}"/>
              </a:ext>
            </a:extLst>
          </p:cNvPr>
          <p:cNvCxnSpPr>
            <a:cxnSpLocks/>
          </p:cNvCxnSpPr>
          <p:nvPr/>
        </p:nvCxnSpPr>
        <p:spPr>
          <a:xfrm flipH="1" flipV="1">
            <a:off x="9132839" y="3717308"/>
            <a:ext cx="396628" cy="98862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46F7AA8-B757-4E5E-835E-39516E255A81}"/>
              </a:ext>
            </a:extLst>
          </p:cNvPr>
          <p:cNvSpPr txBox="1"/>
          <p:nvPr/>
        </p:nvSpPr>
        <p:spPr>
          <a:xfrm>
            <a:off x="6888418" y="3204854"/>
            <a:ext cx="140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00FF"/>
                </a:solidFill>
              </a:rPr>
              <a:t>Itinerant</a:t>
            </a:r>
          </a:p>
          <a:p>
            <a:pPr algn="ctr"/>
            <a:r>
              <a:rPr lang="it-IT" sz="2400" dirty="0">
                <a:solidFill>
                  <a:srgbClr val="0000FF"/>
                </a:solidFill>
              </a:rPr>
              <a:t>electrons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C1F89C-F34F-46DD-941C-4B1517B63774}"/>
              </a:ext>
            </a:extLst>
          </p:cNvPr>
          <p:cNvSpPr txBox="1"/>
          <p:nvPr/>
        </p:nvSpPr>
        <p:spPr>
          <a:xfrm>
            <a:off x="9831477" y="3186763"/>
            <a:ext cx="140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Localized</a:t>
            </a:r>
          </a:p>
          <a:p>
            <a:pPr algn="ctr"/>
            <a:r>
              <a:rPr lang="it-IT" sz="2400" dirty="0">
                <a:solidFill>
                  <a:srgbClr val="C00000"/>
                </a:solidFill>
              </a:rPr>
              <a:t>electrons</a:t>
            </a:r>
          </a:p>
        </p:txBody>
      </p:sp>
      <p:pic>
        <p:nvPicPr>
          <p:cNvPr id="36" name="Graphic 35" descr="Question mark">
            <a:extLst>
              <a:ext uri="{FF2B5EF4-FFF2-40B4-BE49-F238E27FC236}">
                <a16:creationId xmlns:a16="http://schemas.microsoft.com/office/drawing/2014/main" id="{A4009A62-39D5-46BB-AD46-C1A04BC8D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4790" y="4211621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35DBCE7-5E42-4AE5-AC90-D469F4ADEB92}"/>
              </a:ext>
            </a:extLst>
          </p:cNvPr>
          <p:cNvSpPr txBox="1"/>
          <p:nvPr/>
        </p:nvSpPr>
        <p:spPr>
          <a:xfrm>
            <a:off x="8950547" y="5289794"/>
            <a:ext cx="3169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7030A0"/>
                </a:solidFill>
              </a:rPr>
              <a:t>Spin interaction </a:t>
            </a:r>
          </a:p>
          <a:p>
            <a:pPr algn="ctr"/>
            <a:r>
              <a:rPr lang="it-IT" sz="2400" dirty="0">
                <a:solidFill>
                  <a:srgbClr val="7030A0"/>
                </a:solidFill>
              </a:rPr>
              <a:t>(for large U)</a:t>
            </a:r>
          </a:p>
        </p:txBody>
      </p:sp>
    </p:spTree>
    <p:extLst>
      <p:ext uri="{BB962C8B-B14F-4D97-AF65-F5344CB8AC3E}">
        <p14:creationId xmlns:p14="http://schemas.microsoft.com/office/powerpoint/2010/main" val="426596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177A2F-B252-BD13-9245-14448F8C04E5}"/>
              </a:ext>
            </a:extLst>
          </p:cNvPr>
          <p:cNvSpPr txBox="1"/>
          <p:nvPr/>
        </p:nvSpPr>
        <p:spPr>
          <a:xfrm>
            <a:off x="920509" y="1820899"/>
            <a:ext cx="56011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Although this may seem a paradox, all exact science is dominated by the idea of </a:t>
            </a:r>
            <a:r>
              <a:rPr lang="en-GB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approximation</a:t>
            </a:r>
            <a:r>
              <a:rPr lang="en-GB" sz="2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4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(Bertrand Russel)</a:t>
            </a:r>
            <a:endParaRPr lang="en-CH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3B38A-3B08-7112-76D1-4043ADFE4F4A}"/>
              </a:ext>
            </a:extLst>
          </p:cNvPr>
          <p:cNvSpPr txBox="1"/>
          <p:nvPr/>
        </p:nvSpPr>
        <p:spPr>
          <a:xfrm>
            <a:off x="906013" y="4362263"/>
            <a:ext cx="49916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CH"/>
            </a:defPPr>
            <a:lvl1pPr>
              <a:defRPr sz="2400" b="0" i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b="1" dirty="0"/>
              <a:t>Symmetry</a:t>
            </a:r>
            <a:r>
              <a:rPr lang="en-GB" dirty="0"/>
              <a:t> is what we see at a glance. </a:t>
            </a:r>
            <a:r>
              <a:rPr lang="en-GB" sz="2000" i="0" dirty="0"/>
              <a:t>(B. Pascal)</a:t>
            </a:r>
            <a:endParaRPr lang="en-CH" sz="2000" i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F3E5AA-81C4-47B9-A3E5-1D28F68D9FF1}"/>
              </a:ext>
            </a:extLst>
          </p:cNvPr>
          <p:cNvGrpSpPr/>
          <p:nvPr/>
        </p:nvGrpSpPr>
        <p:grpSpPr>
          <a:xfrm>
            <a:off x="7468949" y="1481146"/>
            <a:ext cx="3921940" cy="1197477"/>
            <a:chOff x="7608446" y="1608327"/>
            <a:chExt cx="4583554" cy="149702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DD44CE-3EBA-48E1-8E49-86B078C83FAC}"/>
                </a:ext>
              </a:extLst>
            </p:cNvPr>
            <p:cNvSpPr/>
            <p:nvPr/>
          </p:nvSpPr>
          <p:spPr>
            <a:xfrm>
              <a:off x="7608446" y="1903242"/>
              <a:ext cx="1834958" cy="9707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dirty="0"/>
                <a:t>Low energy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8BD3546-FF0B-4217-989D-D1A563468076}"/>
                </a:ext>
              </a:extLst>
            </p:cNvPr>
            <p:cNvSpPr/>
            <p:nvPr/>
          </p:nvSpPr>
          <p:spPr>
            <a:xfrm>
              <a:off x="10147412" y="1903242"/>
              <a:ext cx="2044588" cy="97076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H" sz="2400" b="1" dirty="0"/>
                <a:t>High energy</a:t>
              </a:r>
              <a:endParaRPr lang="en-CH" sz="2400" dirty="0"/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59D4DCE1-EB25-4840-9EFD-EF5CC2B08273}"/>
                </a:ext>
              </a:extLst>
            </p:cNvPr>
            <p:cNvSpPr/>
            <p:nvPr/>
          </p:nvSpPr>
          <p:spPr>
            <a:xfrm rot="5400000">
              <a:off x="9649617" y="2004838"/>
              <a:ext cx="291582" cy="704007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D4D78B-56D0-49BD-AA01-95A7C372298A}"/>
                </a:ext>
              </a:extLst>
            </p:cNvPr>
            <p:cNvGrpSpPr/>
            <p:nvPr/>
          </p:nvGrpSpPr>
          <p:grpSpPr>
            <a:xfrm>
              <a:off x="10358975" y="1608327"/>
              <a:ext cx="1706250" cy="1497027"/>
              <a:chOff x="10336226" y="1529395"/>
              <a:chExt cx="1656170" cy="16264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E0C2A5B-8470-46F7-8E5A-D0B89C3A3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6226" y="1529395"/>
                <a:ext cx="1656170" cy="1626499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C7C8A44-D4CF-4A18-AFBE-BD08B97D4E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6226" y="1549628"/>
                <a:ext cx="1625825" cy="1565806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66B6C90-6107-4F36-B33F-65C8AFF7D21A}"/>
              </a:ext>
            </a:extLst>
          </p:cNvPr>
          <p:cNvSpPr txBox="1"/>
          <p:nvPr/>
        </p:nvSpPr>
        <p:spPr>
          <a:xfrm>
            <a:off x="2945500" y="403971"/>
            <a:ext cx="6845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Common threads in physics</a:t>
            </a:r>
            <a:endParaRPr lang="en-CH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C325F-2078-40E3-A05A-D3F35C65E134}"/>
              </a:ext>
            </a:extLst>
          </p:cNvPr>
          <p:cNvSpPr txBox="1"/>
          <p:nvPr/>
        </p:nvSpPr>
        <p:spPr>
          <a:xfrm>
            <a:off x="6869890" y="2625680"/>
            <a:ext cx="214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Renormalized low energy physics</a:t>
            </a:r>
            <a:endParaRPr lang="en-CH" sz="2000" b="1" dirty="0">
              <a:solidFill>
                <a:srgbClr val="C0000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F97AD64-825B-4EE5-9F3B-5137EEB8B787}"/>
              </a:ext>
            </a:extLst>
          </p:cNvPr>
          <p:cNvSpPr/>
          <p:nvPr/>
        </p:nvSpPr>
        <p:spPr>
          <a:xfrm>
            <a:off x="8864885" y="2704260"/>
            <a:ext cx="1031674" cy="439355"/>
          </a:xfrm>
          <a:custGeom>
            <a:avLst/>
            <a:gdLst>
              <a:gd name="connsiteX0" fmla="*/ 1205713 w 1205713"/>
              <a:gd name="connsiteY0" fmla="*/ 0 h 618787"/>
              <a:gd name="connsiteX1" fmla="*/ 873940 w 1205713"/>
              <a:gd name="connsiteY1" fmla="*/ 590718 h 618787"/>
              <a:gd name="connsiteX2" fmla="*/ 0 w 1205713"/>
              <a:gd name="connsiteY2" fmla="*/ 469338 h 61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713" h="618787">
                <a:moveTo>
                  <a:pt x="1205713" y="0"/>
                </a:moveTo>
                <a:cubicBezTo>
                  <a:pt x="1140302" y="256247"/>
                  <a:pt x="1074892" y="512495"/>
                  <a:pt x="873940" y="590718"/>
                </a:cubicBezTo>
                <a:cubicBezTo>
                  <a:pt x="672988" y="668941"/>
                  <a:pt x="336494" y="569139"/>
                  <a:pt x="0" y="469338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F9E890-897E-491D-A622-A473AC79CBE9}"/>
              </a:ext>
            </a:extLst>
          </p:cNvPr>
          <p:cNvCxnSpPr/>
          <p:nvPr/>
        </p:nvCxnSpPr>
        <p:spPr>
          <a:xfrm>
            <a:off x="590719" y="3714244"/>
            <a:ext cx="1061383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46313F-EF40-4B68-95B3-72634825F741}"/>
              </a:ext>
            </a:extLst>
          </p:cNvPr>
          <p:cNvSpPr txBox="1"/>
          <p:nvPr/>
        </p:nvSpPr>
        <p:spPr>
          <a:xfrm>
            <a:off x="9791362" y="2889313"/>
            <a:ext cx="1938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rgbClr val="C00000"/>
                </a:solidFill>
              </a:rPr>
              <a:t>Is it legit?</a:t>
            </a:r>
            <a:endParaRPr lang="en-CH" sz="2800" b="1" i="1" dirty="0">
              <a:solidFill>
                <a:srgbClr val="C00000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D8444BF-DE8D-472A-8537-7013D5A593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1685" y="4174370"/>
            <a:ext cx="2840800" cy="1498399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F35CF85-B793-4BBF-8560-403E26112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25" t="27118" r="19681" b="19173"/>
          <a:stretch/>
        </p:blipFill>
        <p:spPr>
          <a:xfrm>
            <a:off x="9429919" y="4690924"/>
            <a:ext cx="2109101" cy="195666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C74B30E-B248-4C3C-B1EB-5C63152A8751}"/>
              </a:ext>
            </a:extLst>
          </p:cNvPr>
          <p:cNvSpPr txBox="1"/>
          <p:nvPr/>
        </p:nvSpPr>
        <p:spPr>
          <a:xfrm>
            <a:off x="6581745" y="5763562"/>
            <a:ext cx="210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antiferromagnetism</a:t>
            </a:r>
            <a:endParaRPr lang="en-CH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1913BA-2B54-4B8B-97DA-1C044FED90E8}"/>
              </a:ext>
            </a:extLst>
          </p:cNvPr>
          <p:cNvSpPr txBox="1"/>
          <p:nvPr/>
        </p:nvSpPr>
        <p:spPr>
          <a:xfrm>
            <a:off x="9890942" y="3957815"/>
            <a:ext cx="2109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symmetry breaking in superconductivity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3394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7827-61BE-2B8A-7DAF-C9B64ACA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37" y="407492"/>
            <a:ext cx="3991416" cy="854303"/>
          </a:xfrm>
        </p:spPr>
        <p:txBody>
          <a:bodyPr/>
          <a:lstStyle/>
          <a:p>
            <a:r>
              <a:rPr lang="en-US" dirty="0"/>
              <a:t>Technicalities (I)</a:t>
            </a:r>
            <a:endParaRPr lang="en-CH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23A09F-29CC-457D-2EFD-65D124C9F381}"/>
              </a:ext>
            </a:extLst>
          </p:cNvPr>
          <p:cNvSpPr txBox="1"/>
          <p:nvPr/>
        </p:nvSpPr>
        <p:spPr>
          <a:xfrm>
            <a:off x="7420519" y="259069"/>
            <a:ext cx="371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000" b="1" dirty="0">
                <a:solidFill>
                  <a:schemeClr val="bg1"/>
                </a:solidFill>
              </a:rPr>
              <a:t>ADRESS @ SLS (PSI, Switzerland)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FCB6C14-A765-CFDA-4091-12951AE60BB9}"/>
              </a:ext>
            </a:extLst>
          </p:cNvPr>
          <p:cNvGrpSpPr>
            <a:grpSpLocks noChangeAspect="1"/>
          </p:cNvGrpSpPr>
          <p:nvPr/>
        </p:nvGrpSpPr>
        <p:grpSpPr>
          <a:xfrm>
            <a:off x="6047160" y="2167970"/>
            <a:ext cx="3960000" cy="3708532"/>
            <a:chOff x="740346" y="1423555"/>
            <a:chExt cx="4704490" cy="44057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AE005B-40D6-E8C8-8B66-6190C6BC01AD}"/>
                </a:ext>
              </a:extLst>
            </p:cNvPr>
            <p:cNvCxnSpPr/>
            <p:nvPr/>
          </p:nvCxnSpPr>
          <p:spPr>
            <a:xfrm>
              <a:off x="1839191" y="1423555"/>
              <a:ext cx="0" cy="43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CAEFF6-7B88-8422-064D-D1EB9E8C1C47}"/>
                </a:ext>
              </a:extLst>
            </p:cNvPr>
            <p:cNvCxnSpPr/>
            <p:nvPr/>
          </p:nvCxnSpPr>
          <p:spPr>
            <a:xfrm>
              <a:off x="3289582" y="1423555"/>
              <a:ext cx="0" cy="43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E7BAC0-9BEE-6C35-5B85-2058665CE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346" y="2473036"/>
              <a:ext cx="4704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BD8543-0384-3B1F-E4E0-0CAE3CDC91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346" y="3905564"/>
              <a:ext cx="4704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5BBD16A-5DDB-FA25-B1C9-2F562385EAB0}"/>
                </a:ext>
              </a:extLst>
            </p:cNvPr>
            <p:cNvCxnSpPr/>
            <p:nvPr/>
          </p:nvCxnSpPr>
          <p:spPr>
            <a:xfrm>
              <a:off x="4739973" y="1423555"/>
              <a:ext cx="0" cy="432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EE5CD4-650B-41C3-6E2D-32B6082256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346" y="5327435"/>
              <a:ext cx="4704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894470-6041-26C5-0102-917D99A533A7}"/>
                </a:ext>
              </a:extLst>
            </p:cNvPr>
            <p:cNvSpPr/>
            <p:nvPr/>
          </p:nvSpPr>
          <p:spPr>
            <a:xfrm>
              <a:off x="1585135" y="2208068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5F2F6F-3C94-88F6-F010-F8F615B203C2}"/>
                </a:ext>
              </a:extLst>
            </p:cNvPr>
            <p:cNvSpPr/>
            <p:nvPr/>
          </p:nvSpPr>
          <p:spPr>
            <a:xfrm>
              <a:off x="3035525" y="2219159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96C0B0-CF10-5B23-C3DF-D0DA3094B7C3}"/>
                </a:ext>
              </a:extLst>
            </p:cNvPr>
            <p:cNvSpPr/>
            <p:nvPr/>
          </p:nvSpPr>
          <p:spPr>
            <a:xfrm>
              <a:off x="4485915" y="2219159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8445F7-88CE-6487-39EA-F6D6C58DAB87}"/>
                </a:ext>
              </a:extLst>
            </p:cNvPr>
            <p:cNvSpPr/>
            <p:nvPr/>
          </p:nvSpPr>
          <p:spPr>
            <a:xfrm>
              <a:off x="1585135" y="3660218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C2FCD90-5E93-2DC6-F584-8CE37D2F32EC}"/>
                </a:ext>
              </a:extLst>
            </p:cNvPr>
            <p:cNvSpPr/>
            <p:nvPr/>
          </p:nvSpPr>
          <p:spPr>
            <a:xfrm>
              <a:off x="3035525" y="3671309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F0DD336-FD72-B90F-B5FC-AFD3CEB21E84}"/>
                </a:ext>
              </a:extLst>
            </p:cNvPr>
            <p:cNvSpPr/>
            <p:nvPr/>
          </p:nvSpPr>
          <p:spPr>
            <a:xfrm>
              <a:off x="4485915" y="3671309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33FA569-6E8B-3F4F-0043-CA85912070DD}"/>
                </a:ext>
              </a:extLst>
            </p:cNvPr>
            <p:cNvSpPr/>
            <p:nvPr/>
          </p:nvSpPr>
          <p:spPr>
            <a:xfrm>
              <a:off x="1585135" y="5060201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DBAA94-33D1-5342-7AC0-EA003A01E914}"/>
                </a:ext>
              </a:extLst>
            </p:cNvPr>
            <p:cNvSpPr/>
            <p:nvPr/>
          </p:nvSpPr>
          <p:spPr>
            <a:xfrm>
              <a:off x="3035525" y="5071292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171C84-2BD1-2D2A-1D4D-EBD92CFADC3D}"/>
                </a:ext>
              </a:extLst>
            </p:cNvPr>
            <p:cNvSpPr/>
            <p:nvPr/>
          </p:nvSpPr>
          <p:spPr>
            <a:xfrm>
              <a:off x="4485915" y="5071292"/>
              <a:ext cx="504000" cy="504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E15830C-91E5-1C26-8741-3FB22C47FB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1390" y="1984664"/>
              <a:ext cx="457745" cy="88073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D8E740D-CBC9-4FA0-A2B7-D5E5A45A5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2543" y="3397835"/>
              <a:ext cx="434352" cy="935765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B64CBD9-AF81-E638-C22B-DE31BE697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9445" y="1953491"/>
              <a:ext cx="438432" cy="91989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F40BABD-077F-AF5E-DF8E-F372DBDA9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69024" y="4832951"/>
              <a:ext cx="463853" cy="896650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C140270-9B83-4BFC-F9D8-9039E49CBC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5525" y="2083484"/>
              <a:ext cx="435817" cy="868952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778D386-809F-4AB3-6AA5-5FFC43F40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85135" y="3429000"/>
              <a:ext cx="504000" cy="955964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DD81A56-3655-D76C-C6F9-F0F4BB7D54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710" y="3514343"/>
              <a:ext cx="498993" cy="995742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307AED6-847D-67F0-FF20-78D0AA6E9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3864" y="4923492"/>
              <a:ext cx="476626" cy="905808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7ADE3B7-8533-CEA3-2CFA-886C2C7CCB6E}"/>
                  </a:ext>
                </a:extLst>
              </p:cNvPr>
              <p:cNvSpPr txBox="1"/>
              <p:nvPr/>
            </p:nvSpPr>
            <p:spPr>
              <a:xfrm>
                <a:off x="5538216" y="931092"/>
                <a:ext cx="4881818" cy="1007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C00000"/>
                    </a:solidFill>
                  </a:rPr>
                  <a:t>s</a:t>
                </a:r>
                <a:r>
                  <a:rPr lang="en-CH" sz="2800" dirty="0">
                    <a:solidFill>
                      <a:srgbClr val="C00000"/>
                    </a:solidFill>
                  </a:rPr>
                  <a:t>quare lattice with one electron per Cu atom in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it-IT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it-IT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it-IT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it-IT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endParaRPr lang="en-CH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07ADE3B7-8533-CEA3-2CFA-886C2C7CC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216" y="931092"/>
                <a:ext cx="4881818" cy="1007584"/>
              </a:xfrm>
              <a:prstGeom prst="rect">
                <a:avLst/>
              </a:prstGeom>
              <a:blipFill>
                <a:blip r:embed="rId2"/>
                <a:stretch>
                  <a:fillRect l="-1558" t="-6250" r="-3117" b="-1125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B8C599C-74BC-BEEA-7FD0-554F1E7229D8}"/>
              </a:ext>
            </a:extLst>
          </p:cNvPr>
          <p:cNvGrpSpPr>
            <a:grpSpLocks noChangeAspect="1"/>
          </p:cNvGrpSpPr>
          <p:nvPr/>
        </p:nvGrpSpPr>
        <p:grpSpPr>
          <a:xfrm>
            <a:off x="820444" y="1408251"/>
            <a:ext cx="2068342" cy="4618977"/>
            <a:chOff x="9024223" y="0"/>
            <a:chExt cx="3383511" cy="6858000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F9578AE9-36A8-7656-044C-D49F13A0D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36066" r="36857"/>
            <a:stretch/>
          </p:blipFill>
          <p:spPr>
            <a:xfrm>
              <a:off x="9444789" y="0"/>
              <a:ext cx="2743200" cy="6858000"/>
            </a:xfrm>
            <a:prstGeom prst="rect">
              <a:avLst/>
            </a:prstGeom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1CEB129-E459-AC20-ECB0-B76215B56BF4}"/>
                </a:ext>
              </a:extLst>
            </p:cNvPr>
            <p:cNvSpPr txBox="1"/>
            <p:nvPr/>
          </p:nvSpPr>
          <p:spPr>
            <a:xfrm>
              <a:off x="9024223" y="1494074"/>
              <a:ext cx="433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400" b="1" dirty="0">
                  <a:solidFill>
                    <a:srgbClr val="D22EF8"/>
                  </a:solidFill>
                </a:rPr>
                <a:t>Bi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88A88B2-A6AE-39BC-90B7-719075374994}"/>
                </a:ext>
              </a:extLst>
            </p:cNvPr>
            <p:cNvSpPr txBox="1"/>
            <p:nvPr/>
          </p:nvSpPr>
          <p:spPr>
            <a:xfrm>
              <a:off x="9372185" y="306316"/>
              <a:ext cx="5004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400" b="1" dirty="0">
                  <a:solidFill>
                    <a:srgbClr val="538BB0"/>
                  </a:solidFill>
                </a:rPr>
                <a:t>Ca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A931B7D-DC8E-99F9-06B9-8E05C4711DE4}"/>
                </a:ext>
              </a:extLst>
            </p:cNvPr>
            <p:cNvSpPr txBox="1"/>
            <p:nvPr/>
          </p:nvSpPr>
          <p:spPr>
            <a:xfrm>
              <a:off x="11968189" y="1032410"/>
              <a:ext cx="439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400" b="1" dirty="0">
                  <a:solidFill>
                    <a:srgbClr val="01FF27"/>
                  </a:solidFill>
                </a:rPr>
                <a:t>Sr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3A10C48-88D8-9047-FA95-91F4682BC640}"/>
                </a:ext>
              </a:extLst>
            </p:cNvPr>
            <p:cNvSpPr txBox="1"/>
            <p:nvPr/>
          </p:nvSpPr>
          <p:spPr>
            <a:xfrm>
              <a:off x="9171736" y="859511"/>
              <a:ext cx="633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400" b="1" dirty="0">
                  <a:solidFill>
                    <a:srgbClr val="FF0100"/>
                  </a:solidFill>
                </a:rPr>
                <a:t>O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3125115-7EC4-689A-992B-A1EADAD22DA0}"/>
                </a:ext>
              </a:extLst>
            </p:cNvPr>
            <p:cNvSpPr txBox="1"/>
            <p:nvPr/>
          </p:nvSpPr>
          <p:spPr>
            <a:xfrm>
              <a:off x="11647350" y="285371"/>
              <a:ext cx="513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2400" b="1" dirty="0">
                  <a:solidFill>
                    <a:srgbClr val="2245D7"/>
                  </a:solidFill>
                </a:rPr>
                <a:t>Cu</a:t>
              </a:r>
            </a:p>
          </p:txBody>
        </p:sp>
      </p:grpSp>
      <p:sp>
        <p:nvSpPr>
          <p:cNvPr id="157" name="Right Arrow 156">
            <a:extLst>
              <a:ext uri="{FF2B5EF4-FFF2-40B4-BE49-F238E27FC236}">
                <a16:creationId xmlns:a16="http://schemas.microsoft.com/office/drawing/2014/main" id="{25369BF4-C828-41A7-C986-F1304A06EDC4}"/>
              </a:ext>
            </a:extLst>
          </p:cNvPr>
          <p:cNvSpPr/>
          <p:nvPr/>
        </p:nvSpPr>
        <p:spPr>
          <a:xfrm>
            <a:off x="2943192" y="3223911"/>
            <a:ext cx="2703378" cy="9919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</a:t>
            </a:r>
            <a:r>
              <a:rPr lang="en-CH" sz="2800" dirty="0">
                <a:solidFill>
                  <a:schemeClr val="bg1"/>
                </a:solidFill>
              </a:rPr>
              <a:t>pproximation!</a:t>
            </a: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70B10095-7E75-D9F7-273E-22885F845451}"/>
              </a:ext>
            </a:extLst>
          </p:cNvPr>
          <p:cNvSpPr/>
          <p:nvPr/>
        </p:nvSpPr>
        <p:spPr>
          <a:xfrm>
            <a:off x="1033153" y="3256335"/>
            <a:ext cx="1777715" cy="46140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CB5FBED-B0B4-D5B5-36F1-9EC63A50ACC3}"/>
              </a:ext>
            </a:extLst>
          </p:cNvPr>
          <p:cNvSpPr/>
          <p:nvPr/>
        </p:nvSpPr>
        <p:spPr>
          <a:xfrm>
            <a:off x="5672527" y="1979953"/>
            <a:ext cx="4881819" cy="46189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B46C5B4-5BE8-E8C7-5335-2B033648139E}"/>
              </a:ext>
            </a:extLst>
          </p:cNvPr>
          <p:cNvSpPr txBox="1"/>
          <p:nvPr/>
        </p:nvSpPr>
        <p:spPr>
          <a:xfrm>
            <a:off x="6966721" y="5973491"/>
            <a:ext cx="3073686" cy="46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T</a:t>
            </a:r>
            <a:r>
              <a:rPr lang="en-CH" sz="2400" dirty="0">
                <a:solidFill>
                  <a:srgbClr val="C00000"/>
                </a:solidFill>
              </a:rPr>
              <a:t>his is the hole doping 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8BB06A01-7B38-0FC0-F45A-870016DC8324}"/>
              </a:ext>
            </a:extLst>
          </p:cNvPr>
          <p:cNvSpPr/>
          <p:nvPr/>
        </p:nvSpPr>
        <p:spPr>
          <a:xfrm>
            <a:off x="7837020" y="5114039"/>
            <a:ext cx="727621" cy="7624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8F9F77C-D99E-0D0A-5809-9AC0B709116D}"/>
              </a:ext>
            </a:extLst>
          </p:cNvPr>
          <p:cNvSpPr txBox="1"/>
          <p:nvPr/>
        </p:nvSpPr>
        <p:spPr>
          <a:xfrm>
            <a:off x="816737" y="5964004"/>
            <a:ext cx="2429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</a:t>
            </a:r>
            <a:r>
              <a:rPr lang="en-CH" sz="2400" dirty="0"/>
              <a:t>eal crystal: </a:t>
            </a:r>
            <a:r>
              <a:rPr lang="en-CH" sz="2200" dirty="0"/>
              <a:t>Bi</a:t>
            </a:r>
            <a:r>
              <a:rPr lang="en-CH" sz="2200" baseline="-25000" dirty="0"/>
              <a:t>2</a:t>
            </a:r>
            <a:r>
              <a:rPr lang="en-CH" sz="2200" dirty="0"/>
              <a:t>Sr</a:t>
            </a:r>
            <a:r>
              <a:rPr lang="en-CH" sz="2200" baseline="-25000" dirty="0"/>
              <a:t>2</a:t>
            </a:r>
            <a:r>
              <a:rPr lang="en-CH" sz="2200" dirty="0"/>
              <a:t>CaCu</a:t>
            </a:r>
            <a:r>
              <a:rPr lang="en-CH" sz="2200" baseline="-25000" dirty="0"/>
              <a:t>2</a:t>
            </a:r>
            <a:r>
              <a:rPr lang="en-CH" sz="2200" dirty="0"/>
              <a:t>O</a:t>
            </a:r>
            <a:r>
              <a:rPr lang="en-CH" sz="2200" baseline="-25000" dirty="0"/>
              <a:t>8-x</a:t>
            </a:r>
            <a:endParaRPr lang="en-CH" sz="2200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3D53CEF-334B-4F5B-5EBB-EB9E3AF5B2E8}"/>
              </a:ext>
            </a:extLst>
          </p:cNvPr>
          <p:cNvSpPr txBox="1"/>
          <p:nvPr/>
        </p:nvSpPr>
        <p:spPr>
          <a:xfrm>
            <a:off x="2654609" y="2961026"/>
            <a:ext cx="1734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400" dirty="0">
                <a:solidFill>
                  <a:srgbClr val="C00000"/>
                </a:solidFill>
              </a:rPr>
              <a:t>Cu-O planes 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89031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7827-61BE-2B8A-7DAF-C9B64ACA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37" y="407492"/>
            <a:ext cx="3991416" cy="854303"/>
          </a:xfrm>
        </p:spPr>
        <p:txBody>
          <a:bodyPr/>
          <a:lstStyle/>
          <a:p>
            <a:r>
              <a:rPr lang="en-US" dirty="0"/>
              <a:t>Technicalities (II)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0F4DD-E54F-5F56-396E-1EEA023326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244" y="4285070"/>
            <a:ext cx="4061901" cy="2309708"/>
          </a:xfrm>
          <a:prstGeom prst="rect">
            <a:avLst/>
          </a:prstGeom>
        </p:spPr>
      </p:pic>
      <p:pic>
        <p:nvPicPr>
          <p:cNvPr id="31" name="Picture 30" descr="A picture containing dock&#10;&#10;Description automatically generated">
            <a:extLst>
              <a:ext uri="{FF2B5EF4-FFF2-40B4-BE49-F238E27FC236}">
                <a16:creationId xmlns:a16="http://schemas.microsoft.com/office/drawing/2014/main" id="{1D987976-ED2C-DD08-43F3-F8FDE9D05E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" t="5731" r="-228" b="-1836"/>
          <a:stretch/>
        </p:blipFill>
        <p:spPr>
          <a:xfrm>
            <a:off x="7375267" y="185379"/>
            <a:ext cx="3966119" cy="28612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D23A09F-29CC-457D-2EFD-65D124C9F381}"/>
              </a:ext>
            </a:extLst>
          </p:cNvPr>
          <p:cNvSpPr txBox="1"/>
          <p:nvPr/>
        </p:nvSpPr>
        <p:spPr>
          <a:xfrm>
            <a:off x="7420519" y="259069"/>
            <a:ext cx="371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000" b="1" dirty="0">
                <a:solidFill>
                  <a:schemeClr val="bg1"/>
                </a:solidFill>
              </a:rPr>
              <a:t>ADRESS @ SLS (PSI, Switzerland)</a:t>
            </a:r>
          </a:p>
        </p:txBody>
      </p:sp>
      <p:pic>
        <p:nvPicPr>
          <p:cNvPr id="34" name="Picture 33" descr="Chart, logo, company name, bubble chart&#10;&#10;Description automatically generated">
            <a:extLst>
              <a:ext uri="{FF2B5EF4-FFF2-40B4-BE49-F238E27FC236}">
                <a16:creationId xmlns:a16="http://schemas.microsoft.com/office/drawing/2014/main" id="{FAF6A312-F068-F10C-F7CD-063157DB9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061" b="55927"/>
          <a:stretch/>
        </p:blipFill>
        <p:spPr>
          <a:xfrm>
            <a:off x="9809810" y="3170632"/>
            <a:ext cx="1348559" cy="1339453"/>
          </a:xfrm>
          <a:prstGeom prst="rect">
            <a:avLst/>
          </a:prstGeom>
        </p:spPr>
      </p:pic>
      <p:pic>
        <p:nvPicPr>
          <p:cNvPr id="35" name="Picture 34" descr="Chart, logo, company name, bubble chart&#10;&#10;Description automatically generated">
            <a:extLst>
              <a:ext uri="{FF2B5EF4-FFF2-40B4-BE49-F238E27FC236}">
                <a16:creationId xmlns:a16="http://schemas.microsoft.com/office/drawing/2014/main" id="{D24EE9B3-04E3-C40E-E8FB-8B69AF09F2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774" r="67561" b="11440"/>
          <a:stretch/>
        </p:blipFill>
        <p:spPr>
          <a:xfrm>
            <a:off x="9249353" y="4250072"/>
            <a:ext cx="1348560" cy="1073220"/>
          </a:xfrm>
          <a:prstGeom prst="rect">
            <a:avLst/>
          </a:prstGeom>
        </p:spPr>
      </p:pic>
      <p:pic>
        <p:nvPicPr>
          <p:cNvPr id="36" name="Picture 35" descr="Chart, logo, company name, bubble chart&#10;&#10;Description automatically generated">
            <a:extLst>
              <a:ext uri="{FF2B5EF4-FFF2-40B4-BE49-F238E27FC236}">
                <a16:creationId xmlns:a16="http://schemas.microsoft.com/office/drawing/2014/main" id="{C3A59BAC-1837-EABF-D278-6BAF5B2D19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959" t="57541" r="34560" b="11441"/>
          <a:stretch/>
        </p:blipFill>
        <p:spPr>
          <a:xfrm>
            <a:off x="6786639" y="4333600"/>
            <a:ext cx="1183982" cy="1015344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957ECA-E633-7094-E345-A44E65CAAE6A}"/>
              </a:ext>
            </a:extLst>
          </p:cNvPr>
          <p:cNvCxnSpPr>
            <a:cxnSpLocks/>
          </p:cNvCxnSpPr>
          <p:nvPr/>
        </p:nvCxnSpPr>
        <p:spPr>
          <a:xfrm>
            <a:off x="8079709" y="4832951"/>
            <a:ext cx="1278618" cy="107648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3F7B9B8-429E-C92A-086B-F840CD9DDEB1}"/>
              </a:ext>
            </a:extLst>
          </p:cNvPr>
          <p:cNvCxnSpPr>
            <a:cxnSpLocks/>
          </p:cNvCxnSpPr>
          <p:nvPr/>
        </p:nvCxnSpPr>
        <p:spPr>
          <a:xfrm>
            <a:off x="8079709" y="4832951"/>
            <a:ext cx="1002298" cy="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A37999-D25F-CB66-AE2F-D8791D8EE9F1}"/>
              </a:ext>
            </a:extLst>
          </p:cNvPr>
          <p:cNvCxnSpPr>
            <a:cxnSpLocks/>
          </p:cNvCxnSpPr>
          <p:nvPr/>
        </p:nvCxnSpPr>
        <p:spPr>
          <a:xfrm flipV="1">
            <a:off x="8087917" y="3888120"/>
            <a:ext cx="1270410" cy="94483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Chart, logo, company name, bubble chart&#10;&#10;Description automatically generated">
            <a:extLst>
              <a:ext uri="{FF2B5EF4-FFF2-40B4-BE49-F238E27FC236}">
                <a16:creationId xmlns:a16="http://schemas.microsoft.com/office/drawing/2014/main" id="{CA40C7FE-3C9A-F0EC-8994-330DD7A6C7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35" b="55927"/>
          <a:stretch/>
        </p:blipFill>
        <p:spPr>
          <a:xfrm>
            <a:off x="9897573" y="5239704"/>
            <a:ext cx="1260796" cy="1339453"/>
          </a:xfrm>
          <a:prstGeom prst="rect">
            <a:avLst/>
          </a:prstGeom>
        </p:spPr>
      </p:pic>
      <p:pic>
        <p:nvPicPr>
          <p:cNvPr id="42" name="Picture 41" descr="Chart, logo, company name, bubble chart&#10;&#10;Description automatically generated">
            <a:extLst>
              <a:ext uri="{FF2B5EF4-FFF2-40B4-BE49-F238E27FC236}">
                <a16:creationId xmlns:a16="http://schemas.microsoft.com/office/drawing/2014/main" id="{E9EE94D1-4678-0FBC-14EA-55510D1F8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08" t="4559" r="34827" b="54575"/>
          <a:stretch/>
        </p:blipFill>
        <p:spPr>
          <a:xfrm>
            <a:off x="10262276" y="4249779"/>
            <a:ext cx="1260796" cy="124196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AD86020-CB43-CECA-AB95-E6A0FADA3AED}"/>
              </a:ext>
            </a:extLst>
          </p:cNvPr>
          <p:cNvSpPr txBox="1"/>
          <p:nvPr/>
        </p:nvSpPr>
        <p:spPr>
          <a:xfrm>
            <a:off x="7078722" y="536026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Cu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2937D-3707-4A26-B043-E08A35D58B41}"/>
              </a:ext>
            </a:extLst>
          </p:cNvPr>
          <p:cNvSpPr txBox="1"/>
          <p:nvPr/>
        </p:nvSpPr>
        <p:spPr>
          <a:xfrm>
            <a:off x="564781" y="2561603"/>
            <a:ext cx="112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photon in</a:t>
            </a:r>
            <a:endParaRPr lang="en-CH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3741BD-9AA1-4AAC-9711-4886AF430D35}"/>
              </a:ext>
            </a:extLst>
          </p:cNvPr>
          <p:cNvSpPr txBox="1"/>
          <p:nvPr/>
        </p:nvSpPr>
        <p:spPr>
          <a:xfrm>
            <a:off x="3249304" y="2906812"/>
            <a:ext cx="124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photon out</a:t>
            </a:r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D399D23-E04A-4976-ADDE-5B394BDAA435}"/>
              </a:ext>
            </a:extLst>
          </p:cNvPr>
          <p:cNvSpPr/>
          <p:nvPr/>
        </p:nvSpPr>
        <p:spPr>
          <a:xfrm>
            <a:off x="9525674" y="3429000"/>
            <a:ext cx="1926574" cy="3165778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rgbClr val="0000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7FD11F-12F0-4EFF-8F5E-ED4FEDA8BADD}"/>
              </a:ext>
            </a:extLst>
          </p:cNvPr>
          <p:cNvSpPr txBox="1"/>
          <p:nvPr/>
        </p:nvSpPr>
        <p:spPr>
          <a:xfrm>
            <a:off x="9598911" y="3028503"/>
            <a:ext cx="190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FF"/>
                </a:solidFill>
              </a:rPr>
              <a:t>Crystal field levels</a:t>
            </a:r>
            <a:endParaRPr lang="en-CH" dirty="0">
              <a:solidFill>
                <a:srgbClr val="0000FF"/>
              </a:solidFill>
            </a:endParaRPr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id="{1D5C97E5-1394-4EAA-9855-A9A2938FD3C2}"/>
              </a:ext>
            </a:extLst>
          </p:cNvPr>
          <p:cNvSpPr/>
          <p:nvPr/>
        </p:nvSpPr>
        <p:spPr>
          <a:xfrm rot="7073792">
            <a:off x="6934098" y="4823349"/>
            <a:ext cx="742463" cy="16006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03861051-B645-49FA-9077-C261F3205D72}"/>
              </a:ext>
            </a:extLst>
          </p:cNvPr>
          <p:cNvSpPr/>
          <p:nvPr/>
        </p:nvSpPr>
        <p:spPr>
          <a:xfrm rot="7073792">
            <a:off x="9594123" y="4855571"/>
            <a:ext cx="742463" cy="16006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4EA6949-CBCC-4FD0-AA9C-9AF677B262E6}"/>
              </a:ext>
            </a:extLst>
          </p:cNvPr>
          <p:cNvSpPr/>
          <p:nvPr/>
        </p:nvSpPr>
        <p:spPr>
          <a:xfrm>
            <a:off x="7546932" y="3970609"/>
            <a:ext cx="2210843" cy="563813"/>
          </a:xfrm>
          <a:custGeom>
            <a:avLst/>
            <a:gdLst>
              <a:gd name="connsiteX0" fmla="*/ 0 w 2210843"/>
              <a:gd name="connsiteY0" fmla="*/ 563813 h 563813"/>
              <a:gd name="connsiteX1" fmla="*/ 1096027 w 2210843"/>
              <a:gd name="connsiteY1" fmla="*/ 142 h 563813"/>
              <a:gd name="connsiteX2" fmla="*/ 2210843 w 2210843"/>
              <a:gd name="connsiteY2" fmla="*/ 507446 h 56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0843" h="563813">
                <a:moveTo>
                  <a:pt x="0" y="563813"/>
                </a:moveTo>
                <a:cubicBezTo>
                  <a:pt x="363776" y="286674"/>
                  <a:pt x="727553" y="9536"/>
                  <a:pt x="1096027" y="142"/>
                </a:cubicBezTo>
                <a:cubicBezTo>
                  <a:pt x="1464501" y="-9252"/>
                  <a:pt x="2015646" y="447948"/>
                  <a:pt x="2210843" y="507446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B5133C-AC97-4DFF-9FDD-50C26B8A4A39}"/>
              </a:ext>
            </a:extLst>
          </p:cNvPr>
          <p:cNvSpPr txBox="1"/>
          <p:nvPr/>
        </p:nvSpPr>
        <p:spPr>
          <a:xfrm>
            <a:off x="7704299" y="3568556"/>
            <a:ext cx="159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7BAED8"/>
                </a:solidFill>
              </a:rPr>
              <a:t>dd excitons</a:t>
            </a:r>
            <a:endParaRPr lang="en-CH" dirty="0">
              <a:solidFill>
                <a:srgbClr val="7BAED8"/>
              </a:solidFill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C728DCD-5941-410C-96C6-59411AC38894}"/>
              </a:ext>
            </a:extLst>
          </p:cNvPr>
          <p:cNvSpPr txBox="1">
            <a:spLocks/>
          </p:cNvSpPr>
          <p:nvPr/>
        </p:nvSpPr>
        <p:spPr>
          <a:xfrm>
            <a:off x="555159" y="1206916"/>
            <a:ext cx="5817932" cy="46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Re</a:t>
            </a:r>
            <a:r>
              <a:rPr lang="it-IT" sz="2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sonant inelastic x-ray scattering (RIXS)</a:t>
            </a:r>
            <a:endParaRPr lang="en-CH" sz="2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62270B7-D698-4B46-9255-AAAFD48DE3DA}"/>
              </a:ext>
            </a:extLst>
          </p:cNvPr>
          <p:cNvSpPr/>
          <p:nvPr/>
        </p:nvSpPr>
        <p:spPr>
          <a:xfrm>
            <a:off x="555159" y="1670676"/>
            <a:ext cx="5726979" cy="5013346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8DFA20B-8944-4FD6-94B3-BE1848B18AE1}"/>
              </a:ext>
            </a:extLst>
          </p:cNvPr>
          <p:cNvSpPr/>
          <p:nvPr/>
        </p:nvSpPr>
        <p:spPr>
          <a:xfrm>
            <a:off x="3735421" y="4417098"/>
            <a:ext cx="1613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</a:rPr>
              <a:t>RIXS spectrum </a:t>
            </a:r>
            <a:endParaRPr lang="en-CH" dirty="0"/>
          </a:p>
        </p:txBody>
      </p:sp>
      <p:sp>
        <p:nvSpPr>
          <p:cNvPr id="59" name="Arrow: Left 58">
            <a:extLst>
              <a:ext uri="{FF2B5EF4-FFF2-40B4-BE49-F238E27FC236}">
                <a16:creationId xmlns:a16="http://schemas.microsoft.com/office/drawing/2014/main" id="{97132883-4E2A-4D20-BA74-331B762D26EA}"/>
              </a:ext>
            </a:extLst>
          </p:cNvPr>
          <p:cNvSpPr/>
          <p:nvPr/>
        </p:nvSpPr>
        <p:spPr>
          <a:xfrm rot="7073792">
            <a:off x="10112857" y="3825530"/>
            <a:ext cx="742463" cy="16006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0" name="Arrow: Left 59">
            <a:extLst>
              <a:ext uri="{FF2B5EF4-FFF2-40B4-BE49-F238E27FC236}">
                <a16:creationId xmlns:a16="http://schemas.microsoft.com/office/drawing/2014/main" id="{FE715373-2DEA-4825-B888-E1ED73CB30F2}"/>
              </a:ext>
            </a:extLst>
          </p:cNvPr>
          <p:cNvSpPr/>
          <p:nvPr/>
        </p:nvSpPr>
        <p:spPr>
          <a:xfrm rot="7073792">
            <a:off x="10135469" y="5953303"/>
            <a:ext cx="742463" cy="16006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1" name="Arrow: Left 60">
            <a:extLst>
              <a:ext uri="{FF2B5EF4-FFF2-40B4-BE49-F238E27FC236}">
                <a16:creationId xmlns:a16="http://schemas.microsoft.com/office/drawing/2014/main" id="{D59A2F7E-3062-4CDC-8B00-CFE55A157CB4}"/>
              </a:ext>
            </a:extLst>
          </p:cNvPr>
          <p:cNvSpPr/>
          <p:nvPr/>
        </p:nvSpPr>
        <p:spPr>
          <a:xfrm rot="7073792">
            <a:off x="10521442" y="4817830"/>
            <a:ext cx="742463" cy="16006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2" name="Picture 4">
            <a:extLst>
              <a:ext uri="{FF2B5EF4-FFF2-40B4-BE49-F238E27FC236}">
                <a16:creationId xmlns:a16="http://schemas.microsoft.com/office/drawing/2014/main" id="{F9206DB6-64A4-4467-8B5D-66B58CA6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3866">
            <a:off x="1193753" y="2654268"/>
            <a:ext cx="1526254" cy="5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F6E21CB-D47F-4158-BC7A-FAD9D2C73CCE}"/>
                  </a:ext>
                </a:extLst>
              </p:cNvPr>
              <p:cNvSpPr txBox="1"/>
              <p:nvPr/>
            </p:nvSpPr>
            <p:spPr>
              <a:xfrm>
                <a:off x="889092" y="2891319"/>
                <a:ext cx="746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F6E21CB-D47F-4158-BC7A-FAD9D2C73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92" y="2891319"/>
                <a:ext cx="7463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F6726FE-4099-4DE9-BE0C-FDBF4F2A4DF6}"/>
                  </a:ext>
                </a:extLst>
              </p:cNvPr>
              <p:cNvSpPr txBox="1"/>
              <p:nvPr/>
            </p:nvSpPr>
            <p:spPr>
              <a:xfrm>
                <a:off x="3444595" y="3202044"/>
                <a:ext cx="799321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F6726FE-4099-4DE9-BE0C-FDBF4F2A4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595" y="3202044"/>
                <a:ext cx="799321" cy="391582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AB610F10-8FD7-497B-8839-F34E619D6698}"/>
              </a:ext>
            </a:extLst>
          </p:cNvPr>
          <p:cNvSpPr/>
          <p:nvPr/>
        </p:nvSpPr>
        <p:spPr>
          <a:xfrm>
            <a:off x="1134422" y="3691078"/>
            <a:ext cx="229004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crystal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181C61E-EFBB-40E6-AFEC-653639125B57}"/>
                  </a:ext>
                </a:extLst>
              </p:cNvPr>
              <p:cNvSpPr txBox="1"/>
              <p:nvPr/>
            </p:nvSpPr>
            <p:spPr>
              <a:xfrm>
                <a:off x="3326485" y="1908371"/>
                <a:ext cx="2841383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We measure the </a:t>
                </a:r>
              </a:p>
              <a:p>
                <a:pPr algn="ctr"/>
                <a:r>
                  <a:rPr lang="it-IT" dirty="0"/>
                  <a:t>energy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181C61E-EFBB-40E6-AFEC-65363912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85" y="1908371"/>
                <a:ext cx="2841383" cy="668581"/>
              </a:xfrm>
              <a:prstGeom prst="rect">
                <a:avLst/>
              </a:prstGeom>
              <a:blipFill>
                <a:blip r:embed="rId8"/>
                <a:stretch>
                  <a:fillRect t="-4545" b="-1090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1395E4E-5675-43AF-AFB6-0251FAD68511}"/>
              </a:ext>
            </a:extLst>
          </p:cNvPr>
          <p:cNvSpPr txBox="1"/>
          <p:nvPr/>
        </p:nvSpPr>
        <p:spPr>
          <a:xfrm>
            <a:off x="3764796" y="3679450"/>
            <a:ext cx="2403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[</a:t>
            </a:r>
            <a:r>
              <a:rPr lang="it-IT" dirty="0" err="1"/>
              <a:t>photon</a:t>
            </a:r>
            <a:r>
              <a:rPr lang="it-IT" dirty="0"/>
              <a:t> energy ∼1keV]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467B3-A558-0B8C-8378-C5B5BC952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408">
            <a:off x="2174737" y="2890633"/>
            <a:ext cx="1526254" cy="5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0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5472-D223-2224-C6B1-ADD5F3FD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31" y="365125"/>
            <a:ext cx="7810834" cy="1325563"/>
          </a:xfrm>
        </p:spPr>
        <p:txBody>
          <a:bodyPr>
            <a:normAutofit/>
          </a:bodyPr>
          <a:lstStyle/>
          <a:p>
            <a:r>
              <a:rPr lang="en-CH" sz="4000" dirty="0">
                <a:latin typeface="+mn-lt"/>
              </a:rPr>
              <a:t>Signature at the sup</a:t>
            </a:r>
            <a:r>
              <a:rPr lang="it-IT" sz="4000" dirty="0">
                <a:latin typeface="+mn-lt"/>
              </a:rPr>
              <a:t>er</a:t>
            </a:r>
            <a:r>
              <a:rPr lang="en-CH" sz="4000" dirty="0">
                <a:latin typeface="+mn-lt"/>
              </a:rPr>
              <a:t>conducting </a:t>
            </a:r>
            <a:r>
              <a:rPr lang="it-IT" sz="4000" dirty="0">
                <a:latin typeface="+mn-lt"/>
              </a:rPr>
              <a:t>temperature</a:t>
            </a:r>
            <a:endParaRPr lang="en-CH" sz="4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C418D-13EA-855F-2624-12C915B7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98" y="2153598"/>
            <a:ext cx="6278083" cy="4414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1B6E7F-11AB-820C-0646-1B4341324E82}"/>
                  </a:ext>
                </a:extLst>
              </p:cNvPr>
              <p:cNvSpPr txBox="1"/>
              <p:nvPr/>
            </p:nvSpPr>
            <p:spPr>
              <a:xfrm>
                <a:off x="1894902" y="5495999"/>
                <a:ext cx="2449453" cy="996876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it-IT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it-IT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it-IT" sz="2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it-IT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it-IT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CH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1B6E7F-11AB-820C-0646-1B4341324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02" y="5495999"/>
                <a:ext cx="2449453" cy="9968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4EEEC0-580A-4A06-2527-B7953A320E83}"/>
              </a:ext>
            </a:extLst>
          </p:cNvPr>
          <p:cNvSpPr txBox="1"/>
          <p:nvPr/>
        </p:nvSpPr>
        <p:spPr>
          <a:xfrm>
            <a:off x="1517885" y="4998126"/>
            <a:ext cx="332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Energy center of mass</a:t>
            </a:r>
            <a:endParaRPr lang="en-CH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BF52D-D741-F49A-8BB5-779CA13C290A}"/>
              </a:ext>
            </a:extLst>
          </p:cNvPr>
          <p:cNvSpPr/>
          <p:nvPr/>
        </p:nvSpPr>
        <p:spPr>
          <a:xfrm>
            <a:off x="1520763" y="4959332"/>
            <a:ext cx="3327898" cy="160854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2BED067-155F-D091-8056-4D54EAFAD8EE}"/>
              </a:ext>
            </a:extLst>
          </p:cNvPr>
          <p:cNvSpPr/>
          <p:nvPr/>
        </p:nvSpPr>
        <p:spPr>
          <a:xfrm>
            <a:off x="2746631" y="4443218"/>
            <a:ext cx="2477525" cy="44111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6FFCB8-A205-4E83-8A52-424F7B70E3D3}"/>
              </a:ext>
            </a:extLst>
          </p:cNvPr>
          <p:cNvGrpSpPr/>
          <p:nvPr/>
        </p:nvGrpSpPr>
        <p:grpSpPr>
          <a:xfrm>
            <a:off x="479219" y="1686892"/>
            <a:ext cx="4282581" cy="2435193"/>
            <a:chOff x="479219" y="1753827"/>
            <a:chExt cx="4282581" cy="24351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E459EB-9101-B6D9-71F2-2CC680D60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9219" y="1753827"/>
              <a:ext cx="4282581" cy="243519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8AE3C2-BD98-4B3E-B38F-F99F74AF97FB}"/>
                </a:ext>
              </a:extLst>
            </p:cNvPr>
            <p:cNvSpPr/>
            <p:nvPr/>
          </p:nvSpPr>
          <p:spPr>
            <a:xfrm>
              <a:off x="1665962" y="1806768"/>
              <a:ext cx="820454" cy="1963899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762A51-026A-4CA5-984E-45AE1E907586}"/>
                </a:ext>
              </a:extLst>
            </p:cNvPr>
            <p:cNvSpPr/>
            <p:nvPr/>
          </p:nvSpPr>
          <p:spPr>
            <a:xfrm>
              <a:off x="1390388" y="1806768"/>
              <a:ext cx="204891" cy="1963899"/>
            </a:xfrm>
            <a:prstGeom prst="rect">
              <a:avLst/>
            </a:prstGeom>
            <a:solidFill>
              <a:schemeClr val="accent6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D6E26B1-0C6E-4DBB-91FE-B7C94762FC2B}"/>
              </a:ext>
            </a:extLst>
          </p:cNvPr>
          <p:cNvSpPr/>
          <p:nvPr/>
        </p:nvSpPr>
        <p:spPr>
          <a:xfrm>
            <a:off x="2492679" y="4173940"/>
            <a:ext cx="253952" cy="60474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7C5AF9-EAB8-A634-671C-7FF2CB72677C}"/>
              </a:ext>
            </a:extLst>
          </p:cNvPr>
          <p:cNvGrpSpPr>
            <a:grpSpLocks noChangeAspect="1"/>
          </p:cNvGrpSpPr>
          <p:nvPr/>
        </p:nvGrpSpPr>
        <p:grpSpPr>
          <a:xfrm>
            <a:off x="8665358" y="122143"/>
            <a:ext cx="2689363" cy="1800000"/>
            <a:chOff x="8378920" y="52233"/>
            <a:chExt cx="3200349" cy="21420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D36493-6824-BA6F-FF2B-BE24A0068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78920" y="52233"/>
              <a:ext cx="3200349" cy="1869910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0FA684D-79C8-EF08-110D-9A0A8F982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5298" y="1686892"/>
              <a:ext cx="0" cy="44681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BEC2714-12CE-4958-756E-35D5814A7A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396" y="1686891"/>
              <a:ext cx="0" cy="44681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00B6EBD-B296-DDE6-C27B-B1B500E6EA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8314" y="1686891"/>
              <a:ext cx="0" cy="446815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A8445B-42E0-7215-F787-4399694C5EDF}"/>
                </a:ext>
              </a:extLst>
            </p:cNvPr>
            <p:cNvSpPr txBox="1"/>
            <p:nvPr/>
          </p:nvSpPr>
          <p:spPr>
            <a:xfrm>
              <a:off x="10532971" y="1824906"/>
              <a:ext cx="58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b="1" dirty="0">
                  <a:solidFill>
                    <a:srgbClr val="0000FF"/>
                  </a:solidFill>
                </a:rPr>
                <a:t>OD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F88EEB-AD34-4B8A-F243-14D2DA0FA63E}"/>
                </a:ext>
              </a:extLst>
            </p:cNvPr>
            <p:cNvSpPr txBox="1"/>
            <p:nvPr/>
          </p:nvSpPr>
          <p:spPr>
            <a:xfrm>
              <a:off x="9982484" y="1824906"/>
              <a:ext cx="58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b="1" dirty="0">
                  <a:solidFill>
                    <a:srgbClr val="0000FF"/>
                  </a:solidFill>
                </a:rPr>
                <a:t>OP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CA3FF0-550A-F6D3-4819-7A06AEAEDF91}"/>
                </a:ext>
              </a:extLst>
            </p:cNvPr>
            <p:cNvSpPr txBox="1"/>
            <p:nvPr/>
          </p:nvSpPr>
          <p:spPr>
            <a:xfrm>
              <a:off x="8985045" y="1787902"/>
              <a:ext cx="580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b="1" dirty="0">
                  <a:solidFill>
                    <a:srgbClr val="0000FF"/>
                  </a:solidFill>
                </a:rPr>
                <a:t>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739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045FB-257D-FF8D-7454-1800635F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6C2-A919-453D-982D-FCC0955655DF}" type="slidenum">
              <a:rPr lang="en-CH" smtClean="0"/>
              <a:t>7</a:t>
            </a:fld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02599-D66F-EAD2-C48F-8B5FBC949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60" y="1451147"/>
            <a:ext cx="2124664" cy="21631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71DAE7-E40D-9A52-9D9D-9AC2D154768C}"/>
              </a:ext>
            </a:extLst>
          </p:cNvPr>
          <p:cNvCxnSpPr>
            <a:cxnSpLocks/>
          </p:cNvCxnSpPr>
          <p:nvPr/>
        </p:nvCxnSpPr>
        <p:spPr>
          <a:xfrm>
            <a:off x="5892074" y="202844"/>
            <a:ext cx="0" cy="34758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966FF4-9D29-E2A0-0495-4C7AD84E803E}"/>
              </a:ext>
            </a:extLst>
          </p:cNvPr>
          <p:cNvSpPr txBox="1"/>
          <p:nvPr/>
        </p:nvSpPr>
        <p:spPr>
          <a:xfrm>
            <a:off x="972930" y="846160"/>
            <a:ext cx="286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dirty="0"/>
              <a:t>“normal” (T&gt;T</a:t>
            </a:r>
            <a:r>
              <a:rPr lang="en-CH" sz="2000" baseline="-25000" dirty="0"/>
              <a:t>c</a:t>
            </a:r>
            <a:r>
              <a:rPr lang="en-CH" sz="2000" dirty="0"/>
              <a:t>) state: AFM local order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DD00FC-76A3-7567-8A5D-D5A83EDA3025}"/>
              </a:ext>
            </a:extLst>
          </p:cNvPr>
          <p:cNvCxnSpPr>
            <a:cxnSpLocks/>
          </p:cNvCxnSpPr>
          <p:nvPr/>
        </p:nvCxnSpPr>
        <p:spPr>
          <a:xfrm flipV="1">
            <a:off x="744198" y="704249"/>
            <a:ext cx="0" cy="57007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18275F-E098-5499-FEEC-EE9D7FE31E4C}"/>
              </a:ext>
            </a:extLst>
          </p:cNvPr>
          <p:cNvSpPr txBox="1"/>
          <p:nvPr/>
        </p:nvSpPr>
        <p:spPr>
          <a:xfrm rot="16200000">
            <a:off x="-765782" y="3561481"/>
            <a:ext cx="19200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600" dirty="0"/>
              <a:t>T</a:t>
            </a:r>
            <a:r>
              <a:rPr lang="it-IT" sz="2600" dirty="0"/>
              <a:t>emperature</a:t>
            </a:r>
            <a:endParaRPr lang="en-CH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DB2AF6-39D4-DC7B-10B4-C17BE0541BEE}"/>
              </a:ext>
            </a:extLst>
          </p:cNvPr>
          <p:cNvSpPr txBox="1"/>
          <p:nvPr/>
        </p:nvSpPr>
        <p:spPr>
          <a:xfrm>
            <a:off x="311118" y="3386285"/>
            <a:ext cx="46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/>
              <a:t>T</a:t>
            </a:r>
            <a:r>
              <a:rPr lang="en-CH" sz="3200" baseline="-25000" dirty="0"/>
              <a:t>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6990C5-EEB6-7552-DADD-E5DAD4F0CBCD}"/>
              </a:ext>
            </a:extLst>
          </p:cNvPr>
          <p:cNvCxnSpPr>
            <a:stCxn id="14" idx="1"/>
            <a:endCxn id="14" idx="1"/>
          </p:cNvCxnSpPr>
          <p:nvPr/>
        </p:nvCxnSpPr>
        <p:spPr>
          <a:xfrm>
            <a:off x="311118" y="367867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FBE82-CCC6-564B-DF08-FED6883A49D3}"/>
              </a:ext>
            </a:extLst>
          </p:cNvPr>
          <p:cNvCxnSpPr/>
          <p:nvPr/>
        </p:nvCxnSpPr>
        <p:spPr>
          <a:xfrm>
            <a:off x="618945" y="3614542"/>
            <a:ext cx="2112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CCE1FF8-E8EA-170A-7506-698F45C61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75" y="3889226"/>
            <a:ext cx="2101430" cy="20433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5A4A94-E395-9B43-10BD-20FA7EDC9750}"/>
              </a:ext>
            </a:extLst>
          </p:cNvPr>
          <p:cNvSpPr txBox="1"/>
          <p:nvPr/>
        </p:nvSpPr>
        <p:spPr>
          <a:xfrm>
            <a:off x="5761713" y="4279752"/>
            <a:ext cx="2664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superconducting</a:t>
            </a:r>
            <a:r>
              <a:rPr lang="en-CH" sz="2200" dirty="0"/>
              <a:t> </a:t>
            </a:r>
            <a:r>
              <a:rPr lang="it-IT" sz="2200" dirty="0"/>
              <a:t>state </a:t>
            </a:r>
            <a:r>
              <a:rPr lang="en-CH" sz="2200" dirty="0"/>
              <a:t>(T&lt;T</a:t>
            </a:r>
            <a:r>
              <a:rPr lang="en-CH" sz="2200" baseline="-25000" dirty="0"/>
              <a:t>c</a:t>
            </a:r>
            <a:r>
              <a:rPr lang="en-CH" sz="2200" dirty="0"/>
              <a:t>): spin singlet pairing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337414-200F-47AA-E0B4-C5B035B6B13D}"/>
              </a:ext>
            </a:extLst>
          </p:cNvPr>
          <p:cNvSpPr txBox="1"/>
          <p:nvPr/>
        </p:nvSpPr>
        <p:spPr>
          <a:xfrm>
            <a:off x="2135778" y="129578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i="1" dirty="0"/>
              <a:t>underdoped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97108-0FC1-D93C-6646-FF9FA6C69926}"/>
              </a:ext>
            </a:extLst>
          </p:cNvPr>
          <p:cNvSpPr txBox="1"/>
          <p:nvPr/>
        </p:nvSpPr>
        <p:spPr>
          <a:xfrm>
            <a:off x="8156722" y="91603"/>
            <a:ext cx="1777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i="1" dirty="0"/>
              <a:t>overdoped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FCD9735-F136-6341-787C-B07CB2C633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720" y="1551701"/>
            <a:ext cx="1882054" cy="20029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FC38640-69D3-0083-5D33-63A8831C53A8}"/>
              </a:ext>
            </a:extLst>
          </p:cNvPr>
          <p:cNvSpPr txBox="1"/>
          <p:nvPr/>
        </p:nvSpPr>
        <p:spPr>
          <a:xfrm>
            <a:off x="8020435" y="922717"/>
            <a:ext cx="3987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dirty="0"/>
              <a:t>normal (T&gt;T</a:t>
            </a:r>
            <a:r>
              <a:rPr lang="en-CH" sz="2200" baseline="-25000" dirty="0"/>
              <a:t>c</a:t>
            </a:r>
            <a:r>
              <a:rPr lang="en-CH" sz="2200" dirty="0"/>
              <a:t>) state: more Fermi-liquid like</a:t>
            </a:r>
            <a:r>
              <a:rPr lang="it-IT" sz="2200" dirty="0"/>
              <a:t> </a:t>
            </a:r>
            <a:r>
              <a:rPr lang="en-CH" sz="2200" dirty="0"/>
              <a:t>(no spin fluctuations)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F1974-770F-4E48-AFCE-4986366E9E97}"/>
              </a:ext>
            </a:extLst>
          </p:cNvPr>
          <p:cNvSpPr/>
          <p:nvPr/>
        </p:nvSpPr>
        <p:spPr>
          <a:xfrm>
            <a:off x="3483232" y="3726191"/>
            <a:ext cx="4877888" cy="2369451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751E6E-4F84-4AEF-8038-21860C5D113D}"/>
              </a:ext>
            </a:extLst>
          </p:cNvPr>
          <p:cNvSpPr txBox="1"/>
          <p:nvPr/>
        </p:nvSpPr>
        <p:spPr>
          <a:xfrm>
            <a:off x="3674597" y="1829135"/>
            <a:ext cx="1758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accent2">
                    <a:lumMod val="75000"/>
                  </a:schemeClr>
                </a:solidFill>
              </a:rPr>
              <a:t>‘ordered’ phase</a:t>
            </a:r>
            <a:endParaRPr lang="en-CH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F5D29C-E1E1-43E0-AF30-CB518D6024B5}"/>
              </a:ext>
            </a:extLst>
          </p:cNvPr>
          <p:cNvCxnSpPr>
            <a:cxnSpLocks/>
          </p:cNvCxnSpPr>
          <p:nvPr/>
        </p:nvCxnSpPr>
        <p:spPr>
          <a:xfrm>
            <a:off x="247426" y="6195600"/>
            <a:ext cx="116335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090EDA1-44A5-4E30-9AB4-7BC8CD2E6D09}"/>
              </a:ext>
            </a:extLst>
          </p:cNvPr>
          <p:cNvSpPr txBox="1"/>
          <p:nvPr/>
        </p:nvSpPr>
        <p:spPr>
          <a:xfrm>
            <a:off x="6019752" y="1616705"/>
            <a:ext cx="1758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00FF"/>
                </a:solidFill>
              </a:rPr>
              <a:t>‘disordered’ phase</a:t>
            </a:r>
            <a:endParaRPr lang="en-CH" sz="2200" b="1" dirty="0">
              <a:solidFill>
                <a:srgbClr val="0000FF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FDFC4A-3203-4F5D-816D-37512D976393}"/>
              </a:ext>
            </a:extLst>
          </p:cNvPr>
          <p:cNvSpPr/>
          <p:nvPr/>
        </p:nvSpPr>
        <p:spPr>
          <a:xfrm>
            <a:off x="925708" y="832867"/>
            <a:ext cx="2958412" cy="278143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01030F-8450-477C-9221-AC6138C9D473}"/>
              </a:ext>
            </a:extLst>
          </p:cNvPr>
          <p:cNvSpPr/>
          <p:nvPr/>
        </p:nvSpPr>
        <p:spPr>
          <a:xfrm>
            <a:off x="7873693" y="773187"/>
            <a:ext cx="4151291" cy="2781433"/>
          </a:xfrm>
          <a:prstGeom prst="rect">
            <a:avLst/>
          </a:prstGeom>
          <a:noFill/>
          <a:ln w="762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A33EF1-D79B-4803-85C0-7246CD550E0C}"/>
              </a:ext>
            </a:extLst>
          </p:cNvPr>
          <p:cNvSpPr txBox="1"/>
          <p:nvPr/>
        </p:nvSpPr>
        <p:spPr>
          <a:xfrm>
            <a:off x="4813094" y="5215040"/>
            <a:ext cx="149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C000"/>
                </a:solidFill>
              </a:rPr>
              <a:t>Cooper’s pairs</a:t>
            </a:r>
            <a:endParaRPr lang="en-CH" b="1" dirty="0">
              <a:solidFill>
                <a:srgbClr val="FFC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A75AD0-827E-42BE-9423-F9515A4C94A3}"/>
              </a:ext>
            </a:extLst>
          </p:cNvPr>
          <p:cNvSpPr txBox="1"/>
          <p:nvPr/>
        </p:nvSpPr>
        <p:spPr>
          <a:xfrm>
            <a:off x="5397302" y="6289176"/>
            <a:ext cx="11496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CH"/>
            </a:defPPr>
            <a:lvl1pPr>
              <a:defRPr sz="2600"/>
            </a:lvl1pPr>
          </a:lstStyle>
          <a:p>
            <a:r>
              <a:rPr lang="it-IT" dirty="0"/>
              <a:t>Doping</a:t>
            </a:r>
            <a:endParaRPr lang="en-C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4D0B7C-2103-4883-A1E5-343A924C158F}"/>
              </a:ext>
            </a:extLst>
          </p:cNvPr>
          <p:cNvSpPr txBox="1"/>
          <p:nvPr/>
        </p:nvSpPr>
        <p:spPr>
          <a:xfrm>
            <a:off x="1322592" y="4520229"/>
            <a:ext cx="2164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solidFill>
                  <a:srgbClr val="00B050"/>
                </a:solidFill>
              </a:rPr>
              <a:t>‘less-ordered’ phase</a:t>
            </a:r>
            <a:endParaRPr lang="en-CH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AE6A6EA-4FF2-4108-996D-60B29C5C9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646"/>
          <a:stretch/>
        </p:blipFill>
        <p:spPr>
          <a:xfrm>
            <a:off x="330994" y="1402518"/>
            <a:ext cx="7572929" cy="34560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AECA3-26AB-D5B8-F619-E9B78B95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A6C2-A919-453D-982D-FCC0955655DF}" type="slidenum">
              <a:rPr lang="en-CH" smtClean="0"/>
              <a:t>8</a:t>
            </a:fld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11ED6-E664-7E00-A0F4-314C43717360}"/>
              </a:ext>
            </a:extLst>
          </p:cNvPr>
          <p:cNvSpPr txBox="1"/>
          <p:nvPr/>
        </p:nvSpPr>
        <p:spPr>
          <a:xfrm>
            <a:off x="641309" y="437270"/>
            <a:ext cx="10120476" cy="701731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CH" dirty="0">
                <a:latin typeface="+mn-lt"/>
              </a:rPr>
              <a:t>Phase diagram with exciton energy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5340F-4BBA-2464-7D48-2B9A86E4FB10}"/>
              </a:ext>
            </a:extLst>
          </p:cNvPr>
          <p:cNvGrpSpPr>
            <a:grpSpLocks noChangeAspect="1"/>
          </p:cNvGrpSpPr>
          <p:nvPr/>
        </p:nvGrpSpPr>
        <p:grpSpPr>
          <a:xfrm>
            <a:off x="2971075" y="1617152"/>
            <a:ext cx="3039413" cy="2508238"/>
            <a:chOff x="4447785" y="1945338"/>
            <a:chExt cx="3678578" cy="3035701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8D6EA054-B45C-1B76-3CB3-20F6246A5045}"/>
                </a:ext>
              </a:extLst>
            </p:cNvPr>
            <p:cNvSpPr/>
            <p:nvPr/>
          </p:nvSpPr>
          <p:spPr>
            <a:xfrm rot="5400000">
              <a:off x="3743105" y="3731610"/>
              <a:ext cx="2102925" cy="395934"/>
            </a:xfrm>
            <a:prstGeom prst="rightArrow">
              <a:avLst>
                <a:gd name="adj1" fmla="val 50001"/>
                <a:gd name="adj2" fmla="val 5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40E0F3-54F9-C5AE-0E28-423B14FFDB57}"/>
                </a:ext>
              </a:extLst>
            </p:cNvPr>
            <p:cNvSpPr txBox="1"/>
            <p:nvPr/>
          </p:nvSpPr>
          <p:spPr>
            <a:xfrm>
              <a:off x="4447785" y="2284234"/>
              <a:ext cx="859853" cy="7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3200" b="1" dirty="0">
                  <a:solidFill>
                    <a:srgbClr val="C00000"/>
                  </a:solidFill>
                </a:rPr>
                <a:t>UD</a:t>
              </a:r>
            </a:p>
          </p:txBody>
        </p: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56E452A5-D6D0-23DC-ACC4-38C26C2299B0}"/>
                </a:ext>
              </a:extLst>
            </p:cNvPr>
            <p:cNvSpPr/>
            <p:nvPr/>
          </p:nvSpPr>
          <p:spPr>
            <a:xfrm rot="5400000">
              <a:off x="6688686" y="3731609"/>
              <a:ext cx="2102925" cy="395936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3390CE-986B-84B0-2C41-E0FA38FD353B}"/>
                </a:ext>
              </a:extLst>
            </p:cNvPr>
            <p:cNvSpPr txBox="1"/>
            <p:nvPr/>
          </p:nvSpPr>
          <p:spPr>
            <a:xfrm>
              <a:off x="7406294" y="2284233"/>
              <a:ext cx="7200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sz="3200" b="1" dirty="0">
                  <a:solidFill>
                    <a:srgbClr val="0000FF"/>
                  </a:solidFill>
                </a:rPr>
                <a:t>OD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AAE771C1-7AC8-9CA6-9F69-81167D0D8921}"/>
                </a:ext>
              </a:extLst>
            </p:cNvPr>
            <p:cNvSpPr/>
            <p:nvPr/>
          </p:nvSpPr>
          <p:spPr>
            <a:xfrm rot="5400000">
              <a:off x="5794053" y="2197228"/>
              <a:ext cx="932776" cy="428996"/>
            </a:xfrm>
            <a:prstGeom prst="rightArrow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9C1D2E-60FA-C4A8-A9E6-BD5326480067}"/>
                </a:ext>
              </a:extLst>
            </p:cNvPr>
            <p:cNvSpPr txBox="1"/>
            <p:nvPr/>
          </p:nvSpPr>
          <p:spPr>
            <a:xfrm>
              <a:off x="6474939" y="1945338"/>
              <a:ext cx="822992" cy="7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H" sz="3200" b="1" dirty="0">
                  <a:solidFill>
                    <a:srgbClr val="7030A0"/>
                  </a:solidFill>
                </a:rPr>
                <a:t>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1F92A3E-59CB-F489-1976-C5F19E089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94"/>
          <a:stretch/>
        </p:blipFill>
        <p:spPr>
          <a:xfrm>
            <a:off x="8443372" y="2138747"/>
            <a:ext cx="3077655" cy="3637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C45DD3-21AC-700F-BEA8-CCAE183B1CD4}"/>
              </a:ext>
            </a:extLst>
          </p:cNvPr>
          <p:cNvSpPr txBox="1"/>
          <p:nvPr/>
        </p:nvSpPr>
        <p:spPr>
          <a:xfrm>
            <a:off x="8794557" y="1331872"/>
            <a:ext cx="293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/>
              <a:t>Exp SC-induced effect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262A37-EF10-BC50-7392-369B60B48055}"/>
              </a:ext>
            </a:extLst>
          </p:cNvPr>
          <p:cNvGrpSpPr/>
          <p:nvPr/>
        </p:nvGrpSpPr>
        <p:grpSpPr>
          <a:xfrm>
            <a:off x="2078361" y="5090976"/>
            <a:ext cx="1668598" cy="995045"/>
            <a:chOff x="10719944" y="38800451"/>
            <a:chExt cx="1657386" cy="9883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825154-5000-1DB2-6554-7F61F79B8D8A}"/>
                </a:ext>
              </a:extLst>
            </p:cNvPr>
            <p:cNvSpPr/>
            <p:nvPr/>
          </p:nvSpPr>
          <p:spPr>
            <a:xfrm>
              <a:off x="10719944" y="38800451"/>
              <a:ext cx="1626242" cy="98835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198472A-75A5-61A0-2B1F-584CDF395BC1}"/>
                    </a:ext>
                  </a:extLst>
                </p:cNvPr>
                <p:cNvSpPr/>
                <p:nvPr/>
              </p:nvSpPr>
              <p:spPr>
                <a:xfrm>
                  <a:off x="10719944" y="38891916"/>
                  <a:ext cx="1657386" cy="778537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r>
                          <a:rPr lang="it-IT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it-IT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oMath>
                    </m:oMathPara>
                  </a14:m>
                  <a:endParaRPr lang="en-CH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198472A-75A5-61A0-2B1F-584CDF395B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9944" y="38891916"/>
                  <a:ext cx="1657386" cy="778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3AAECD-C987-7B83-9517-86CBA035A16F}"/>
              </a:ext>
            </a:extLst>
          </p:cNvPr>
          <p:cNvGrpSpPr/>
          <p:nvPr/>
        </p:nvGrpSpPr>
        <p:grpSpPr>
          <a:xfrm>
            <a:off x="5272043" y="5064517"/>
            <a:ext cx="1908245" cy="1026000"/>
            <a:chOff x="10924776" y="38424535"/>
            <a:chExt cx="3092029" cy="1392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3EB089-5F33-B9C0-DEF3-6DD438BFA061}"/>
                </a:ext>
              </a:extLst>
            </p:cNvPr>
            <p:cNvSpPr/>
            <p:nvPr/>
          </p:nvSpPr>
          <p:spPr>
            <a:xfrm>
              <a:off x="10924776" y="38424535"/>
              <a:ext cx="3092029" cy="13924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EBC163D-D278-497A-8E5F-EF56F6C30F9D}"/>
                    </a:ext>
                  </a:extLst>
                </p:cNvPr>
                <p:cNvSpPr/>
                <p:nvPr/>
              </p:nvSpPr>
              <p:spPr>
                <a:xfrm>
                  <a:off x="11081174" y="38578944"/>
                  <a:ext cx="2779231" cy="10637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𝑠𝑐</m:t>
                            </m:r>
                          </m:sub>
                        </m:sSub>
                        <m:r>
                          <a:rPr lang="it-IT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=+</m:t>
                        </m:r>
                        <m:f>
                          <m:fPr>
                            <m:ctrlPr>
                              <a:rPr lang="it-IT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it-IT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it-IT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oMath>
                    </m:oMathPara>
                  </a14:m>
                  <a:endParaRPr lang="en-CH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EBC163D-D278-497A-8E5F-EF56F6C30F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1174" y="38578944"/>
                  <a:ext cx="2779231" cy="106374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C185E8B-57B5-4128-96A0-032B83D3B8E0}"/>
              </a:ext>
            </a:extLst>
          </p:cNvPr>
          <p:cNvSpPr/>
          <p:nvPr/>
        </p:nvSpPr>
        <p:spPr>
          <a:xfrm>
            <a:off x="330994" y="1208762"/>
            <a:ext cx="3544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3692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2AE9C3-3F72-D823-F6E8-B26925D14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94" y="665024"/>
            <a:ext cx="4363692" cy="3909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35102-93B7-505C-115A-B1345886A988}"/>
              </a:ext>
            </a:extLst>
          </p:cNvPr>
          <p:cNvSpPr txBox="1"/>
          <p:nvPr/>
        </p:nvSpPr>
        <p:spPr>
          <a:xfrm>
            <a:off x="6518047" y="4766300"/>
            <a:ext cx="4141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6400" indent="-406400"/>
            <a:r>
              <a:rPr lang="en-GB" dirty="0">
                <a:effectLst/>
              </a:rPr>
              <a:t>P. W. Anderson, Science </a:t>
            </a:r>
            <a:r>
              <a:rPr lang="en-GB" b="1" dirty="0">
                <a:effectLst/>
              </a:rPr>
              <a:t>316</a:t>
            </a:r>
            <a:r>
              <a:rPr lang="en-GB" dirty="0">
                <a:effectLst/>
              </a:rPr>
              <a:t>, 1705 (2007)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63382-D749-4ECE-B2A9-CEFE07FB8BF0}"/>
              </a:ext>
            </a:extLst>
          </p:cNvPr>
          <p:cNvSpPr txBox="1"/>
          <p:nvPr/>
        </p:nvSpPr>
        <p:spPr>
          <a:xfrm>
            <a:off x="7760262" y="5935821"/>
            <a:ext cx="321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F. Barantani </a:t>
            </a:r>
            <a:r>
              <a:rPr lang="en-GB" i="1" dirty="0"/>
              <a:t>et al.</a:t>
            </a:r>
            <a:r>
              <a:rPr lang="en-GB" dirty="0"/>
              <a:t>, </a:t>
            </a:r>
          </a:p>
          <a:p>
            <a:pPr algn="ctr"/>
            <a:r>
              <a:rPr lang="en-GB" dirty="0"/>
              <a:t>Phys. Rev. X </a:t>
            </a:r>
            <a:r>
              <a:rPr lang="en-GB" b="1" dirty="0"/>
              <a:t>12</a:t>
            </a:r>
            <a:r>
              <a:rPr lang="en-GB" dirty="0"/>
              <a:t>, 021068 (2022)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50197-2969-4139-9E1E-1C104EE5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756" y="5799952"/>
            <a:ext cx="904364" cy="918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D3F60C-95E7-4B11-A7EF-8900731D3A15}"/>
              </a:ext>
            </a:extLst>
          </p:cNvPr>
          <p:cNvSpPr/>
          <p:nvPr/>
        </p:nvSpPr>
        <p:spPr>
          <a:xfrm>
            <a:off x="631180" y="1626979"/>
            <a:ext cx="54648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Coupling of </a:t>
            </a:r>
            <a:r>
              <a:rPr lang="en-GB" sz="2200" b="1" dirty="0"/>
              <a:t>high energy excitations </a:t>
            </a:r>
            <a:r>
              <a:rPr lang="en-GB" sz="2200" dirty="0"/>
              <a:t>(≈ 2 eV) to </a:t>
            </a:r>
            <a:r>
              <a:rPr lang="en-GB" sz="2200" b="1" dirty="0"/>
              <a:t>low energy physics </a:t>
            </a:r>
            <a:r>
              <a:rPr lang="en-GB" sz="2200" dirty="0"/>
              <a:t>(SC ≈ 20 </a:t>
            </a:r>
            <a:r>
              <a:rPr lang="en-GB" sz="2200" dirty="0" err="1"/>
              <a:t>meV</a:t>
            </a:r>
            <a:r>
              <a:rPr lang="en-GB" sz="2200" dirty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Cooper’s </a:t>
            </a:r>
            <a:r>
              <a:rPr lang="en-GB" sz="2200" dirty="0"/>
              <a:t>pairs  and </a:t>
            </a:r>
            <a:r>
              <a:rPr lang="en-GB" sz="2200" b="1" dirty="0"/>
              <a:t>dd excitons </a:t>
            </a:r>
            <a:r>
              <a:rPr lang="en-GB" sz="2200" dirty="0"/>
              <a:t>and</a:t>
            </a:r>
            <a:r>
              <a:rPr lang="en-GB" sz="2200" b="1" dirty="0"/>
              <a:t> </a:t>
            </a:r>
            <a:r>
              <a:rPr lang="en-GB" sz="2200" dirty="0"/>
              <a:t>involve the</a:t>
            </a:r>
            <a:r>
              <a:rPr lang="en-GB" sz="2200" b="1" dirty="0"/>
              <a:t> same electrons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</a:t>
            </a:r>
            <a:r>
              <a:rPr lang="en-GB" sz="2200" b="1" dirty="0"/>
              <a:t> “order” </a:t>
            </a:r>
            <a:r>
              <a:rPr lang="en-GB" sz="2200" dirty="0"/>
              <a:t>of the spin system </a:t>
            </a:r>
            <a:r>
              <a:rPr lang="en-GB" sz="2200" b="1" dirty="0"/>
              <a:t>changes</a:t>
            </a:r>
            <a:r>
              <a:rPr lang="en-GB" sz="2200" dirty="0"/>
              <a:t> </a:t>
            </a:r>
            <a:r>
              <a:rPr lang="en-GB" sz="2200" b="1" dirty="0"/>
              <a:t>in opposite directions </a:t>
            </a:r>
            <a:r>
              <a:rPr lang="en-GB" sz="2200" dirty="0"/>
              <a:t>for UD and OD when crossing the superconducting transition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87ABBB-32C6-4187-8E32-9F71CFDC3B0A}"/>
              </a:ext>
            </a:extLst>
          </p:cNvPr>
          <p:cNvSpPr txBox="1"/>
          <p:nvPr/>
        </p:nvSpPr>
        <p:spPr>
          <a:xfrm>
            <a:off x="793709" y="589670"/>
            <a:ext cx="4239537" cy="701731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+mn-lt"/>
              </a:rPr>
              <a:t>Conclusions</a:t>
            </a:r>
            <a:endParaRPr lang="en-CH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367B32-1F5A-4184-86AE-B96CC956D44D}"/>
              </a:ext>
            </a:extLst>
          </p:cNvPr>
          <p:cNvSpPr/>
          <p:nvPr/>
        </p:nvSpPr>
        <p:spPr>
          <a:xfrm>
            <a:off x="1732384" y="5277705"/>
            <a:ext cx="81075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i="1" dirty="0"/>
              <a:t>Maybe we have to question our approximations…</a:t>
            </a:r>
          </a:p>
        </p:txBody>
      </p:sp>
    </p:spTree>
    <p:extLst>
      <p:ext uri="{BB962C8B-B14F-4D97-AF65-F5344CB8AC3E}">
        <p14:creationId xmlns:p14="http://schemas.microsoft.com/office/powerpoint/2010/main" val="416455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888</Words>
  <Application>Microsoft Office PowerPoint</Application>
  <PresentationFormat>Widescreen</PresentationFormat>
  <Paragraphs>152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Resonant Inelastic X-ray Scattering Study of Electron-Exciton Coupling in high-Tc cuprates</vt:lpstr>
      <vt:lpstr>High temperature superconductors: quick overview (from last 40 years)</vt:lpstr>
      <vt:lpstr>PowerPoint Presentation</vt:lpstr>
      <vt:lpstr>Technicalities (I)</vt:lpstr>
      <vt:lpstr>Technicalities (II)</vt:lpstr>
      <vt:lpstr>Signature at the superconducting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Resonant Inelastic X-ray Scattering Study of Electron-Exciton Coupling in high-Tc cuprates</dc:title>
  <dc:creator>Francesco Barantani</dc:creator>
  <cp:lastModifiedBy>Barantani Francesco</cp:lastModifiedBy>
  <cp:revision>46</cp:revision>
  <dcterms:created xsi:type="dcterms:W3CDTF">2022-09-13T21:54:59Z</dcterms:created>
  <dcterms:modified xsi:type="dcterms:W3CDTF">2022-09-15T11:50:23Z</dcterms:modified>
</cp:coreProperties>
</file>