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17"/>
  </p:notesMasterIdLst>
  <p:sldIdLst>
    <p:sldId id="380" r:id="rId2"/>
    <p:sldId id="735" r:id="rId3"/>
    <p:sldId id="736" r:id="rId4"/>
    <p:sldId id="738" r:id="rId5"/>
    <p:sldId id="737" r:id="rId6"/>
    <p:sldId id="742" r:id="rId7"/>
    <p:sldId id="743" r:id="rId8"/>
    <p:sldId id="745" r:id="rId9"/>
    <p:sldId id="746" r:id="rId10"/>
    <p:sldId id="769" r:id="rId11"/>
    <p:sldId id="740" r:id="rId12"/>
    <p:sldId id="764" r:id="rId13"/>
    <p:sldId id="768" r:id="rId14"/>
    <p:sldId id="766" r:id="rId15"/>
    <p:sldId id="75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6000"/>
    <a:srgbClr val="D4EEED"/>
    <a:srgbClr val="D9F0EE"/>
    <a:srgbClr val="2F5597"/>
    <a:srgbClr val="B4C7E7"/>
    <a:srgbClr val="81C4C4"/>
    <a:srgbClr val="00C89B"/>
    <a:srgbClr val="F9F9F9"/>
    <a:srgbClr val="3080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1" autoAdjust="0"/>
    <p:restoredTop sz="95190"/>
  </p:normalViewPr>
  <p:slideViewPr>
    <p:cSldViewPr snapToGrid="0" showGuides="1">
      <p:cViewPr>
        <p:scale>
          <a:sx n="82" d="100"/>
          <a:sy n="82" d="100"/>
        </p:scale>
        <p:origin x="744" y="944"/>
      </p:cViewPr>
      <p:guideLst>
        <p:guide orient="horz" pos="2160"/>
        <p:guide pos="3863"/>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72" d="100"/>
          <a:sy n="172" d="100"/>
        </p:scale>
        <p:origin x="6552"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7D04E-5EE4-B34C-8FBD-5AC3ADE0593A}" type="datetimeFigureOut">
              <a:rPr lang="en-US" smtClean="0"/>
              <a:t>9/14/22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951F98-DF2A-AD4F-B65A-7BB11980B1B0}" type="slidenum">
              <a:rPr lang="en-US" smtClean="0"/>
              <a:t>‹#›</a:t>
            </a:fld>
            <a:endParaRPr lang="en-US"/>
          </a:p>
        </p:txBody>
      </p:sp>
    </p:spTree>
    <p:extLst>
      <p:ext uri="{BB962C8B-B14F-4D97-AF65-F5344CB8AC3E}">
        <p14:creationId xmlns:p14="http://schemas.microsoft.com/office/powerpoint/2010/main" val="2540272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Hey everyone, I’m Ralph Bulanadi, also a PhD student in the </a:t>
            </a:r>
            <a:r>
              <a:rPr lang="en-AU" sz="1200" kern="1200" dirty="0" err="1">
                <a:solidFill>
                  <a:schemeClr val="tx1"/>
                </a:solidFill>
                <a:effectLst/>
                <a:latin typeface="+mn-lt"/>
                <a:ea typeface="+mn-ea"/>
                <a:cs typeface="+mn-cs"/>
              </a:rPr>
              <a:t>Paruch</a:t>
            </a:r>
            <a:r>
              <a:rPr lang="en-AU" sz="1200" kern="1200" dirty="0">
                <a:solidFill>
                  <a:schemeClr val="tx1"/>
                </a:solidFill>
                <a:effectLst/>
                <a:latin typeface="+mn-lt"/>
                <a:ea typeface="+mn-ea"/>
                <a:cs typeface="+mn-cs"/>
              </a:rPr>
              <a:t> Group of the University of Geneva, and today I’ll be talking about how we’ve used SPM to investigate the impact of defects on the statistics of ferroelectric domain wall motion, particularly in the context of power laws.</a:t>
            </a:r>
          </a:p>
          <a:p>
            <a:r>
              <a:rPr lang="en-AU" sz="1200" kern="1200" dirty="0">
                <a:solidFill>
                  <a:schemeClr val="tx1"/>
                </a:solidFill>
                <a:effectLst/>
                <a:latin typeface="+mn-lt"/>
                <a:ea typeface="+mn-ea"/>
                <a:cs typeface="+mn-cs"/>
              </a:rPr>
              <a:t>But before we get into that; what is a power law?</a:t>
            </a:r>
          </a:p>
          <a:p>
            <a:endParaRPr lang="en-US" dirty="0"/>
          </a:p>
        </p:txBody>
      </p:sp>
      <p:sp>
        <p:nvSpPr>
          <p:cNvPr id="4" name="Slide Number Placeholder 3"/>
          <p:cNvSpPr>
            <a:spLocks noGrp="1"/>
          </p:cNvSpPr>
          <p:nvPr>
            <p:ph type="sldNum" sz="quarter" idx="5"/>
          </p:nvPr>
        </p:nvSpPr>
        <p:spPr/>
        <p:txBody>
          <a:bodyPr/>
          <a:lstStyle/>
          <a:p>
            <a:fld id="{99951F98-DF2A-AD4F-B65A-7BB11980B1B0}" type="slidenum">
              <a:rPr lang="en-US" smtClean="0"/>
              <a:t>1</a:t>
            </a:fld>
            <a:endParaRPr lang="en-US"/>
          </a:p>
        </p:txBody>
      </p:sp>
    </p:spTree>
    <p:extLst>
      <p:ext uri="{BB962C8B-B14F-4D97-AF65-F5344CB8AC3E}">
        <p14:creationId xmlns:p14="http://schemas.microsoft.com/office/powerpoint/2010/main" val="265716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probably know that ferro means iron, and electric means... Well, electric. But you might also know, that English makes no sense... "electric" is an old word that means "amber" anyway.</a:t>
            </a:r>
          </a:p>
          <a:p>
            <a:endParaRPr lang="en-US" dirty="0"/>
          </a:p>
          <a:p>
            <a:r>
              <a:rPr lang="en-US" dirty="0"/>
              <a:t>And in the same way that Electrics part doesn't have anything to do with the </a:t>
            </a:r>
            <a:r>
              <a:rPr lang="en-US" dirty="0" err="1"/>
              <a:t>Pokemon</a:t>
            </a:r>
            <a:r>
              <a:rPr lang="en-US" dirty="0"/>
              <a:t> type, the ferro part has nothing to do with Iron.</a:t>
            </a:r>
          </a:p>
        </p:txBody>
      </p:sp>
      <p:sp>
        <p:nvSpPr>
          <p:cNvPr id="4" name="Slide Number Placeholder 3"/>
          <p:cNvSpPr>
            <a:spLocks noGrp="1"/>
          </p:cNvSpPr>
          <p:nvPr>
            <p:ph type="sldNum" sz="quarter" idx="5"/>
          </p:nvPr>
        </p:nvSpPr>
        <p:spPr/>
        <p:txBody>
          <a:bodyPr/>
          <a:lstStyle/>
          <a:p>
            <a:fld id="{99951F98-DF2A-AD4F-B65A-7BB11980B1B0}" type="slidenum">
              <a:rPr lang="en-US" smtClean="0"/>
              <a:t>2</a:t>
            </a:fld>
            <a:endParaRPr lang="en-US"/>
          </a:p>
        </p:txBody>
      </p:sp>
    </p:spTree>
    <p:extLst>
      <p:ext uri="{BB962C8B-B14F-4D97-AF65-F5344CB8AC3E}">
        <p14:creationId xmlns:p14="http://schemas.microsoft.com/office/powerpoint/2010/main" val="306207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Photovoltaics? Novel topologies?</a:t>
            </a:r>
          </a:p>
        </p:txBody>
      </p:sp>
      <p:sp>
        <p:nvSpPr>
          <p:cNvPr id="4" name="Slide Number Placeholder 3"/>
          <p:cNvSpPr>
            <a:spLocks noGrp="1"/>
          </p:cNvSpPr>
          <p:nvPr>
            <p:ph type="sldNum" sz="quarter" idx="5"/>
          </p:nvPr>
        </p:nvSpPr>
        <p:spPr/>
        <p:txBody>
          <a:bodyPr/>
          <a:lstStyle/>
          <a:p>
            <a:fld id="{99951F98-DF2A-AD4F-B65A-7BB11980B1B0}" type="slidenum">
              <a:rPr lang="en-US" smtClean="0"/>
              <a:t>9</a:t>
            </a:fld>
            <a:endParaRPr lang="en-US"/>
          </a:p>
        </p:txBody>
      </p:sp>
    </p:spTree>
    <p:extLst>
      <p:ext uri="{BB962C8B-B14F-4D97-AF65-F5344CB8AC3E}">
        <p14:creationId xmlns:p14="http://schemas.microsoft.com/office/powerpoint/2010/main" val="1515767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821EE86-E823-DB4E-9D2B-39CC4E1C1904}"/>
              </a:ext>
            </a:extLst>
          </p:cNvPr>
          <p:cNvSpPr>
            <a:spLocks noGrp="1"/>
          </p:cNvSpPr>
          <p:nvPr>
            <p:ph type="title"/>
          </p:nvPr>
        </p:nvSpPr>
        <p:spPr>
          <a:xfrm>
            <a:off x="406400" y="663224"/>
            <a:ext cx="11379200" cy="2324851"/>
          </a:xfrm>
        </p:spPr>
        <p:txBody>
          <a:bodyPr anchor="b">
            <a:noAutofit/>
          </a:bodyPr>
          <a:lstStyle>
            <a:lvl1pPr algn="r">
              <a:defRPr sz="6400" b="0"/>
            </a:lvl1pPr>
          </a:lstStyle>
          <a:p>
            <a:r>
              <a:rPr lang="en-US" dirty="0"/>
              <a:t>Click to edit Master title style</a:t>
            </a:r>
          </a:p>
        </p:txBody>
      </p:sp>
      <p:sp>
        <p:nvSpPr>
          <p:cNvPr id="13" name="Text Placeholder 2">
            <a:extLst>
              <a:ext uri="{FF2B5EF4-FFF2-40B4-BE49-F238E27FC236}">
                <a16:creationId xmlns:a16="http://schemas.microsoft.com/office/drawing/2014/main" id="{F26393AD-080A-1846-8AE0-043DC1B37337}"/>
              </a:ext>
            </a:extLst>
          </p:cNvPr>
          <p:cNvSpPr>
            <a:spLocks noGrp="1"/>
          </p:cNvSpPr>
          <p:nvPr>
            <p:ph idx="1"/>
          </p:nvPr>
        </p:nvSpPr>
        <p:spPr>
          <a:xfrm>
            <a:off x="406400" y="3774365"/>
            <a:ext cx="11379200" cy="701675"/>
          </a:xfrm>
          <a:prstGeom prst="rect">
            <a:avLst/>
          </a:prstGeom>
        </p:spPr>
        <p:txBody>
          <a:bodyPr vert="horz" lIns="91440" tIns="45720" rIns="91440" bIns="45720" rtlCol="0" anchor="ctr">
            <a:normAutofit/>
          </a:bodyPr>
          <a:lstStyle>
            <a:lvl1pPr marL="0" indent="0" algn="r">
              <a:buNone/>
              <a:defRPr sz="3200"/>
            </a:lvl1pPr>
          </a:lstStyle>
          <a:p>
            <a:pPr lvl="0"/>
            <a:r>
              <a:rPr lang="en-US" dirty="0"/>
              <a:t>Edit Master text styles</a:t>
            </a:r>
          </a:p>
        </p:txBody>
      </p:sp>
      <p:sp>
        <p:nvSpPr>
          <p:cNvPr id="14" name="Text Placeholder 2">
            <a:extLst>
              <a:ext uri="{FF2B5EF4-FFF2-40B4-BE49-F238E27FC236}">
                <a16:creationId xmlns:a16="http://schemas.microsoft.com/office/drawing/2014/main" id="{826D3D4B-49B9-3649-8AED-88635F04D984}"/>
              </a:ext>
            </a:extLst>
          </p:cNvPr>
          <p:cNvSpPr>
            <a:spLocks noGrp="1"/>
          </p:cNvSpPr>
          <p:nvPr>
            <p:ph idx="13"/>
          </p:nvPr>
        </p:nvSpPr>
        <p:spPr>
          <a:xfrm>
            <a:off x="1270000" y="4874120"/>
            <a:ext cx="10515600" cy="701675"/>
          </a:xfrm>
          <a:prstGeom prst="rect">
            <a:avLst/>
          </a:prstGeom>
        </p:spPr>
        <p:txBody>
          <a:bodyPr vert="horz" lIns="91440" tIns="45720" rIns="91440" bIns="45720" rtlCol="0" anchor="b">
            <a:normAutofit/>
          </a:bodyPr>
          <a:lstStyle>
            <a:lvl1pPr marL="0" indent="0" algn="r">
              <a:buNone/>
              <a:defRPr sz="2400"/>
            </a:lvl1pPr>
          </a:lstStyle>
          <a:p>
            <a:pPr lvl="0"/>
            <a:r>
              <a:rPr lang="en-US" dirty="0"/>
              <a:t>Edit Master text styles</a:t>
            </a:r>
          </a:p>
        </p:txBody>
      </p:sp>
      <p:cxnSp>
        <p:nvCxnSpPr>
          <p:cNvPr id="11" name="Straight Connector 10">
            <a:extLst>
              <a:ext uri="{FF2B5EF4-FFF2-40B4-BE49-F238E27FC236}">
                <a16:creationId xmlns:a16="http://schemas.microsoft.com/office/drawing/2014/main" id="{78B97B51-7895-644C-BE15-178C270F3B4A}"/>
              </a:ext>
            </a:extLst>
          </p:cNvPr>
          <p:cNvCxnSpPr>
            <a:cxnSpLocks/>
          </p:cNvCxnSpPr>
          <p:nvPr userDrawn="1"/>
        </p:nvCxnSpPr>
        <p:spPr>
          <a:xfrm>
            <a:off x="0" y="685652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709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AADC7D7-2B23-DB45-9243-2F1F7EC77484}"/>
              </a:ext>
            </a:extLst>
          </p:cNvPr>
          <p:cNvSpPr>
            <a:spLocks noGrp="1"/>
          </p:cNvSpPr>
          <p:nvPr>
            <p:ph type="title"/>
          </p:nvPr>
        </p:nvSpPr>
        <p:spPr>
          <a:xfrm>
            <a:off x="406400" y="1168400"/>
            <a:ext cx="11379200" cy="2324851"/>
          </a:xfrm>
        </p:spPr>
        <p:txBody>
          <a:bodyPr anchor="b">
            <a:noAutofit/>
          </a:bodyPr>
          <a:lstStyle>
            <a:lvl1pPr algn="r">
              <a:defRPr sz="6400" b="0"/>
            </a:lvl1pPr>
          </a:lstStyle>
          <a:p>
            <a:r>
              <a:rPr lang="en-US" dirty="0"/>
              <a:t>Click to edit Master title style</a:t>
            </a:r>
          </a:p>
        </p:txBody>
      </p:sp>
      <p:cxnSp>
        <p:nvCxnSpPr>
          <p:cNvPr id="10" name="Straight Connector 9">
            <a:extLst>
              <a:ext uri="{FF2B5EF4-FFF2-40B4-BE49-F238E27FC236}">
                <a16:creationId xmlns:a16="http://schemas.microsoft.com/office/drawing/2014/main" id="{9DEA62AE-D0B7-A944-B5BC-8EC1608AB451}"/>
              </a:ext>
            </a:extLst>
          </p:cNvPr>
          <p:cNvCxnSpPr>
            <a:cxnSpLocks/>
          </p:cNvCxnSpPr>
          <p:nvPr userDrawn="1"/>
        </p:nvCxnSpPr>
        <p:spPr>
          <a:xfrm>
            <a:off x="1365250" y="3563100"/>
            <a:ext cx="104203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E12D1E1-39D7-4849-9CBF-93E38504AE23}"/>
              </a:ext>
            </a:extLst>
          </p:cNvPr>
          <p:cNvCxnSpPr>
            <a:cxnSpLocks/>
          </p:cNvCxnSpPr>
          <p:nvPr userDrawn="1"/>
        </p:nvCxnSpPr>
        <p:spPr>
          <a:xfrm>
            <a:off x="0" y="685652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043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A7787AC-2407-AF46-B0B4-AC6815CE48E9}"/>
              </a:ext>
            </a:extLst>
          </p:cNvPr>
          <p:cNvSpPr/>
          <p:nvPr userDrawn="1"/>
        </p:nvSpPr>
        <p:spPr>
          <a:xfrm>
            <a:off x="0" y="1"/>
            <a:ext cx="12192000" cy="6857999"/>
          </a:xfrm>
          <a:prstGeom prst="rect">
            <a:avLst/>
          </a:prstGeom>
          <a:solidFill>
            <a:srgbClr val="007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1ACA6EA-3798-BD46-AFBB-8815013DD470}"/>
              </a:ext>
            </a:extLst>
          </p:cNvPr>
          <p:cNvSpPr>
            <a:spLocks noGrp="1"/>
          </p:cNvSpPr>
          <p:nvPr>
            <p:ph idx="1"/>
          </p:nvPr>
        </p:nvSpPr>
        <p:spPr>
          <a:xfrm>
            <a:off x="406400" y="1060450"/>
            <a:ext cx="11379200" cy="4545013"/>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Box 26">
            <a:extLst>
              <a:ext uri="{FF2B5EF4-FFF2-40B4-BE49-F238E27FC236}">
                <a16:creationId xmlns:a16="http://schemas.microsoft.com/office/drawing/2014/main" id="{EB52DD66-768D-CE48-8839-894B318A6E72}"/>
              </a:ext>
            </a:extLst>
          </p:cNvPr>
          <p:cNvSpPr txBox="1"/>
          <p:nvPr userDrawn="1"/>
        </p:nvSpPr>
        <p:spPr>
          <a:xfrm>
            <a:off x="203748" y="6200006"/>
            <a:ext cx="3596177" cy="512704"/>
          </a:xfrm>
          <a:prstGeom prst="rect">
            <a:avLst/>
          </a:prstGeom>
          <a:noFill/>
        </p:spPr>
        <p:txBody>
          <a:bodyPr wrap="none" rtlCol="0">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lang="en-AU" sz="1600" b="1" dirty="0">
                <a:solidFill>
                  <a:schemeClr val="bg1"/>
                </a:solidFill>
              </a:rPr>
              <a:t>Faculty of Science</a:t>
            </a:r>
            <a:br>
              <a:rPr lang="en-AU" sz="1600" b="1" dirty="0">
                <a:solidFill>
                  <a:schemeClr val="bg1"/>
                </a:solidFill>
              </a:rPr>
            </a:br>
            <a:r>
              <a:rPr lang="en-AU" sz="1600" b="1" dirty="0">
                <a:solidFill>
                  <a:schemeClr val="bg1"/>
                </a:solidFill>
              </a:rPr>
              <a:t>Department of Quantum Matter Physics</a:t>
            </a:r>
          </a:p>
        </p:txBody>
      </p:sp>
      <p:sp>
        <p:nvSpPr>
          <p:cNvPr id="9" name="Rectangle 8">
            <a:extLst>
              <a:ext uri="{FF2B5EF4-FFF2-40B4-BE49-F238E27FC236}">
                <a16:creationId xmlns:a16="http://schemas.microsoft.com/office/drawing/2014/main" id="{C852F451-547D-F841-B838-10B161AF3632}"/>
              </a:ext>
            </a:extLst>
          </p:cNvPr>
          <p:cNvSpPr/>
          <p:nvPr userDrawn="1"/>
        </p:nvSpPr>
        <p:spPr>
          <a:xfrm>
            <a:off x="120000" y="118800"/>
            <a:ext cx="11952000" cy="66204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2">
            <a:extLst>
              <a:ext uri="{FF2B5EF4-FFF2-40B4-BE49-F238E27FC236}">
                <a16:creationId xmlns:a16="http://schemas.microsoft.com/office/drawing/2014/main" id="{15F849B1-92F7-5B4C-81BA-59ED0BFB96AC}"/>
              </a:ext>
            </a:extLst>
          </p:cNvPr>
          <p:cNvSpPr txBox="1">
            <a:spLocks/>
          </p:cNvSpPr>
          <p:nvPr userDrawn="1"/>
        </p:nvSpPr>
        <p:spPr>
          <a:xfrm>
            <a:off x="11437613" y="146944"/>
            <a:ext cx="5429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21636F-B43B-45A4-8703-2A290822F7EE}" type="slidenum">
              <a:rPr lang="en-US" smtClean="0">
                <a:solidFill>
                  <a:schemeClr val="tx1"/>
                </a:solidFill>
              </a:rPr>
              <a:pPr/>
              <a:t>‹#›</a:t>
            </a:fld>
            <a:endParaRPr lang="en-US" dirty="0">
              <a:solidFill>
                <a:schemeClr val="tx1"/>
              </a:solidFill>
            </a:endParaRPr>
          </a:p>
        </p:txBody>
      </p:sp>
      <p:sp>
        <p:nvSpPr>
          <p:cNvPr id="6" name="Title 1">
            <a:extLst>
              <a:ext uri="{FF2B5EF4-FFF2-40B4-BE49-F238E27FC236}">
                <a16:creationId xmlns:a16="http://schemas.microsoft.com/office/drawing/2014/main" id="{0AA959E0-922E-D04B-9C9E-336BAD016F4D}"/>
              </a:ext>
            </a:extLst>
          </p:cNvPr>
          <p:cNvSpPr>
            <a:spLocks noGrp="1"/>
          </p:cNvSpPr>
          <p:nvPr>
            <p:ph type="title"/>
          </p:nvPr>
        </p:nvSpPr>
        <p:spPr>
          <a:xfrm>
            <a:off x="406400" y="182016"/>
            <a:ext cx="11379200" cy="363992"/>
          </a:xfrm>
        </p:spPr>
        <p:txBody>
          <a:bodyPr>
            <a:normAutofit/>
          </a:bodyPr>
          <a:lstStyle>
            <a:lvl1pPr>
              <a:defRPr sz="2200" b="0"/>
            </a:lvl1pPr>
          </a:lstStyle>
          <a:p>
            <a:r>
              <a:rPr lang="en-US" dirty="0"/>
              <a:t>Click to edit Master title style</a:t>
            </a:r>
          </a:p>
        </p:txBody>
      </p:sp>
      <p:cxnSp>
        <p:nvCxnSpPr>
          <p:cNvPr id="21" name="Straight Connector 20">
            <a:extLst>
              <a:ext uri="{FF2B5EF4-FFF2-40B4-BE49-F238E27FC236}">
                <a16:creationId xmlns:a16="http://schemas.microsoft.com/office/drawing/2014/main" id="{9559EACA-9D66-C045-A6DE-FEA116A5ABF9}"/>
              </a:ext>
            </a:extLst>
          </p:cNvPr>
          <p:cNvCxnSpPr>
            <a:cxnSpLocks/>
          </p:cNvCxnSpPr>
          <p:nvPr userDrawn="1"/>
        </p:nvCxnSpPr>
        <p:spPr>
          <a:xfrm>
            <a:off x="406400" y="529957"/>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617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31ACA6EA-3798-BD46-AFBB-8815013DD470}"/>
              </a:ext>
            </a:extLst>
          </p:cNvPr>
          <p:cNvSpPr>
            <a:spLocks noGrp="1"/>
          </p:cNvSpPr>
          <p:nvPr>
            <p:ph idx="1"/>
          </p:nvPr>
        </p:nvSpPr>
        <p:spPr>
          <a:xfrm>
            <a:off x="406400" y="1060450"/>
            <a:ext cx="11379200" cy="4545013"/>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AA959E0-922E-D04B-9C9E-336BAD016F4D}"/>
              </a:ext>
            </a:extLst>
          </p:cNvPr>
          <p:cNvSpPr>
            <a:spLocks noGrp="1"/>
          </p:cNvSpPr>
          <p:nvPr>
            <p:ph type="title"/>
          </p:nvPr>
        </p:nvSpPr>
        <p:spPr>
          <a:xfrm>
            <a:off x="406400" y="74161"/>
            <a:ext cx="11379200" cy="777489"/>
          </a:xfrm>
        </p:spPr>
        <p:txBody>
          <a:bodyPr>
            <a:normAutofit/>
          </a:bodyPr>
          <a:lstStyle>
            <a:lvl1pPr>
              <a:defRPr sz="3600" b="0"/>
            </a:lvl1pPr>
          </a:lstStyle>
          <a:p>
            <a:r>
              <a:rPr lang="en-US" dirty="0"/>
              <a:t>Click to edit Master title style</a:t>
            </a:r>
          </a:p>
        </p:txBody>
      </p:sp>
      <p:cxnSp>
        <p:nvCxnSpPr>
          <p:cNvPr id="21" name="Straight Connector 20">
            <a:extLst>
              <a:ext uri="{FF2B5EF4-FFF2-40B4-BE49-F238E27FC236}">
                <a16:creationId xmlns:a16="http://schemas.microsoft.com/office/drawing/2014/main" id="{9559EACA-9D66-C045-A6DE-FEA116A5ABF9}"/>
              </a:ext>
            </a:extLst>
          </p:cNvPr>
          <p:cNvCxnSpPr>
            <a:cxnSpLocks/>
          </p:cNvCxnSpPr>
          <p:nvPr userDrawn="1"/>
        </p:nvCxnSpPr>
        <p:spPr>
          <a:xfrm>
            <a:off x="406400" y="819900"/>
            <a:ext cx="1137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2C3320-109F-FD48-9C4E-D6987DA8D9F5}"/>
              </a:ext>
            </a:extLst>
          </p:cNvPr>
          <p:cNvCxnSpPr>
            <a:cxnSpLocks/>
          </p:cNvCxnSpPr>
          <p:nvPr userDrawn="1"/>
        </p:nvCxnSpPr>
        <p:spPr>
          <a:xfrm>
            <a:off x="0" y="685652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0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ndar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17F386-3BD6-BE4F-8AF7-CC0DF89717CA}"/>
              </a:ext>
            </a:extLst>
          </p:cNvPr>
          <p:cNvSpPr/>
          <p:nvPr userDrawn="1"/>
        </p:nvSpPr>
        <p:spPr>
          <a:xfrm>
            <a:off x="0" y="0"/>
            <a:ext cx="12192000" cy="6302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1ACA6EA-3798-BD46-AFBB-8815013DD470}"/>
              </a:ext>
            </a:extLst>
          </p:cNvPr>
          <p:cNvSpPr>
            <a:spLocks noGrp="1"/>
          </p:cNvSpPr>
          <p:nvPr>
            <p:ph idx="1"/>
          </p:nvPr>
        </p:nvSpPr>
        <p:spPr>
          <a:xfrm>
            <a:off x="406400" y="1060450"/>
            <a:ext cx="11379200" cy="4545013"/>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AA959E0-922E-D04B-9C9E-336BAD016F4D}"/>
              </a:ext>
            </a:extLst>
          </p:cNvPr>
          <p:cNvSpPr>
            <a:spLocks noGrp="1"/>
          </p:cNvSpPr>
          <p:nvPr>
            <p:ph type="title"/>
          </p:nvPr>
        </p:nvSpPr>
        <p:spPr>
          <a:xfrm>
            <a:off x="406400" y="74161"/>
            <a:ext cx="11379200" cy="777489"/>
          </a:xfrm>
        </p:spPr>
        <p:txBody>
          <a:bodyPr>
            <a:normAutofit/>
          </a:bodyPr>
          <a:lstStyle>
            <a:lvl1pPr>
              <a:defRPr sz="3600" b="0"/>
            </a:lvl1pPr>
          </a:lstStyle>
          <a:p>
            <a:r>
              <a:rPr lang="en-US" dirty="0"/>
              <a:t>Click to edit Master title style</a:t>
            </a:r>
          </a:p>
        </p:txBody>
      </p:sp>
      <p:cxnSp>
        <p:nvCxnSpPr>
          <p:cNvPr id="21" name="Straight Connector 20">
            <a:extLst>
              <a:ext uri="{FF2B5EF4-FFF2-40B4-BE49-F238E27FC236}">
                <a16:creationId xmlns:a16="http://schemas.microsoft.com/office/drawing/2014/main" id="{9559EACA-9D66-C045-A6DE-FEA116A5ABF9}"/>
              </a:ext>
            </a:extLst>
          </p:cNvPr>
          <p:cNvCxnSpPr>
            <a:cxnSpLocks/>
          </p:cNvCxnSpPr>
          <p:nvPr userDrawn="1"/>
        </p:nvCxnSpPr>
        <p:spPr>
          <a:xfrm>
            <a:off x="406400" y="819900"/>
            <a:ext cx="11379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2C3320-109F-FD48-9C4E-D6987DA8D9F5}"/>
              </a:ext>
            </a:extLst>
          </p:cNvPr>
          <p:cNvCxnSpPr>
            <a:cxnSpLocks/>
          </p:cNvCxnSpPr>
          <p:nvPr userDrawn="1"/>
        </p:nvCxnSpPr>
        <p:spPr>
          <a:xfrm>
            <a:off x="0" y="685652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8308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49FF7B2-7D24-9A49-A1DB-B3A41C9A6242}"/>
              </a:ext>
            </a:extLst>
          </p:cNvPr>
          <p:cNvSpPr/>
          <p:nvPr userDrawn="1"/>
        </p:nvSpPr>
        <p:spPr>
          <a:xfrm>
            <a:off x="0" y="0"/>
            <a:ext cx="12192000" cy="6302829"/>
          </a:xfrm>
          <a:prstGeom prst="rect">
            <a:avLst/>
          </a:prstGeom>
          <a:gradFill>
            <a:gsLst>
              <a:gs pos="100000">
                <a:schemeClr val="bg1">
                  <a:lumMod val="95000"/>
                </a:schemeClr>
              </a:gs>
              <a:gs pos="0">
                <a:srgbClr val="F9F9F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65C5E8A-1967-2841-9A42-ED7D6E197DD7}"/>
              </a:ext>
            </a:extLst>
          </p:cNvPr>
          <p:cNvSpPr/>
          <p:nvPr userDrawn="1"/>
        </p:nvSpPr>
        <p:spPr>
          <a:xfrm>
            <a:off x="0" y="6319507"/>
            <a:ext cx="12192000" cy="536855"/>
          </a:xfrm>
          <a:prstGeom prst="rect">
            <a:avLst/>
          </a:prstGeom>
          <a:gradFill>
            <a:gsLst>
              <a:gs pos="0">
                <a:schemeClr val="accent1">
                  <a:lumMod val="84000"/>
                </a:schemeClr>
              </a:gs>
              <a:gs pos="100000">
                <a:schemeClr val="accent1">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72F6EEE-71F7-4141-A8DE-A395CA81A1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A567B2-2854-4640-B03A-900E751D6C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977BAC01-CF62-DE40-B6ED-2D6D13876507}"/>
              </a:ext>
            </a:extLst>
          </p:cNvPr>
          <p:cNvCxnSpPr>
            <a:cxnSpLocks/>
          </p:cNvCxnSpPr>
          <p:nvPr userDrawn="1"/>
        </p:nvCxnSpPr>
        <p:spPr>
          <a:xfrm>
            <a:off x="0" y="6313229"/>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3">
            <a:extLst>
              <a:ext uri="{FF2B5EF4-FFF2-40B4-BE49-F238E27FC236}">
                <a16:creationId xmlns:a16="http://schemas.microsoft.com/office/drawing/2014/main" id="{53B26382-06B2-8844-98F7-6B3F26037726}"/>
              </a:ext>
            </a:extLst>
          </p:cNvPr>
          <p:cNvSpPr txBox="1">
            <a:spLocks/>
          </p:cNvSpPr>
          <p:nvPr userDrawn="1"/>
        </p:nvSpPr>
        <p:spPr>
          <a:xfrm>
            <a:off x="11606213" y="6388610"/>
            <a:ext cx="542925" cy="365125"/>
          </a:xfrm>
          <a:prstGeom prst="rect">
            <a:avLst/>
          </a:prstGeom>
        </p:spPr>
        <p:txBody>
          <a:bodyPr anchor="ctr"/>
          <a:lstStyle>
            <a:defPPr>
              <a:defRPr lang="en-US"/>
            </a:defPPr>
            <a:lvl1pPr marL="0" algn="ct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21636F-B43B-45A4-8703-2A290822F7EE}" type="slidenum">
              <a:rPr lang="en-US" smtClean="0"/>
              <a:pPr/>
              <a:t>‹#›</a:t>
            </a:fld>
            <a:endParaRPr lang="en-US" dirty="0"/>
          </a:p>
        </p:txBody>
      </p:sp>
      <p:cxnSp>
        <p:nvCxnSpPr>
          <p:cNvPr id="13" name="Straight Connector 12">
            <a:extLst>
              <a:ext uri="{FF2B5EF4-FFF2-40B4-BE49-F238E27FC236}">
                <a16:creationId xmlns:a16="http://schemas.microsoft.com/office/drawing/2014/main" id="{8B53AF04-D7F5-C044-A9EF-AA7928FDA13D}"/>
              </a:ext>
            </a:extLst>
          </p:cNvPr>
          <p:cNvCxnSpPr>
            <a:cxnSpLocks/>
          </p:cNvCxnSpPr>
          <p:nvPr userDrawn="1"/>
        </p:nvCxnSpPr>
        <p:spPr>
          <a:xfrm>
            <a:off x="0" y="685652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CFBFE60-1F85-9949-A082-BE9FCC9DBB8E}"/>
              </a:ext>
            </a:extLst>
          </p:cNvPr>
          <p:cNvSpPr txBox="1"/>
          <p:nvPr userDrawn="1"/>
        </p:nvSpPr>
        <p:spPr>
          <a:xfrm>
            <a:off x="1713050" y="6438008"/>
            <a:ext cx="6547607" cy="329834"/>
          </a:xfrm>
          <a:prstGeom prst="rect">
            <a:avLst/>
          </a:prstGeom>
          <a:noFill/>
        </p:spPr>
        <p:txBody>
          <a:bodyPr wrap="square" rtlCol="0" anchor="ctr">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en-AU" sz="1800" b="1" dirty="0">
                <a:solidFill>
                  <a:schemeClr val="bg1"/>
                </a:solidFill>
              </a:rPr>
              <a:t>Ferroelectrics: From the PlayStation 2 to a Rewriteable Future</a:t>
            </a:r>
            <a:endParaRPr lang="en-AU" sz="1800" b="1" baseline="30000" dirty="0">
              <a:solidFill>
                <a:schemeClr val="bg1"/>
              </a:solidFill>
            </a:endParaRPr>
          </a:p>
        </p:txBody>
      </p:sp>
    </p:spTree>
    <p:extLst>
      <p:ext uri="{BB962C8B-B14F-4D97-AF65-F5344CB8AC3E}">
        <p14:creationId xmlns:p14="http://schemas.microsoft.com/office/powerpoint/2010/main" val="4017372966"/>
      </p:ext>
    </p:extLst>
  </p:cSld>
  <p:clrMap bg1="lt1" tx1="dk1" bg2="lt2" tx2="dk2" accent1="accent1" accent2="accent2" accent3="accent3" accent4="accent4" accent5="accent5" accent6="accent6" hlink="hlink" folHlink="folHlink"/>
  <p:sldLayoutIdLst>
    <p:sldLayoutId id="2147483658" r:id="rId1"/>
    <p:sldLayoutId id="2147483656" r:id="rId2"/>
    <p:sldLayoutId id="2147483670" r:id="rId3"/>
    <p:sldLayoutId id="2147483671" r:id="rId4"/>
    <p:sldLayoutId id="2147483672"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tiff"/><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tiff"/><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4.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Layout" Target="../slideLayouts/slideLayout4.xml"/><Relationship Id="rId4" Type="http://schemas.openxmlformats.org/officeDocument/2006/relationships/hyperlink" Target="https://www.infineon.com/cms/en/product/memories/f-ram-ferroelectric-ra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1.tiff"/><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242E8-48F4-EB40-81DC-D1F9186AC14E}"/>
              </a:ext>
            </a:extLst>
          </p:cNvPr>
          <p:cNvSpPr>
            <a:spLocks noGrp="1"/>
          </p:cNvSpPr>
          <p:nvPr>
            <p:ph type="title"/>
          </p:nvPr>
        </p:nvSpPr>
        <p:spPr>
          <a:xfrm>
            <a:off x="406400" y="584464"/>
            <a:ext cx="11379200" cy="2667564"/>
          </a:xfrm>
        </p:spPr>
        <p:txBody>
          <a:bodyPr/>
          <a:lstStyle/>
          <a:p>
            <a:pPr algn="ctr"/>
            <a:r>
              <a:rPr lang="en-AU" sz="8200" b="1" dirty="0">
                <a:latin typeface="Calibri" panose="020F0502020204030204" pitchFamily="34" charset="0"/>
                <a:cs typeface="Calibri" panose="020F0502020204030204" pitchFamily="34" charset="0"/>
              </a:rPr>
              <a:t>Ferroelectrics:</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From the </a:t>
            </a:r>
            <a:r>
              <a:rPr lang="en-AU" b="1" dirty="0">
                <a:solidFill>
                  <a:schemeClr val="accent1">
                    <a:lumMod val="75000"/>
                  </a:schemeClr>
                </a:solidFill>
                <a:latin typeface="Calibri" panose="020F0502020204030204" pitchFamily="34" charset="0"/>
                <a:cs typeface="Calibri" panose="020F0502020204030204" pitchFamily="34" charset="0"/>
              </a:rPr>
              <a:t>PlayStation 2</a:t>
            </a:r>
            <a:br>
              <a:rPr lang="en-AU" b="1"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to a </a:t>
            </a:r>
            <a:r>
              <a:rPr lang="en-AU" b="1" dirty="0">
                <a:solidFill>
                  <a:srgbClr val="7030A0"/>
                </a:solidFill>
                <a:latin typeface="Calibri" panose="020F0502020204030204" pitchFamily="34" charset="0"/>
                <a:cs typeface="Calibri" panose="020F0502020204030204" pitchFamily="34" charset="0"/>
              </a:rPr>
              <a:t>Rewriteable Future</a:t>
            </a:r>
            <a:endParaRPr lang="en-US" b="1" dirty="0">
              <a:solidFill>
                <a:srgbClr val="7030A0"/>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7A19B0BB-993E-D344-A575-F6BED9CAF8DD}"/>
              </a:ext>
            </a:extLst>
          </p:cNvPr>
          <p:cNvSpPr>
            <a:spLocks noGrp="1"/>
          </p:cNvSpPr>
          <p:nvPr>
            <p:ph idx="1"/>
          </p:nvPr>
        </p:nvSpPr>
        <p:spPr>
          <a:xfrm>
            <a:off x="1547091" y="5255765"/>
            <a:ext cx="10515600" cy="1212294"/>
          </a:xfrm>
        </p:spPr>
        <p:txBody>
          <a:bodyPr>
            <a:noAutofit/>
          </a:bodyPr>
          <a:lstStyle/>
          <a:p>
            <a:r>
              <a:rPr lang="en-AU" sz="2800" dirty="0"/>
              <a:t>Ralph Bulanadi</a:t>
            </a:r>
            <a:endParaRPr lang="en-US" sz="2800" baseline="30000" dirty="0"/>
          </a:p>
        </p:txBody>
      </p:sp>
      <p:grpSp>
        <p:nvGrpSpPr>
          <p:cNvPr id="11" name="Group 10">
            <a:extLst>
              <a:ext uri="{FF2B5EF4-FFF2-40B4-BE49-F238E27FC236}">
                <a16:creationId xmlns:a16="http://schemas.microsoft.com/office/drawing/2014/main" id="{A0FE9BC2-949A-8A41-8E68-422DB960F5EB}"/>
              </a:ext>
            </a:extLst>
          </p:cNvPr>
          <p:cNvGrpSpPr/>
          <p:nvPr/>
        </p:nvGrpSpPr>
        <p:grpSpPr>
          <a:xfrm rot="20799924">
            <a:off x="1623132" y="3277645"/>
            <a:ext cx="2882069" cy="2911883"/>
            <a:chOff x="-278722" y="957898"/>
            <a:chExt cx="4867153" cy="4917503"/>
          </a:xfrm>
        </p:grpSpPr>
        <p:sp>
          <p:nvSpPr>
            <p:cNvPr id="12" name="Rectangle 11">
              <a:extLst>
                <a:ext uri="{FF2B5EF4-FFF2-40B4-BE49-F238E27FC236}">
                  <a16:creationId xmlns:a16="http://schemas.microsoft.com/office/drawing/2014/main" id="{26A5D341-129D-1140-817D-1EAF387966C1}"/>
                </a:ext>
              </a:extLst>
            </p:cNvPr>
            <p:cNvSpPr/>
            <p:nvPr/>
          </p:nvSpPr>
          <p:spPr>
            <a:xfrm>
              <a:off x="751114" y="1442294"/>
              <a:ext cx="3026229" cy="4000564"/>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E905ECC-5C04-C54D-814C-02C347C84503}"/>
                </a:ext>
              </a:extLst>
            </p:cNvPr>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backgroundMark x1="83621" y1="44966" x2="83621" y2="55887"/>
                        </a14:backgroundRemoval>
                      </a14:imgEffect>
                    </a14:imgLayer>
                  </a14:imgProps>
                </a:ext>
                <a:ext uri="{28A0092B-C50C-407E-A947-70E740481C1C}">
                  <a14:useLocalDpi xmlns:a14="http://schemas.microsoft.com/office/drawing/2010/main" val="0"/>
                </a:ext>
              </a:extLst>
            </a:blip>
            <a:stretch>
              <a:fillRect/>
            </a:stretch>
          </p:blipFill>
          <p:spPr>
            <a:xfrm rot="21540000">
              <a:off x="-278722" y="957898"/>
              <a:ext cx="4867153" cy="4917503"/>
            </a:xfrm>
            <a:prstGeom prst="rect">
              <a:avLst/>
            </a:prstGeom>
          </p:spPr>
        </p:pic>
      </p:grpSp>
      <p:pic>
        <p:nvPicPr>
          <p:cNvPr id="14" name="Picture 13">
            <a:extLst>
              <a:ext uri="{FF2B5EF4-FFF2-40B4-BE49-F238E27FC236}">
                <a16:creationId xmlns:a16="http://schemas.microsoft.com/office/drawing/2014/main" id="{099793A1-8A3C-C14A-9D3E-2F825CAA9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0986">
            <a:off x="4796926" y="3500289"/>
            <a:ext cx="4634739" cy="2353171"/>
          </a:xfrm>
          <a:prstGeom prst="rect">
            <a:avLst/>
          </a:prstGeom>
          <a:ln w="57150">
            <a:solidFill>
              <a:srgbClr val="7030A0"/>
            </a:solidFill>
          </a:ln>
        </p:spPr>
      </p:pic>
    </p:spTree>
    <p:extLst>
      <p:ext uri="{BB962C8B-B14F-4D97-AF65-F5344CB8AC3E}">
        <p14:creationId xmlns:p14="http://schemas.microsoft.com/office/powerpoint/2010/main" val="3057209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980207-9E8D-ED46-AE2A-62683B25011A}"/>
              </a:ext>
            </a:extLst>
          </p:cNvPr>
          <p:cNvSpPr>
            <a:spLocks noGrp="1"/>
          </p:cNvSpPr>
          <p:nvPr>
            <p:ph type="title"/>
          </p:nvPr>
        </p:nvSpPr>
        <p:spPr/>
        <p:txBody>
          <a:bodyPr/>
          <a:lstStyle/>
          <a:p>
            <a:r>
              <a:rPr lang="en-US" dirty="0"/>
              <a:t>Conductivity at Domain Walls</a:t>
            </a:r>
          </a:p>
        </p:txBody>
      </p:sp>
      <p:sp>
        <p:nvSpPr>
          <p:cNvPr id="4" name="Rectangle 3">
            <a:extLst>
              <a:ext uri="{FF2B5EF4-FFF2-40B4-BE49-F238E27FC236}">
                <a16:creationId xmlns:a16="http://schemas.microsoft.com/office/drawing/2014/main" id="{46B1EA5C-5B17-7F41-A242-A767CCBD2CAC}"/>
              </a:ext>
            </a:extLst>
          </p:cNvPr>
          <p:cNvSpPr/>
          <p:nvPr/>
        </p:nvSpPr>
        <p:spPr>
          <a:xfrm rot="315942">
            <a:off x="3419788" y="1614507"/>
            <a:ext cx="4849906" cy="3915132"/>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42FA43C-FAE7-9D40-88A1-EF52B0FF669F}"/>
              </a:ext>
            </a:extLst>
          </p:cNvPr>
          <p:cNvCxnSpPr>
            <a:cxnSpLocks/>
          </p:cNvCxnSpPr>
          <p:nvPr/>
        </p:nvCxnSpPr>
        <p:spPr>
          <a:xfrm rot="315942">
            <a:off x="5973707" y="1885646"/>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998133F-1E6B-1140-B655-ED0B020A4B20}"/>
              </a:ext>
            </a:extLst>
          </p:cNvPr>
          <p:cNvCxnSpPr>
            <a:cxnSpLocks/>
          </p:cNvCxnSpPr>
          <p:nvPr/>
        </p:nvCxnSpPr>
        <p:spPr>
          <a:xfrm rot="315942">
            <a:off x="5716865" y="4672460"/>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C132AC4-3E3C-3346-9DFB-CAF41F085EFF}"/>
              </a:ext>
            </a:extLst>
          </p:cNvPr>
          <p:cNvSpPr/>
          <p:nvPr/>
        </p:nvSpPr>
        <p:spPr>
          <a:xfrm rot="315942">
            <a:off x="3419788" y="2907674"/>
            <a:ext cx="4849906" cy="1328798"/>
          </a:xfrm>
          <a:prstGeom prst="rect">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BE251FC-E848-3448-AA76-0D0E28709642}"/>
              </a:ext>
            </a:extLst>
          </p:cNvPr>
          <p:cNvCxnSpPr>
            <a:cxnSpLocks/>
          </p:cNvCxnSpPr>
          <p:nvPr/>
        </p:nvCxnSpPr>
        <p:spPr>
          <a:xfrm rot="315942" flipV="1">
            <a:off x="5844741" y="3284966"/>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6DBD2F24-04C5-8147-8728-4587D2706085}"/>
              </a:ext>
            </a:extLst>
          </p:cNvPr>
          <p:cNvGrpSpPr/>
          <p:nvPr/>
        </p:nvGrpSpPr>
        <p:grpSpPr>
          <a:xfrm>
            <a:off x="2912400" y="2470251"/>
            <a:ext cx="5806171" cy="2516826"/>
            <a:chOff x="2912400" y="2470251"/>
            <a:chExt cx="5806171" cy="2516826"/>
          </a:xfrm>
        </p:grpSpPr>
        <p:grpSp>
          <p:nvGrpSpPr>
            <p:cNvPr id="42" name="Group 41">
              <a:extLst>
                <a:ext uri="{FF2B5EF4-FFF2-40B4-BE49-F238E27FC236}">
                  <a16:creationId xmlns:a16="http://schemas.microsoft.com/office/drawing/2014/main" id="{77F97DA5-A303-2E4B-B7CA-BF472424488C}"/>
                </a:ext>
              </a:extLst>
            </p:cNvPr>
            <p:cNvGrpSpPr/>
            <p:nvPr/>
          </p:nvGrpSpPr>
          <p:grpSpPr>
            <a:xfrm>
              <a:off x="3029470" y="2470251"/>
              <a:ext cx="5689101" cy="1778383"/>
              <a:chOff x="3029470" y="2470251"/>
              <a:chExt cx="5689101" cy="1778383"/>
            </a:xfrm>
          </p:grpSpPr>
          <p:cxnSp>
            <p:nvCxnSpPr>
              <p:cNvPr id="14" name="Straight Connector 13">
                <a:extLst>
                  <a:ext uri="{FF2B5EF4-FFF2-40B4-BE49-F238E27FC236}">
                    <a16:creationId xmlns:a16="http://schemas.microsoft.com/office/drawing/2014/main" id="{A5EFF052-93A7-8D4E-83A2-D4D8EC13AE7F}"/>
                  </a:ext>
                </a:extLst>
              </p:cNvPr>
              <p:cNvCxnSpPr>
                <a:cxnSpLocks/>
              </p:cNvCxnSpPr>
              <p:nvPr/>
            </p:nvCxnSpPr>
            <p:spPr>
              <a:xfrm rot="315942" flipH="1">
                <a:off x="3480763" y="2910479"/>
                <a:ext cx="4849906"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0829C3-77F8-5A4E-9EA4-D0FF19A1078D}"/>
                  </a:ext>
                </a:extLst>
              </p:cNvPr>
              <p:cNvCxnSpPr>
                <a:cxnSpLocks/>
              </p:cNvCxnSpPr>
              <p:nvPr/>
            </p:nvCxnSpPr>
            <p:spPr>
              <a:xfrm rot="315942" flipH="1">
                <a:off x="3358125" y="4233636"/>
                <a:ext cx="4849907" cy="14998"/>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44277833-B0FD-8442-8247-0D091792312E}"/>
                  </a:ext>
                </a:extLst>
              </p:cNvPr>
              <p:cNvSpPr txBox="1">
                <a:spLocks/>
              </p:cNvSpPr>
              <p:nvPr/>
            </p:nvSpPr>
            <p:spPr>
              <a:xfrm rot="315942">
                <a:off x="3029470" y="2470251"/>
                <a:ext cx="5689101"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0000"/>
                    </a:solidFill>
                    <a:latin typeface="Courier New" panose="02070309020205020404" pitchFamily="49" charset="0"/>
                    <a:cs typeface="Courier New" panose="02070309020205020404" pitchFamily="49" charset="0"/>
                  </a:rPr>
                  <a:t>  + + + + + + + + + +</a:t>
                </a:r>
                <a:br>
                  <a:rPr lang="en-US" sz="3000" b="1" dirty="0">
                    <a:solidFill>
                      <a:srgbClr val="FF0000"/>
                    </a:solidFill>
                    <a:latin typeface="Courier New" panose="02070309020205020404" pitchFamily="49" charset="0"/>
                    <a:cs typeface="Courier New" panose="02070309020205020404" pitchFamily="49" charset="0"/>
                  </a:rPr>
                </a:br>
                <a:r>
                  <a:rPr lang="en-US" sz="3000" b="1" dirty="0">
                    <a:solidFill>
                      <a:srgbClr val="FF0000"/>
                    </a:solidFill>
                    <a:latin typeface="Courier New" panose="02070309020205020404" pitchFamily="49" charset="0"/>
                    <a:cs typeface="Courier New" panose="02070309020205020404" pitchFamily="49" charset="0"/>
                  </a:rPr>
                  <a:t>   + + + + + + + + + +</a:t>
                </a:r>
              </a:p>
            </p:txBody>
          </p:sp>
        </p:grpSp>
        <p:sp>
          <p:nvSpPr>
            <p:cNvPr id="77" name="Content Placeholder 1">
              <a:extLst>
                <a:ext uri="{FF2B5EF4-FFF2-40B4-BE49-F238E27FC236}">
                  <a16:creationId xmlns:a16="http://schemas.microsoft.com/office/drawing/2014/main" id="{A2D6E79D-8873-AF48-B1E4-BD5440325B65}"/>
                </a:ext>
              </a:extLst>
            </p:cNvPr>
            <p:cNvSpPr txBox="1">
              <a:spLocks/>
            </p:cNvSpPr>
            <p:nvPr/>
          </p:nvSpPr>
          <p:spPr>
            <a:xfrm rot="315942">
              <a:off x="2912400" y="3816000"/>
              <a:ext cx="5689101"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chemeClr val="accent5">
                      <a:lumMod val="75000"/>
                    </a:schemeClr>
                  </a:solidFill>
                  <a:latin typeface="Courier New" panose="02070309020205020404" pitchFamily="49" charset="0"/>
                  <a:cs typeface="Courier New" panose="02070309020205020404" pitchFamily="49" charset="0"/>
                </a:rPr>
                <a:t>   - - - - - - - - - -</a:t>
              </a:r>
              <a:br>
                <a:rPr lang="en-US" sz="3000" b="1" dirty="0">
                  <a:solidFill>
                    <a:schemeClr val="accent5">
                      <a:lumMod val="75000"/>
                    </a:schemeClr>
                  </a:solidFill>
                  <a:latin typeface="Courier New" panose="02070309020205020404" pitchFamily="49" charset="0"/>
                  <a:cs typeface="Courier New" panose="02070309020205020404" pitchFamily="49" charset="0"/>
                </a:rPr>
              </a:br>
              <a:r>
                <a:rPr lang="en-US" sz="3000" b="1" dirty="0">
                  <a:solidFill>
                    <a:schemeClr val="accent5">
                      <a:lumMod val="75000"/>
                    </a:schemeClr>
                  </a:solidFill>
                  <a:latin typeface="Courier New" panose="02070309020205020404" pitchFamily="49" charset="0"/>
                  <a:cs typeface="Courier New" panose="02070309020205020404" pitchFamily="49" charset="0"/>
                </a:rPr>
                <a:t>  - - - - - - - - - - -</a:t>
              </a:r>
            </a:p>
          </p:txBody>
        </p:sp>
      </p:grpSp>
      <p:grpSp>
        <p:nvGrpSpPr>
          <p:cNvPr id="85" name="Group 84">
            <a:extLst>
              <a:ext uri="{FF2B5EF4-FFF2-40B4-BE49-F238E27FC236}">
                <a16:creationId xmlns:a16="http://schemas.microsoft.com/office/drawing/2014/main" id="{2C2B19B9-DAD9-5645-8C1E-B43B4E350FFF}"/>
              </a:ext>
            </a:extLst>
          </p:cNvPr>
          <p:cNvGrpSpPr/>
          <p:nvPr/>
        </p:nvGrpSpPr>
        <p:grpSpPr>
          <a:xfrm>
            <a:off x="2912400" y="1614507"/>
            <a:ext cx="5750542" cy="3915132"/>
            <a:chOff x="2912400" y="1614507"/>
            <a:chExt cx="5750542" cy="3915132"/>
          </a:xfrm>
        </p:grpSpPr>
        <p:sp>
          <p:nvSpPr>
            <p:cNvPr id="86" name="Rectangle 85">
              <a:extLst>
                <a:ext uri="{FF2B5EF4-FFF2-40B4-BE49-F238E27FC236}">
                  <a16:creationId xmlns:a16="http://schemas.microsoft.com/office/drawing/2014/main" id="{DEA90940-7AB6-4241-8F52-263C1CE39B8A}"/>
                </a:ext>
              </a:extLst>
            </p:cNvPr>
            <p:cNvSpPr/>
            <p:nvPr/>
          </p:nvSpPr>
          <p:spPr>
            <a:xfrm rot="315942">
              <a:off x="3419788" y="1614507"/>
              <a:ext cx="4849906" cy="3915132"/>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a:extLst>
                <a:ext uri="{FF2B5EF4-FFF2-40B4-BE49-F238E27FC236}">
                  <a16:creationId xmlns:a16="http://schemas.microsoft.com/office/drawing/2014/main" id="{055BF9EF-47FA-CB47-A072-5814893BAB1E}"/>
                </a:ext>
              </a:extLst>
            </p:cNvPr>
            <p:cNvCxnSpPr>
              <a:cxnSpLocks/>
            </p:cNvCxnSpPr>
            <p:nvPr/>
          </p:nvCxnSpPr>
          <p:spPr>
            <a:xfrm flipH="1">
              <a:off x="5917523" y="1886858"/>
              <a:ext cx="82533" cy="8955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E48DD88-E6C6-394C-8043-D89514A3CF52}"/>
                </a:ext>
              </a:extLst>
            </p:cNvPr>
            <p:cNvCxnSpPr>
              <a:cxnSpLocks/>
            </p:cNvCxnSpPr>
            <p:nvPr/>
          </p:nvCxnSpPr>
          <p:spPr>
            <a:xfrm rot="315942">
              <a:off x="5716865" y="4672460"/>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D42B82CE-49A2-594C-AE63-25D6C0C577CA}"/>
                </a:ext>
              </a:extLst>
            </p:cNvPr>
            <p:cNvSpPr/>
            <p:nvPr/>
          </p:nvSpPr>
          <p:spPr>
            <a:xfrm rot="315942">
              <a:off x="3401264" y="3310522"/>
              <a:ext cx="4849906" cy="925097"/>
            </a:xfrm>
            <a:prstGeom prst="rect">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Arrow Connector 89">
              <a:extLst>
                <a:ext uri="{FF2B5EF4-FFF2-40B4-BE49-F238E27FC236}">
                  <a16:creationId xmlns:a16="http://schemas.microsoft.com/office/drawing/2014/main" id="{E66A37F9-F8D9-7448-BADB-CFDECC58494D}"/>
                </a:ext>
              </a:extLst>
            </p:cNvPr>
            <p:cNvCxnSpPr>
              <a:cxnSpLocks/>
            </p:cNvCxnSpPr>
            <p:nvPr/>
          </p:nvCxnSpPr>
          <p:spPr>
            <a:xfrm flipV="1">
              <a:off x="5818392" y="3628261"/>
              <a:ext cx="21171" cy="22971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500DF2F-A3F4-DE4C-914A-CAA533F549DC}"/>
                </a:ext>
              </a:extLst>
            </p:cNvPr>
            <p:cNvCxnSpPr>
              <a:cxnSpLocks/>
            </p:cNvCxnSpPr>
            <p:nvPr/>
          </p:nvCxnSpPr>
          <p:spPr>
            <a:xfrm rot="315942" flipH="1">
              <a:off x="3425134" y="3310612"/>
              <a:ext cx="4849906"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50ED3F6-387D-7445-9706-33581F25231C}"/>
                </a:ext>
              </a:extLst>
            </p:cNvPr>
            <p:cNvCxnSpPr>
              <a:cxnSpLocks/>
            </p:cNvCxnSpPr>
            <p:nvPr/>
          </p:nvCxnSpPr>
          <p:spPr>
            <a:xfrm rot="315942" flipH="1">
              <a:off x="3358125" y="4233636"/>
              <a:ext cx="4849907" cy="14998"/>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3" name="Content Placeholder 1">
              <a:extLst>
                <a:ext uri="{FF2B5EF4-FFF2-40B4-BE49-F238E27FC236}">
                  <a16:creationId xmlns:a16="http://schemas.microsoft.com/office/drawing/2014/main" id="{2CB74951-4A66-5247-8402-C958A01E3004}"/>
                </a:ext>
              </a:extLst>
            </p:cNvPr>
            <p:cNvSpPr txBox="1">
              <a:spLocks/>
            </p:cNvSpPr>
            <p:nvPr/>
          </p:nvSpPr>
          <p:spPr>
            <a:xfrm rot="315942">
              <a:off x="2973841" y="2870384"/>
              <a:ext cx="5689101"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0000"/>
                  </a:solidFill>
                  <a:latin typeface="Courier New" panose="02070309020205020404" pitchFamily="49" charset="0"/>
                  <a:cs typeface="Courier New" panose="02070309020205020404" pitchFamily="49" charset="0"/>
                </a:rPr>
                <a:t>  + + + + + + + + + +</a:t>
              </a:r>
              <a:br>
                <a:rPr lang="en-US" sz="3000" b="1" dirty="0">
                  <a:solidFill>
                    <a:srgbClr val="FF0000"/>
                  </a:solidFill>
                  <a:latin typeface="Courier New" panose="02070309020205020404" pitchFamily="49" charset="0"/>
                  <a:cs typeface="Courier New" panose="02070309020205020404" pitchFamily="49" charset="0"/>
                </a:rPr>
              </a:br>
              <a:r>
                <a:rPr lang="en-US" sz="3000" b="1" dirty="0">
                  <a:solidFill>
                    <a:srgbClr val="FF0000"/>
                  </a:solidFill>
                  <a:latin typeface="Courier New" panose="02070309020205020404" pitchFamily="49" charset="0"/>
                  <a:cs typeface="Courier New" panose="02070309020205020404" pitchFamily="49" charset="0"/>
                </a:rPr>
                <a:t>   + + + + + + + + + +</a:t>
              </a:r>
            </a:p>
          </p:txBody>
        </p:sp>
        <p:sp>
          <p:nvSpPr>
            <p:cNvPr id="94" name="Content Placeholder 1">
              <a:extLst>
                <a:ext uri="{FF2B5EF4-FFF2-40B4-BE49-F238E27FC236}">
                  <a16:creationId xmlns:a16="http://schemas.microsoft.com/office/drawing/2014/main" id="{CD7A55D0-A7BC-6840-B22A-7777DB5D69B4}"/>
                </a:ext>
              </a:extLst>
            </p:cNvPr>
            <p:cNvSpPr txBox="1">
              <a:spLocks/>
            </p:cNvSpPr>
            <p:nvPr/>
          </p:nvSpPr>
          <p:spPr>
            <a:xfrm rot="315942">
              <a:off x="2912400" y="3816000"/>
              <a:ext cx="5689101"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chemeClr val="accent5">
                      <a:lumMod val="75000"/>
                    </a:schemeClr>
                  </a:solidFill>
                  <a:latin typeface="Courier New" panose="02070309020205020404" pitchFamily="49" charset="0"/>
                  <a:cs typeface="Courier New" panose="02070309020205020404" pitchFamily="49" charset="0"/>
                </a:rPr>
                <a:t>   - - - - - - - - - -</a:t>
              </a:r>
              <a:br>
                <a:rPr lang="en-US" sz="3000" b="1" dirty="0">
                  <a:solidFill>
                    <a:schemeClr val="accent5">
                      <a:lumMod val="75000"/>
                    </a:schemeClr>
                  </a:solidFill>
                  <a:latin typeface="Courier New" panose="02070309020205020404" pitchFamily="49" charset="0"/>
                  <a:cs typeface="Courier New" panose="02070309020205020404" pitchFamily="49" charset="0"/>
                </a:rPr>
              </a:br>
              <a:r>
                <a:rPr lang="en-US" sz="3000" b="1" dirty="0">
                  <a:solidFill>
                    <a:schemeClr val="accent5">
                      <a:lumMod val="75000"/>
                    </a:schemeClr>
                  </a:solidFill>
                  <a:latin typeface="Courier New" panose="02070309020205020404" pitchFamily="49" charset="0"/>
                  <a:cs typeface="Courier New" panose="02070309020205020404" pitchFamily="49" charset="0"/>
                </a:rPr>
                <a:t>  - - - - - - - - - - -</a:t>
              </a:r>
            </a:p>
          </p:txBody>
        </p:sp>
      </p:grpSp>
      <p:grpSp>
        <p:nvGrpSpPr>
          <p:cNvPr id="74" name="Group 73">
            <a:extLst>
              <a:ext uri="{FF2B5EF4-FFF2-40B4-BE49-F238E27FC236}">
                <a16:creationId xmlns:a16="http://schemas.microsoft.com/office/drawing/2014/main" id="{6E802F57-E681-E44E-BF9D-506D4377A2EC}"/>
              </a:ext>
            </a:extLst>
          </p:cNvPr>
          <p:cNvGrpSpPr/>
          <p:nvPr/>
        </p:nvGrpSpPr>
        <p:grpSpPr>
          <a:xfrm>
            <a:off x="2911899" y="1692390"/>
            <a:ext cx="7051492" cy="3915132"/>
            <a:chOff x="2911899" y="1692390"/>
            <a:chExt cx="7051492" cy="3915132"/>
          </a:xfrm>
        </p:grpSpPr>
        <p:grpSp>
          <p:nvGrpSpPr>
            <p:cNvPr id="67" name="Group 66">
              <a:extLst>
                <a:ext uri="{FF2B5EF4-FFF2-40B4-BE49-F238E27FC236}">
                  <a16:creationId xmlns:a16="http://schemas.microsoft.com/office/drawing/2014/main" id="{1D53183D-EE8E-3848-9FF6-D13CDE16A43F}"/>
                </a:ext>
              </a:extLst>
            </p:cNvPr>
            <p:cNvGrpSpPr/>
            <p:nvPr/>
          </p:nvGrpSpPr>
          <p:grpSpPr>
            <a:xfrm>
              <a:off x="2911899" y="1692390"/>
              <a:ext cx="7051492" cy="3915132"/>
              <a:chOff x="2911899" y="1692390"/>
              <a:chExt cx="7051492" cy="3915132"/>
            </a:xfrm>
          </p:grpSpPr>
          <p:sp>
            <p:nvSpPr>
              <p:cNvPr id="44" name="Rectangle 43">
                <a:extLst>
                  <a:ext uri="{FF2B5EF4-FFF2-40B4-BE49-F238E27FC236}">
                    <a16:creationId xmlns:a16="http://schemas.microsoft.com/office/drawing/2014/main" id="{305CE0F0-16A8-AA41-B10F-84EB3BB5D51D}"/>
                  </a:ext>
                </a:extLst>
              </p:cNvPr>
              <p:cNvSpPr/>
              <p:nvPr/>
            </p:nvSpPr>
            <p:spPr>
              <a:xfrm rot="315942">
                <a:off x="3416204" y="1692390"/>
                <a:ext cx="6547187" cy="3915132"/>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16D42DCF-B8B3-6A43-8292-03F816B53C97}"/>
                  </a:ext>
                </a:extLst>
              </p:cNvPr>
              <p:cNvCxnSpPr>
                <a:cxnSpLocks/>
              </p:cNvCxnSpPr>
              <p:nvPr/>
            </p:nvCxnSpPr>
            <p:spPr>
              <a:xfrm rot="315942">
                <a:off x="5973706" y="1885646"/>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3089B80-32EE-AE4B-96E8-8C2BCC54B1C2}"/>
                  </a:ext>
                </a:extLst>
              </p:cNvPr>
              <p:cNvCxnSpPr>
                <a:cxnSpLocks/>
              </p:cNvCxnSpPr>
              <p:nvPr/>
            </p:nvCxnSpPr>
            <p:spPr>
              <a:xfrm rot="315942">
                <a:off x="5716864" y="4672460"/>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A5AEE1AD-C1EC-C642-AD67-F359FAE0FEB1}"/>
                  </a:ext>
                </a:extLst>
              </p:cNvPr>
              <p:cNvSpPr/>
              <p:nvPr/>
            </p:nvSpPr>
            <p:spPr>
              <a:xfrm rot="315942">
                <a:off x="3418388" y="2938091"/>
                <a:ext cx="5512762" cy="1328798"/>
              </a:xfrm>
              <a:custGeom>
                <a:avLst/>
                <a:gdLst>
                  <a:gd name="connsiteX0" fmla="*/ 0 w 5512762"/>
                  <a:gd name="connsiteY0" fmla="*/ 0 h 1328798"/>
                  <a:gd name="connsiteX1" fmla="*/ 4849906 w 5512762"/>
                  <a:gd name="connsiteY1" fmla="*/ 0 h 1328798"/>
                  <a:gd name="connsiteX2" fmla="*/ 4849906 w 5512762"/>
                  <a:gd name="connsiteY2" fmla="*/ 6282 h 1328798"/>
                  <a:gd name="connsiteX3" fmla="*/ 4922096 w 5512762"/>
                  <a:gd name="connsiteY3" fmla="*/ 6900 h 1328798"/>
                  <a:gd name="connsiteX4" fmla="*/ 5509916 w 5512762"/>
                  <a:gd name="connsiteY4" fmla="*/ 606188 h 1328798"/>
                  <a:gd name="connsiteX5" fmla="*/ 4909476 w 5512762"/>
                  <a:gd name="connsiteY5" fmla="*/ 1328542 h 1328798"/>
                  <a:gd name="connsiteX6" fmla="*/ 4849906 w 5512762"/>
                  <a:gd name="connsiteY6" fmla="*/ 1328032 h 1328798"/>
                  <a:gd name="connsiteX7" fmla="*/ 4849906 w 5512762"/>
                  <a:gd name="connsiteY7" fmla="*/ 1328798 h 1328798"/>
                  <a:gd name="connsiteX8" fmla="*/ 0 w 5512762"/>
                  <a:gd name="connsiteY8" fmla="*/ 1328798 h 132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2762" h="1328798">
                    <a:moveTo>
                      <a:pt x="0" y="0"/>
                    </a:moveTo>
                    <a:lnTo>
                      <a:pt x="4849906" y="0"/>
                    </a:lnTo>
                    <a:lnTo>
                      <a:pt x="4849906" y="6282"/>
                    </a:lnTo>
                    <a:lnTo>
                      <a:pt x="4922096" y="6900"/>
                    </a:lnTo>
                    <a:cubicBezTo>
                      <a:pt x="5229167" y="40796"/>
                      <a:pt x="5480459" y="286569"/>
                      <a:pt x="5509916" y="606188"/>
                    </a:cubicBezTo>
                    <a:cubicBezTo>
                      <a:pt x="5543581" y="971468"/>
                      <a:pt x="5274755" y="1294877"/>
                      <a:pt x="4909476" y="1328542"/>
                    </a:cubicBezTo>
                    <a:lnTo>
                      <a:pt x="4849906" y="1328032"/>
                    </a:lnTo>
                    <a:lnTo>
                      <a:pt x="4849906" y="1328798"/>
                    </a:lnTo>
                    <a:lnTo>
                      <a:pt x="0" y="1328798"/>
                    </a:lnTo>
                    <a:close/>
                  </a:path>
                </a:pathLst>
              </a:cu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Arrow Connector 47">
                <a:extLst>
                  <a:ext uri="{FF2B5EF4-FFF2-40B4-BE49-F238E27FC236}">
                    <a16:creationId xmlns:a16="http://schemas.microsoft.com/office/drawing/2014/main" id="{C52A6EF1-59E4-FD44-B6A5-BBC195A5FB12}"/>
                  </a:ext>
                </a:extLst>
              </p:cNvPr>
              <p:cNvCxnSpPr>
                <a:cxnSpLocks/>
              </p:cNvCxnSpPr>
              <p:nvPr/>
            </p:nvCxnSpPr>
            <p:spPr>
              <a:xfrm rot="315942" flipV="1">
                <a:off x="5844740" y="3284966"/>
                <a:ext cx="0" cy="57421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BE72E57-8558-E443-BB99-303FF6EE4BC0}"/>
                  </a:ext>
                </a:extLst>
              </p:cNvPr>
              <p:cNvGrpSpPr/>
              <p:nvPr/>
            </p:nvGrpSpPr>
            <p:grpSpPr>
              <a:xfrm>
                <a:off x="2911899" y="2497073"/>
                <a:ext cx="6389969" cy="2489805"/>
                <a:chOff x="2911900" y="2497073"/>
                <a:chExt cx="6389969" cy="2489805"/>
              </a:xfrm>
            </p:grpSpPr>
            <p:cxnSp>
              <p:nvCxnSpPr>
                <p:cNvPr id="50" name="Straight Connector 49">
                  <a:extLst>
                    <a:ext uri="{FF2B5EF4-FFF2-40B4-BE49-F238E27FC236}">
                      <a16:creationId xmlns:a16="http://schemas.microsoft.com/office/drawing/2014/main" id="{289D07FA-1EA1-5548-9DA7-32CD3DB08DD0}"/>
                    </a:ext>
                  </a:extLst>
                </p:cNvPr>
                <p:cNvCxnSpPr>
                  <a:cxnSpLocks/>
                </p:cNvCxnSpPr>
                <p:nvPr/>
              </p:nvCxnSpPr>
              <p:spPr>
                <a:xfrm rot="315942" flipH="1">
                  <a:off x="3480763" y="2910479"/>
                  <a:ext cx="4849906"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54717B5-9C3F-4E4C-8DEF-BFF33C867B3B}"/>
                    </a:ext>
                  </a:extLst>
                </p:cNvPr>
                <p:cNvCxnSpPr>
                  <a:cxnSpLocks/>
                </p:cNvCxnSpPr>
                <p:nvPr/>
              </p:nvCxnSpPr>
              <p:spPr>
                <a:xfrm rot="315942" flipH="1">
                  <a:off x="3358125" y="4233636"/>
                  <a:ext cx="4849907" cy="14998"/>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2" name="Content Placeholder 1">
                  <a:extLst>
                    <a:ext uri="{FF2B5EF4-FFF2-40B4-BE49-F238E27FC236}">
                      <a16:creationId xmlns:a16="http://schemas.microsoft.com/office/drawing/2014/main" id="{301CAAD4-0E66-304E-8315-C6A6AA7F9DD1}"/>
                    </a:ext>
                  </a:extLst>
                </p:cNvPr>
                <p:cNvSpPr txBox="1">
                  <a:spLocks/>
                </p:cNvSpPr>
                <p:nvPr/>
              </p:nvSpPr>
              <p:spPr>
                <a:xfrm rot="315942">
                  <a:off x="3028237" y="2497073"/>
                  <a:ext cx="6273632"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0000"/>
                      </a:solidFill>
                      <a:latin typeface="Courier New" panose="02070309020205020404" pitchFamily="49" charset="0"/>
                      <a:cs typeface="Courier New" panose="02070309020205020404" pitchFamily="49" charset="0"/>
                    </a:rPr>
                    <a:t>  + + + + + + + + + + +</a:t>
                  </a:r>
                  <a:br>
                    <a:rPr lang="en-US" sz="3000" b="1" dirty="0">
                      <a:solidFill>
                        <a:srgbClr val="FF0000"/>
                      </a:solidFill>
                      <a:latin typeface="Courier New" panose="02070309020205020404" pitchFamily="49" charset="0"/>
                      <a:cs typeface="Courier New" panose="02070309020205020404" pitchFamily="49" charset="0"/>
                    </a:rPr>
                  </a:br>
                  <a:r>
                    <a:rPr lang="en-US" sz="3000" b="1" dirty="0">
                      <a:solidFill>
                        <a:srgbClr val="FF0000"/>
                      </a:solidFill>
                      <a:latin typeface="Courier New" panose="02070309020205020404" pitchFamily="49" charset="0"/>
                      <a:cs typeface="Courier New" panose="02070309020205020404" pitchFamily="49" charset="0"/>
                    </a:rPr>
                    <a:t>   + + + + + + + + + +</a:t>
                  </a:r>
                </a:p>
              </p:txBody>
            </p:sp>
            <p:sp>
              <p:nvSpPr>
                <p:cNvPr id="53" name="Content Placeholder 1">
                  <a:extLst>
                    <a:ext uri="{FF2B5EF4-FFF2-40B4-BE49-F238E27FC236}">
                      <a16:creationId xmlns:a16="http://schemas.microsoft.com/office/drawing/2014/main" id="{9BA362C0-0125-CB49-9A21-CA8CB558BF82}"/>
                    </a:ext>
                  </a:extLst>
                </p:cNvPr>
                <p:cNvSpPr txBox="1">
                  <a:spLocks/>
                </p:cNvSpPr>
                <p:nvPr/>
              </p:nvSpPr>
              <p:spPr>
                <a:xfrm rot="315942">
                  <a:off x="2911900" y="3815801"/>
                  <a:ext cx="5689101"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chemeClr val="accent5">
                          <a:lumMod val="75000"/>
                        </a:schemeClr>
                      </a:solidFill>
                      <a:latin typeface="Courier New" panose="02070309020205020404" pitchFamily="49" charset="0"/>
                      <a:cs typeface="Courier New" panose="02070309020205020404" pitchFamily="49" charset="0"/>
                    </a:rPr>
                    <a:t>   - - - - - - - - - -</a:t>
                  </a:r>
                  <a:br>
                    <a:rPr lang="en-US" sz="3000" b="1" dirty="0">
                      <a:solidFill>
                        <a:schemeClr val="accent5">
                          <a:lumMod val="75000"/>
                        </a:schemeClr>
                      </a:solidFill>
                      <a:latin typeface="Courier New" panose="02070309020205020404" pitchFamily="49" charset="0"/>
                      <a:cs typeface="Courier New" panose="02070309020205020404" pitchFamily="49" charset="0"/>
                    </a:rPr>
                  </a:br>
                  <a:r>
                    <a:rPr lang="en-US" sz="3000" b="1" dirty="0">
                      <a:solidFill>
                        <a:schemeClr val="accent5">
                          <a:lumMod val="75000"/>
                        </a:schemeClr>
                      </a:solidFill>
                      <a:latin typeface="Courier New" panose="02070309020205020404" pitchFamily="49" charset="0"/>
                      <a:cs typeface="Courier New" panose="02070309020205020404" pitchFamily="49" charset="0"/>
                    </a:rPr>
                    <a:t>  - - - - - - - - - - -</a:t>
                  </a:r>
                </a:p>
              </p:txBody>
            </p:sp>
          </p:grpSp>
          <p:sp>
            <p:nvSpPr>
              <p:cNvPr id="60" name="Arc 59">
                <a:extLst>
                  <a:ext uri="{FF2B5EF4-FFF2-40B4-BE49-F238E27FC236}">
                    <a16:creationId xmlns:a16="http://schemas.microsoft.com/office/drawing/2014/main" id="{A7460B87-77D4-5843-8CE6-477ADC263B89}"/>
                  </a:ext>
                </a:extLst>
              </p:cNvPr>
              <p:cNvSpPr/>
              <p:nvPr/>
            </p:nvSpPr>
            <p:spPr>
              <a:xfrm>
                <a:off x="7599501" y="3133133"/>
                <a:ext cx="1328400" cy="1328400"/>
              </a:xfrm>
              <a:prstGeom prst="arc">
                <a:avLst>
                  <a:gd name="adj1" fmla="val 377186"/>
                  <a:gd name="adj2" fmla="val 5838645"/>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Arc 60">
                <a:extLst>
                  <a:ext uri="{FF2B5EF4-FFF2-40B4-BE49-F238E27FC236}">
                    <a16:creationId xmlns:a16="http://schemas.microsoft.com/office/drawing/2014/main" id="{3E456D90-1E80-2348-B029-7BE634B4730E}"/>
                  </a:ext>
                </a:extLst>
              </p:cNvPr>
              <p:cNvSpPr/>
              <p:nvPr/>
            </p:nvSpPr>
            <p:spPr>
              <a:xfrm>
                <a:off x="7602576" y="3132044"/>
                <a:ext cx="1328400" cy="1328400"/>
              </a:xfrm>
              <a:prstGeom prst="arc">
                <a:avLst>
                  <a:gd name="adj1" fmla="val 16200000"/>
                  <a:gd name="adj2" fmla="val 391115"/>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Content Placeholder 1">
                <a:extLst>
                  <a:ext uri="{FF2B5EF4-FFF2-40B4-BE49-F238E27FC236}">
                    <a16:creationId xmlns:a16="http://schemas.microsoft.com/office/drawing/2014/main" id="{CA9BA117-4BAA-1948-9077-4C7DC140435F}"/>
                  </a:ext>
                </a:extLst>
              </p:cNvPr>
              <p:cNvSpPr txBox="1">
                <a:spLocks/>
              </p:cNvSpPr>
              <p:nvPr/>
            </p:nvSpPr>
            <p:spPr>
              <a:xfrm rot="315942">
                <a:off x="8232681" y="3900950"/>
                <a:ext cx="953038"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chemeClr val="accent5">
                        <a:lumMod val="75000"/>
                      </a:schemeClr>
                    </a:solidFill>
                    <a:latin typeface="Courier New" panose="02070309020205020404" pitchFamily="49" charset="0"/>
                    <a:cs typeface="Courier New" panose="02070309020205020404" pitchFamily="49" charset="0"/>
                  </a:rPr>
                  <a:t>-</a:t>
                </a:r>
                <a:br>
                  <a:rPr lang="en-US" sz="3000" b="1" dirty="0">
                    <a:solidFill>
                      <a:schemeClr val="accent5">
                        <a:lumMod val="75000"/>
                      </a:schemeClr>
                    </a:solidFill>
                    <a:latin typeface="Courier New" panose="02070309020205020404" pitchFamily="49" charset="0"/>
                    <a:cs typeface="Courier New" panose="02070309020205020404" pitchFamily="49" charset="0"/>
                  </a:rPr>
                </a:br>
                <a:r>
                  <a:rPr lang="en-US" sz="3000" b="1" dirty="0">
                    <a:solidFill>
                      <a:schemeClr val="accent5">
                        <a:lumMod val="75000"/>
                      </a:schemeClr>
                    </a:solidFill>
                    <a:latin typeface="Courier New" panose="02070309020205020404" pitchFamily="49" charset="0"/>
                    <a:cs typeface="Courier New" panose="02070309020205020404" pitchFamily="49" charset="0"/>
                  </a:rPr>
                  <a:t> -</a:t>
                </a:r>
              </a:p>
            </p:txBody>
          </p:sp>
          <p:sp>
            <p:nvSpPr>
              <p:cNvPr id="66" name="Content Placeholder 1">
                <a:extLst>
                  <a:ext uri="{FF2B5EF4-FFF2-40B4-BE49-F238E27FC236}">
                    <a16:creationId xmlns:a16="http://schemas.microsoft.com/office/drawing/2014/main" id="{3C80E926-71CA-E941-9334-78620B940A5C}"/>
                  </a:ext>
                </a:extLst>
              </p:cNvPr>
              <p:cNvSpPr txBox="1">
                <a:spLocks/>
              </p:cNvSpPr>
              <p:nvPr/>
            </p:nvSpPr>
            <p:spPr>
              <a:xfrm rot="315942">
                <a:off x="8339763" y="2883215"/>
                <a:ext cx="1050959" cy="11710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solidFill>
                      <a:srgbClr val="FF0000"/>
                    </a:solidFill>
                    <a:latin typeface="Courier New" panose="02070309020205020404" pitchFamily="49" charset="0"/>
                    <a:cs typeface="Courier New" panose="02070309020205020404" pitchFamily="49" charset="0"/>
                  </a:rPr>
                  <a:t> +</a:t>
                </a:r>
                <a:br>
                  <a:rPr lang="en-US" sz="3000" b="1" dirty="0">
                    <a:solidFill>
                      <a:srgbClr val="FF0000"/>
                    </a:solidFill>
                    <a:latin typeface="Courier New" panose="02070309020205020404" pitchFamily="49" charset="0"/>
                    <a:cs typeface="Courier New" panose="02070309020205020404" pitchFamily="49" charset="0"/>
                  </a:rPr>
                </a:br>
                <a:r>
                  <a:rPr lang="en-US" sz="3000" b="1" dirty="0">
                    <a:solidFill>
                      <a:srgbClr val="FF0000"/>
                    </a:solidFill>
                    <a:latin typeface="Courier New" panose="02070309020205020404" pitchFamily="49" charset="0"/>
                    <a:cs typeface="Courier New" panose="02070309020205020404" pitchFamily="49" charset="0"/>
                  </a:rPr>
                  <a:t>+</a:t>
                </a:r>
              </a:p>
            </p:txBody>
          </p:sp>
        </p:grpSp>
        <p:cxnSp>
          <p:nvCxnSpPr>
            <p:cNvPr id="68" name="Straight Arrow Connector 67">
              <a:extLst>
                <a:ext uri="{FF2B5EF4-FFF2-40B4-BE49-F238E27FC236}">
                  <a16:creationId xmlns:a16="http://schemas.microsoft.com/office/drawing/2014/main" id="{F9D84284-490C-084B-BC65-898F5CDDEEE0}"/>
                </a:ext>
              </a:extLst>
            </p:cNvPr>
            <p:cNvCxnSpPr>
              <a:cxnSpLocks/>
            </p:cNvCxnSpPr>
            <p:nvPr/>
          </p:nvCxnSpPr>
          <p:spPr>
            <a:xfrm flipH="1">
              <a:off x="9388107" y="3342695"/>
              <a:ext cx="108963" cy="118227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4FCBD18F-A71D-1E4A-9C97-DDA808E503C1}"/>
              </a:ext>
            </a:extLst>
          </p:cNvPr>
          <p:cNvGrpSpPr/>
          <p:nvPr/>
        </p:nvGrpSpPr>
        <p:grpSpPr>
          <a:xfrm rot="21269492">
            <a:off x="458092" y="1745340"/>
            <a:ext cx="3628341" cy="1484534"/>
            <a:chOff x="367356" y="4740281"/>
            <a:chExt cx="2099430" cy="1079086"/>
          </a:xfrm>
        </p:grpSpPr>
        <p:sp>
          <p:nvSpPr>
            <p:cNvPr id="35" name="Rounded Rectangle 34">
              <a:extLst>
                <a:ext uri="{FF2B5EF4-FFF2-40B4-BE49-F238E27FC236}">
                  <a16:creationId xmlns:a16="http://schemas.microsoft.com/office/drawing/2014/main" id="{76AB6782-49EE-884D-864D-062E5102EAB6}"/>
                </a:ext>
              </a:extLst>
            </p:cNvPr>
            <p:cNvSpPr/>
            <p:nvPr/>
          </p:nvSpPr>
          <p:spPr>
            <a:xfrm>
              <a:off x="367356" y="4740281"/>
              <a:ext cx="2099430" cy="1079086"/>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1">
              <a:extLst>
                <a:ext uri="{FF2B5EF4-FFF2-40B4-BE49-F238E27FC236}">
                  <a16:creationId xmlns:a16="http://schemas.microsoft.com/office/drawing/2014/main" id="{9F065E9B-3166-1546-BF17-177BAC04F174}"/>
                </a:ext>
              </a:extLst>
            </p:cNvPr>
            <p:cNvSpPr txBox="1">
              <a:spLocks/>
            </p:cNvSpPr>
            <p:nvPr/>
          </p:nvSpPr>
          <p:spPr>
            <a:xfrm>
              <a:off x="436026" y="4825164"/>
              <a:ext cx="1966628" cy="57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1. Charge buildup can</a:t>
              </a:r>
              <a:br>
                <a:rPr lang="en-US" sz="2800" b="1" dirty="0"/>
              </a:br>
              <a:r>
                <a:rPr lang="en-US" sz="2800" b="1" dirty="0"/>
                <a:t>   increase local DW</a:t>
              </a:r>
              <a:br>
                <a:rPr lang="en-US" sz="2800" b="1" dirty="0"/>
              </a:br>
              <a:r>
                <a:rPr lang="en-US" sz="2800" b="1" dirty="0"/>
                <a:t>   conductivity.</a:t>
              </a:r>
            </a:p>
          </p:txBody>
        </p:sp>
      </p:grpSp>
      <p:grpSp>
        <p:nvGrpSpPr>
          <p:cNvPr id="39" name="Group 38">
            <a:extLst>
              <a:ext uri="{FF2B5EF4-FFF2-40B4-BE49-F238E27FC236}">
                <a16:creationId xmlns:a16="http://schemas.microsoft.com/office/drawing/2014/main" id="{96BCF047-AE9C-5949-BC4D-C19E10433AF7}"/>
              </a:ext>
            </a:extLst>
          </p:cNvPr>
          <p:cNvGrpSpPr/>
          <p:nvPr/>
        </p:nvGrpSpPr>
        <p:grpSpPr>
          <a:xfrm rot="160904">
            <a:off x="513837" y="4814545"/>
            <a:ext cx="3734269" cy="1037624"/>
            <a:chOff x="367356" y="4740281"/>
            <a:chExt cx="2160722" cy="754234"/>
          </a:xfrm>
        </p:grpSpPr>
        <p:sp>
          <p:nvSpPr>
            <p:cNvPr id="40" name="Rounded Rectangle 39">
              <a:extLst>
                <a:ext uri="{FF2B5EF4-FFF2-40B4-BE49-F238E27FC236}">
                  <a16:creationId xmlns:a16="http://schemas.microsoft.com/office/drawing/2014/main" id="{C9DB1ACB-315E-664C-A032-8BF87FE1CE61}"/>
                </a:ext>
              </a:extLst>
            </p:cNvPr>
            <p:cNvSpPr/>
            <p:nvPr/>
          </p:nvSpPr>
          <p:spPr>
            <a:xfrm>
              <a:off x="367356" y="4740281"/>
              <a:ext cx="2160722" cy="75423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1">
              <a:extLst>
                <a:ext uri="{FF2B5EF4-FFF2-40B4-BE49-F238E27FC236}">
                  <a16:creationId xmlns:a16="http://schemas.microsoft.com/office/drawing/2014/main" id="{18803EAA-2BD9-9749-BFFC-BBC95A32FBE9}"/>
                </a:ext>
              </a:extLst>
            </p:cNvPr>
            <p:cNvSpPr txBox="1">
              <a:spLocks/>
            </p:cNvSpPr>
            <p:nvPr/>
          </p:nvSpPr>
          <p:spPr>
            <a:xfrm>
              <a:off x="436026" y="4825164"/>
              <a:ext cx="2054145" cy="57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2. DWs can be moved</a:t>
              </a:r>
              <a:br>
                <a:rPr lang="en-US" sz="2800" b="1" dirty="0"/>
              </a:br>
              <a:r>
                <a:rPr lang="en-US" sz="2800" b="1" dirty="0"/>
                <a:t>   by moving domains.</a:t>
              </a:r>
            </a:p>
          </p:txBody>
        </p:sp>
      </p:grpSp>
      <p:grpSp>
        <p:nvGrpSpPr>
          <p:cNvPr id="70" name="Group 69">
            <a:extLst>
              <a:ext uri="{FF2B5EF4-FFF2-40B4-BE49-F238E27FC236}">
                <a16:creationId xmlns:a16="http://schemas.microsoft.com/office/drawing/2014/main" id="{AB08F357-F43F-FD4E-8F4E-AE01647AD2EE}"/>
              </a:ext>
            </a:extLst>
          </p:cNvPr>
          <p:cNvGrpSpPr/>
          <p:nvPr/>
        </p:nvGrpSpPr>
        <p:grpSpPr>
          <a:xfrm rot="21279527">
            <a:off x="9041367" y="4577711"/>
            <a:ext cx="2742207" cy="1071155"/>
            <a:chOff x="367356" y="4740281"/>
            <a:chExt cx="1586695" cy="778607"/>
          </a:xfrm>
        </p:grpSpPr>
        <p:sp>
          <p:nvSpPr>
            <p:cNvPr id="71" name="Rounded Rectangle 70">
              <a:extLst>
                <a:ext uri="{FF2B5EF4-FFF2-40B4-BE49-F238E27FC236}">
                  <a16:creationId xmlns:a16="http://schemas.microsoft.com/office/drawing/2014/main" id="{7872DBB4-738C-9A45-8D69-E4779AE04A62}"/>
                </a:ext>
              </a:extLst>
            </p:cNvPr>
            <p:cNvSpPr/>
            <p:nvPr/>
          </p:nvSpPr>
          <p:spPr>
            <a:xfrm>
              <a:off x="367356" y="4740281"/>
              <a:ext cx="1586695" cy="767611"/>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ontent Placeholder 1">
              <a:extLst>
                <a:ext uri="{FF2B5EF4-FFF2-40B4-BE49-F238E27FC236}">
                  <a16:creationId xmlns:a16="http://schemas.microsoft.com/office/drawing/2014/main" id="{13311C7F-D909-4A4A-86BA-78A1213EC0D6}"/>
                </a:ext>
              </a:extLst>
            </p:cNvPr>
            <p:cNvSpPr txBox="1">
              <a:spLocks/>
            </p:cNvSpPr>
            <p:nvPr/>
          </p:nvSpPr>
          <p:spPr>
            <a:xfrm>
              <a:off x="436026" y="4825164"/>
              <a:ext cx="1490679" cy="693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3. p-n junctions</a:t>
              </a:r>
              <a:br>
                <a:rPr lang="en-US" sz="2800" b="1" dirty="0"/>
              </a:br>
              <a:r>
                <a:rPr lang="en-US" sz="2800" b="1" dirty="0"/>
                <a:t>   can form.</a:t>
              </a:r>
            </a:p>
          </p:txBody>
        </p:sp>
      </p:grpSp>
      <p:grpSp>
        <p:nvGrpSpPr>
          <p:cNvPr id="100" name="Group 99">
            <a:extLst>
              <a:ext uri="{FF2B5EF4-FFF2-40B4-BE49-F238E27FC236}">
                <a16:creationId xmlns:a16="http://schemas.microsoft.com/office/drawing/2014/main" id="{B4063054-5E03-294D-9A51-F0931206CD10}"/>
              </a:ext>
            </a:extLst>
          </p:cNvPr>
          <p:cNvGrpSpPr/>
          <p:nvPr/>
        </p:nvGrpSpPr>
        <p:grpSpPr>
          <a:xfrm rot="160904">
            <a:off x="513837" y="4814545"/>
            <a:ext cx="3734269" cy="1037624"/>
            <a:chOff x="367356" y="4740281"/>
            <a:chExt cx="2160722" cy="754234"/>
          </a:xfrm>
        </p:grpSpPr>
        <p:sp>
          <p:nvSpPr>
            <p:cNvPr id="101" name="Rounded Rectangle 100">
              <a:extLst>
                <a:ext uri="{FF2B5EF4-FFF2-40B4-BE49-F238E27FC236}">
                  <a16:creationId xmlns:a16="http://schemas.microsoft.com/office/drawing/2014/main" id="{3124B363-56D6-4A4E-98CA-A78698896CB3}"/>
                </a:ext>
              </a:extLst>
            </p:cNvPr>
            <p:cNvSpPr/>
            <p:nvPr/>
          </p:nvSpPr>
          <p:spPr>
            <a:xfrm>
              <a:off x="367356" y="4740281"/>
              <a:ext cx="2160722" cy="754234"/>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Content Placeholder 1">
              <a:extLst>
                <a:ext uri="{FF2B5EF4-FFF2-40B4-BE49-F238E27FC236}">
                  <a16:creationId xmlns:a16="http://schemas.microsoft.com/office/drawing/2014/main" id="{B1DE03B6-BF8C-1A40-A14A-893346023EE3}"/>
                </a:ext>
              </a:extLst>
            </p:cNvPr>
            <p:cNvSpPr txBox="1">
              <a:spLocks/>
            </p:cNvSpPr>
            <p:nvPr/>
          </p:nvSpPr>
          <p:spPr>
            <a:xfrm>
              <a:off x="436026" y="4825164"/>
              <a:ext cx="2054145" cy="57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t>2. DWs can be moved</a:t>
              </a:r>
              <a:br>
                <a:rPr lang="en-US" sz="2800" b="1" dirty="0"/>
              </a:br>
              <a:r>
                <a:rPr lang="en-US" sz="2800" b="1" dirty="0"/>
                <a:t>   by moving domains.</a:t>
              </a:r>
            </a:p>
          </p:txBody>
        </p:sp>
      </p:grpSp>
    </p:spTree>
    <p:extLst>
      <p:ext uri="{BB962C8B-B14F-4D97-AF65-F5344CB8AC3E}">
        <p14:creationId xmlns:p14="http://schemas.microsoft.com/office/powerpoint/2010/main" val="88596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wipe(up)">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85"/>
                                        </p:tgtEl>
                                      </p:cBhvr>
                                    </p:animEffect>
                                    <p:set>
                                      <p:cBhvr>
                                        <p:cTn id="20" dur="1" fill="hold">
                                          <p:stCondLst>
                                            <p:cond delay="499"/>
                                          </p:stCondLst>
                                        </p:cTn>
                                        <p:tgtEl>
                                          <p:spTgt spid="8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wipe(left)">
                                      <p:cBhvr>
                                        <p:cTn id="29" dur="5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8F161-2D62-4642-B75C-2B25B4B40049}"/>
              </a:ext>
            </a:extLst>
          </p:cNvPr>
          <p:cNvSpPr>
            <a:spLocks noGrp="1"/>
          </p:cNvSpPr>
          <p:nvPr>
            <p:ph type="title"/>
          </p:nvPr>
        </p:nvSpPr>
        <p:spPr/>
        <p:txBody>
          <a:bodyPr/>
          <a:lstStyle/>
          <a:p>
            <a:r>
              <a:rPr lang="en-US" dirty="0"/>
              <a:t>A Rewritable Future</a:t>
            </a:r>
          </a:p>
        </p:txBody>
      </p:sp>
      <p:pic>
        <p:nvPicPr>
          <p:cNvPr id="5" name="Picture 4">
            <a:extLst>
              <a:ext uri="{FF2B5EF4-FFF2-40B4-BE49-F238E27FC236}">
                <a16:creationId xmlns:a16="http://schemas.microsoft.com/office/drawing/2014/main" id="{3DCA1677-57A6-1D4F-ABCC-6B6A3B201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61379">
            <a:off x="406400" y="1543279"/>
            <a:ext cx="7422776" cy="3841194"/>
          </a:xfrm>
          <a:prstGeom prst="rect">
            <a:avLst/>
          </a:prstGeom>
          <a:ln w="57150">
            <a:solidFill>
              <a:schemeClr val="tx1"/>
            </a:solidFill>
          </a:ln>
        </p:spPr>
      </p:pic>
      <p:pic>
        <p:nvPicPr>
          <p:cNvPr id="7" name="Picture 6">
            <a:extLst>
              <a:ext uri="{FF2B5EF4-FFF2-40B4-BE49-F238E27FC236}">
                <a16:creationId xmlns:a16="http://schemas.microsoft.com/office/drawing/2014/main" id="{997AA043-C546-FC4C-9020-823D15E65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60200">
            <a:off x="4930275" y="1668263"/>
            <a:ext cx="6835196" cy="3470398"/>
          </a:xfrm>
          <a:prstGeom prst="rect">
            <a:avLst/>
          </a:prstGeom>
          <a:ln w="57150">
            <a:solidFill>
              <a:schemeClr val="tx1"/>
            </a:solidFill>
          </a:ln>
        </p:spPr>
      </p:pic>
      <p:sp>
        <p:nvSpPr>
          <p:cNvPr id="10" name="Rectangle 9">
            <a:extLst>
              <a:ext uri="{FF2B5EF4-FFF2-40B4-BE49-F238E27FC236}">
                <a16:creationId xmlns:a16="http://schemas.microsoft.com/office/drawing/2014/main" id="{A22EC138-5BC1-4149-92A1-F7F1B6E1226A}"/>
              </a:ext>
            </a:extLst>
          </p:cNvPr>
          <p:cNvSpPr/>
          <p:nvPr/>
        </p:nvSpPr>
        <p:spPr>
          <a:xfrm>
            <a:off x="5992539" y="5814263"/>
            <a:ext cx="7275227"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EPFL School of Engineering, </a:t>
            </a:r>
            <a:r>
              <a:rPr lang="en-AU" sz="1200" i="1" dirty="0">
                <a:solidFill>
                  <a:schemeClr val="tx1"/>
                </a:solidFill>
              </a:rPr>
              <a:t>Reconfigurable circuits</a:t>
            </a:r>
            <a:r>
              <a:rPr lang="en-AU" sz="1200" dirty="0">
                <a:solidFill>
                  <a:schemeClr val="tx1"/>
                </a:solidFill>
              </a:rPr>
              <a:t>, YouTube (2017)</a:t>
            </a:r>
          </a:p>
        </p:txBody>
      </p:sp>
    </p:spTree>
    <p:extLst>
      <p:ext uri="{BB962C8B-B14F-4D97-AF65-F5344CB8AC3E}">
        <p14:creationId xmlns:p14="http://schemas.microsoft.com/office/powerpoint/2010/main" val="20946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F5148-FB9C-BE48-9E97-9C64635C1F14}"/>
              </a:ext>
            </a:extLst>
          </p:cNvPr>
          <p:cNvSpPr>
            <a:spLocks noGrp="1"/>
          </p:cNvSpPr>
          <p:nvPr>
            <p:ph type="title"/>
          </p:nvPr>
        </p:nvSpPr>
        <p:spPr>
          <a:xfrm>
            <a:off x="406400" y="74161"/>
            <a:ext cx="11379200" cy="777489"/>
          </a:xfrm>
        </p:spPr>
        <p:txBody>
          <a:bodyPr>
            <a:normAutofit/>
          </a:bodyPr>
          <a:lstStyle/>
          <a:p>
            <a:r>
              <a:rPr lang="en-US" dirty="0"/>
              <a:t>Imaging Ferroelectrics via </a:t>
            </a:r>
            <a:r>
              <a:rPr lang="en-US" b="1" dirty="0">
                <a:solidFill>
                  <a:srgbClr val="C00000"/>
                </a:solidFill>
              </a:rPr>
              <a:t>Scanning</a:t>
            </a:r>
            <a:r>
              <a:rPr lang="en-US" b="1" dirty="0"/>
              <a:t> </a:t>
            </a:r>
            <a:r>
              <a:rPr lang="en-US" b="1" dirty="0">
                <a:solidFill>
                  <a:schemeClr val="accent5">
                    <a:lumMod val="75000"/>
                  </a:schemeClr>
                </a:solidFill>
              </a:rPr>
              <a:t>Probe</a:t>
            </a:r>
            <a:r>
              <a:rPr lang="en-US" b="1" dirty="0"/>
              <a:t> </a:t>
            </a:r>
            <a:r>
              <a:rPr lang="en-US" b="1" dirty="0">
                <a:solidFill>
                  <a:schemeClr val="accent6">
                    <a:lumMod val="75000"/>
                  </a:schemeClr>
                </a:solidFill>
              </a:rPr>
              <a:t>Microscopy </a:t>
            </a:r>
            <a:r>
              <a:rPr lang="en-US" b="1" dirty="0"/>
              <a:t>(</a:t>
            </a:r>
            <a:r>
              <a:rPr lang="en-US" b="1" dirty="0">
                <a:solidFill>
                  <a:srgbClr val="C00000"/>
                </a:solidFill>
              </a:rPr>
              <a:t>S</a:t>
            </a:r>
            <a:r>
              <a:rPr lang="en-US" b="1" dirty="0">
                <a:solidFill>
                  <a:schemeClr val="accent5">
                    <a:lumMod val="75000"/>
                  </a:schemeClr>
                </a:solidFill>
              </a:rPr>
              <a:t>P</a:t>
            </a:r>
            <a:r>
              <a:rPr lang="en-US" b="1" dirty="0">
                <a:solidFill>
                  <a:schemeClr val="accent6">
                    <a:lumMod val="75000"/>
                  </a:schemeClr>
                </a:solidFill>
              </a:rPr>
              <a:t>M</a:t>
            </a:r>
            <a:r>
              <a:rPr lang="en-US" b="1" dirty="0"/>
              <a:t>)</a:t>
            </a:r>
            <a:endParaRPr lang="en-US" dirty="0"/>
          </a:p>
        </p:txBody>
      </p:sp>
      <p:pic>
        <p:nvPicPr>
          <p:cNvPr id="1026" name="Picture 2" descr="Free photos of Scope">
            <a:extLst>
              <a:ext uri="{FF2B5EF4-FFF2-40B4-BE49-F238E27FC236}">
                <a16:creationId xmlns:a16="http://schemas.microsoft.com/office/drawing/2014/main" id="{BAD66F5E-8CD2-1B4C-8A7D-12CE5E9FEE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678" t="13673"/>
          <a:stretch/>
        </p:blipFill>
        <p:spPr bwMode="auto">
          <a:xfrm rot="882362">
            <a:off x="7990346" y="1759943"/>
            <a:ext cx="3773533" cy="3002860"/>
          </a:xfrm>
          <a:prstGeom prst="rect">
            <a:avLst/>
          </a:prstGeom>
          <a:noFill/>
          <a:ln w="571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61E1A84-9D7B-F94B-900C-7E269C5AD587}"/>
              </a:ext>
            </a:extLst>
          </p:cNvPr>
          <p:cNvSpPr/>
          <p:nvPr/>
        </p:nvSpPr>
        <p:spPr>
          <a:xfrm>
            <a:off x="6987313" y="5814263"/>
            <a:ext cx="7275227"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Images: </a:t>
            </a:r>
            <a:r>
              <a:rPr lang="en-AU" sz="1200" dirty="0" err="1">
                <a:solidFill>
                  <a:schemeClr val="tx1"/>
                </a:solidFill>
              </a:rPr>
              <a:t>Pixabay</a:t>
            </a:r>
            <a:r>
              <a:rPr lang="en-AU" sz="1200" dirty="0">
                <a:solidFill>
                  <a:schemeClr val="tx1"/>
                </a:solidFill>
              </a:rPr>
              <a:t>, Team Nanotec GmbH</a:t>
            </a:r>
          </a:p>
        </p:txBody>
      </p:sp>
      <p:pic>
        <p:nvPicPr>
          <p:cNvPr id="4" name="Picture 3">
            <a:extLst>
              <a:ext uri="{FF2B5EF4-FFF2-40B4-BE49-F238E27FC236}">
                <a16:creationId xmlns:a16="http://schemas.microsoft.com/office/drawing/2014/main" id="{DAE91C12-985A-3D4A-8794-F29C98D8DEBF}"/>
              </a:ext>
            </a:extLst>
          </p:cNvPr>
          <p:cNvPicPr>
            <a:picLocks noChangeAspect="1"/>
          </p:cNvPicPr>
          <p:nvPr/>
        </p:nvPicPr>
        <p:blipFill rotWithShape="1">
          <a:blip r:embed="rId3"/>
          <a:srcRect l="19690" t="3917" r="12511" b="247"/>
          <a:stretch/>
        </p:blipFill>
        <p:spPr>
          <a:xfrm rot="21108092">
            <a:off x="3987075" y="2058425"/>
            <a:ext cx="4532307" cy="2727792"/>
          </a:xfrm>
          <a:prstGeom prst="rect">
            <a:avLst/>
          </a:prstGeom>
          <a:ln w="57150">
            <a:solidFill>
              <a:schemeClr val="accent5">
                <a:lumMod val="75000"/>
              </a:schemeClr>
            </a:solidFill>
          </a:ln>
        </p:spPr>
      </p:pic>
      <p:sp>
        <p:nvSpPr>
          <p:cNvPr id="29" name="Rounded Rectangle 28">
            <a:extLst>
              <a:ext uri="{FF2B5EF4-FFF2-40B4-BE49-F238E27FC236}">
                <a16:creationId xmlns:a16="http://schemas.microsoft.com/office/drawing/2014/main" id="{8F32671D-DBB7-804D-A49E-28659A93F0BB}"/>
              </a:ext>
            </a:extLst>
          </p:cNvPr>
          <p:cNvSpPr/>
          <p:nvPr/>
        </p:nvSpPr>
        <p:spPr>
          <a:xfrm>
            <a:off x="1414757" y="5227706"/>
            <a:ext cx="9362486" cy="62869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0" name="Content Placeholder 1">
            <a:extLst>
              <a:ext uri="{FF2B5EF4-FFF2-40B4-BE49-F238E27FC236}">
                <a16:creationId xmlns:a16="http://schemas.microsoft.com/office/drawing/2014/main" id="{3AD972EC-7386-A949-BE19-CC767540BB59}"/>
              </a:ext>
            </a:extLst>
          </p:cNvPr>
          <p:cNvSpPr txBox="1">
            <a:spLocks/>
          </p:cNvSpPr>
          <p:nvPr/>
        </p:nvSpPr>
        <p:spPr>
          <a:xfrm>
            <a:off x="649489" y="5335046"/>
            <a:ext cx="10893022" cy="7236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b="1" dirty="0"/>
              <a:t>SPM lets us directly "look" at different things in our ferroelectrics.</a:t>
            </a:r>
          </a:p>
        </p:txBody>
      </p:sp>
      <p:grpSp>
        <p:nvGrpSpPr>
          <p:cNvPr id="10" name="Group 9">
            <a:extLst>
              <a:ext uri="{FF2B5EF4-FFF2-40B4-BE49-F238E27FC236}">
                <a16:creationId xmlns:a16="http://schemas.microsoft.com/office/drawing/2014/main" id="{A6C40B5E-D4AA-A844-B628-CABF1CBC0710}"/>
              </a:ext>
            </a:extLst>
          </p:cNvPr>
          <p:cNvGrpSpPr/>
          <p:nvPr/>
        </p:nvGrpSpPr>
        <p:grpSpPr>
          <a:xfrm rot="339943">
            <a:off x="282146" y="1536574"/>
            <a:ext cx="4133656" cy="2699909"/>
            <a:chOff x="5845140" y="1792577"/>
            <a:chExt cx="4809608" cy="2699909"/>
          </a:xfrm>
          <a:solidFill>
            <a:schemeClr val="bg2"/>
          </a:solidFill>
        </p:grpSpPr>
        <p:sp>
          <p:nvSpPr>
            <p:cNvPr id="11" name="Rectangle 10">
              <a:extLst>
                <a:ext uri="{FF2B5EF4-FFF2-40B4-BE49-F238E27FC236}">
                  <a16:creationId xmlns:a16="http://schemas.microsoft.com/office/drawing/2014/main" id="{8C3F48C1-1245-FE43-963B-098D531ABE8C}"/>
                </a:ext>
              </a:extLst>
            </p:cNvPr>
            <p:cNvSpPr/>
            <p:nvPr/>
          </p:nvSpPr>
          <p:spPr>
            <a:xfrm>
              <a:off x="5845140" y="1792577"/>
              <a:ext cx="4809608" cy="2699909"/>
            </a:xfrm>
            <a:prstGeom prst="rect">
              <a:avLst/>
            </a:prstGeom>
            <a:grp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grpSp>
          <p:nvGrpSpPr>
            <p:cNvPr id="12" name="Group 11">
              <a:extLst>
                <a:ext uri="{FF2B5EF4-FFF2-40B4-BE49-F238E27FC236}">
                  <a16:creationId xmlns:a16="http://schemas.microsoft.com/office/drawing/2014/main" id="{873CA708-2607-F64E-B9F2-2CFE19EDDB1A}"/>
                </a:ext>
              </a:extLst>
            </p:cNvPr>
            <p:cNvGrpSpPr/>
            <p:nvPr/>
          </p:nvGrpSpPr>
          <p:grpSpPr>
            <a:xfrm>
              <a:off x="6194287" y="2120348"/>
              <a:ext cx="4070627" cy="636104"/>
              <a:chOff x="6146799" y="2120348"/>
              <a:chExt cx="4070627" cy="1033670"/>
            </a:xfrm>
            <a:grpFill/>
          </p:grpSpPr>
          <p:cxnSp>
            <p:nvCxnSpPr>
              <p:cNvPr id="17" name="Straight Arrow Connector 16">
                <a:extLst>
                  <a:ext uri="{FF2B5EF4-FFF2-40B4-BE49-F238E27FC236}">
                    <a16:creationId xmlns:a16="http://schemas.microsoft.com/office/drawing/2014/main" id="{53CA06B3-B9B0-1941-BC05-2A170531576F}"/>
                  </a:ext>
                </a:extLst>
              </p:cNvPr>
              <p:cNvCxnSpPr/>
              <p:nvPr/>
            </p:nvCxnSpPr>
            <p:spPr>
              <a:xfrm>
                <a:off x="6241774" y="2120348"/>
                <a:ext cx="3975652" cy="371061"/>
              </a:xfrm>
              <a:prstGeom prst="straightConnector1">
                <a:avLst/>
              </a:prstGeom>
              <a:grpFill/>
              <a:ln w="76200">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DD986B3-7471-6E4E-9F0C-958010891C29}"/>
                  </a:ext>
                </a:extLst>
              </p:cNvPr>
              <p:cNvCxnSpPr>
                <a:cxnSpLocks/>
              </p:cNvCxnSpPr>
              <p:nvPr/>
            </p:nvCxnSpPr>
            <p:spPr>
              <a:xfrm flipH="1">
                <a:off x="6146799" y="2782957"/>
                <a:ext cx="3975652" cy="371061"/>
              </a:xfrm>
              <a:prstGeom prst="straightConnector1">
                <a:avLst/>
              </a:prstGeom>
              <a:grpFill/>
              <a:ln w="76200">
                <a:solidFill>
                  <a:srgbClr val="7F6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A160908-B672-554F-8B0E-5CEBAC976D5A}"/>
                </a:ext>
              </a:extLst>
            </p:cNvPr>
            <p:cNvGrpSpPr/>
            <p:nvPr/>
          </p:nvGrpSpPr>
          <p:grpSpPr>
            <a:xfrm>
              <a:off x="6194287" y="2981287"/>
              <a:ext cx="4070627" cy="636104"/>
              <a:chOff x="6146799" y="2120348"/>
              <a:chExt cx="4070627" cy="1033670"/>
            </a:xfrm>
            <a:grpFill/>
          </p:grpSpPr>
          <p:cxnSp>
            <p:nvCxnSpPr>
              <p:cNvPr id="15" name="Straight Arrow Connector 14">
                <a:extLst>
                  <a:ext uri="{FF2B5EF4-FFF2-40B4-BE49-F238E27FC236}">
                    <a16:creationId xmlns:a16="http://schemas.microsoft.com/office/drawing/2014/main" id="{8B8FDFC7-2E0E-EC4D-A589-46F6094828D0}"/>
                  </a:ext>
                </a:extLst>
              </p:cNvPr>
              <p:cNvCxnSpPr/>
              <p:nvPr/>
            </p:nvCxnSpPr>
            <p:spPr>
              <a:xfrm>
                <a:off x="6241774" y="2120348"/>
                <a:ext cx="3975652" cy="371061"/>
              </a:xfrm>
              <a:prstGeom prst="straightConnector1">
                <a:avLst/>
              </a:prstGeom>
              <a:grpFill/>
              <a:ln w="76200">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8519D8B-7520-5C46-A93A-394CFE26A9FD}"/>
                  </a:ext>
                </a:extLst>
              </p:cNvPr>
              <p:cNvCxnSpPr>
                <a:cxnSpLocks/>
              </p:cNvCxnSpPr>
              <p:nvPr/>
            </p:nvCxnSpPr>
            <p:spPr>
              <a:xfrm flipH="1">
                <a:off x="6146799" y="2782957"/>
                <a:ext cx="3975652" cy="371061"/>
              </a:xfrm>
              <a:prstGeom prst="straightConnector1">
                <a:avLst/>
              </a:prstGeom>
              <a:grpFill/>
              <a:ln w="76200">
                <a:solidFill>
                  <a:srgbClr val="7F6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a:extLst>
                <a:ext uri="{FF2B5EF4-FFF2-40B4-BE49-F238E27FC236}">
                  <a16:creationId xmlns:a16="http://schemas.microsoft.com/office/drawing/2014/main" id="{08C1DE79-B7FE-854B-AB84-EAF1AA8BDA45}"/>
                </a:ext>
              </a:extLst>
            </p:cNvPr>
            <p:cNvCxnSpPr/>
            <p:nvPr/>
          </p:nvCxnSpPr>
          <p:spPr>
            <a:xfrm>
              <a:off x="6289262" y="3848059"/>
              <a:ext cx="3975652" cy="228345"/>
            </a:xfrm>
            <a:prstGeom prst="straightConnector1">
              <a:avLst/>
            </a:prstGeom>
            <a:grpFill/>
            <a:ln w="76200">
              <a:solidFill>
                <a:srgbClr val="7F6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422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F5148-FB9C-BE48-9E97-9C64635C1F14}"/>
              </a:ext>
            </a:extLst>
          </p:cNvPr>
          <p:cNvSpPr>
            <a:spLocks noGrp="1"/>
          </p:cNvSpPr>
          <p:nvPr>
            <p:ph type="title"/>
          </p:nvPr>
        </p:nvSpPr>
        <p:spPr/>
        <p:txBody>
          <a:bodyPr/>
          <a:lstStyle/>
          <a:p>
            <a:r>
              <a:rPr lang="en-US" dirty="0"/>
              <a:t>Varieties of Scanning Probe Microscopy</a:t>
            </a:r>
          </a:p>
        </p:txBody>
      </p:sp>
      <p:pic>
        <p:nvPicPr>
          <p:cNvPr id="52" name="Picture 51">
            <a:extLst>
              <a:ext uri="{FF2B5EF4-FFF2-40B4-BE49-F238E27FC236}">
                <a16:creationId xmlns:a16="http://schemas.microsoft.com/office/drawing/2014/main" id="{9F2CB6C2-846F-A648-A64A-4337D441F8A5}"/>
              </a:ext>
            </a:extLst>
          </p:cNvPr>
          <p:cNvPicPr>
            <a:picLocks noChangeAspect="1"/>
          </p:cNvPicPr>
          <p:nvPr/>
        </p:nvPicPr>
        <p:blipFill rotWithShape="1">
          <a:blip r:embed="rId2">
            <a:extLst>
              <a:ext uri="{28A0092B-C50C-407E-A947-70E740481C1C}">
                <a14:useLocalDpi xmlns:a14="http://schemas.microsoft.com/office/drawing/2010/main" val="0"/>
              </a:ext>
            </a:extLst>
          </a:blip>
          <a:srcRect l="44947" t="922" r="16983" b="55940"/>
          <a:stretch/>
        </p:blipFill>
        <p:spPr>
          <a:xfrm>
            <a:off x="659567" y="1377023"/>
            <a:ext cx="2617583" cy="2648056"/>
          </a:xfrm>
          <a:prstGeom prst="rect">
            <a:avLst/>
          </a:prstGeom>
          <a:ln w="76200">
            <a:solidFill>
              <a:schemeClr val="tx1"/>
            </a:solidFill>
          </a:ln>
        </p:spPr>
      </p:pic>
      <p:grpSp>
        <p:nvGrpSpPr>
          <p:cNvPr id="41" name="Group 40">
            <a:extLst>
              <a:ext uri="{FF2B5EF4-FFF2-40B4-BE49-F238E27FC236}">
                <a16:creationId xmlns:a16="http://schemas.microsoft.com/office/drawing/2014/main" id="{062154A9-707E-9240-B27F-97078639C721}"/>
              </a:ext>
            </a:extLst>
          </p:cNvPr>
          <p:cNvGrpSpPr/>
          <p:nvPr/>
        </p:nvGrpSpPr>
        <p:grpSpPr>
          <a:xfrm>
            <a:off x="47976" y="1022183"/>
            <a:ext cx="1290635" cy="675704"/>
            <a:chOff x="8262539" y="4104472"/>
            <a:chExt cx="4054559" cy="675704"/>
          </a:xfrm>
        </p:grpSpPr>
        <p:sp>
          <p:nvSpPr>
            <p:cNvPr id="42" name="Rounded Rectangle 41">
              <a:extLst>
                <a:ext uri="{FF2B5EF4-FFF2-40B4-BE49-F238E27FC236}">
                  <a16:creationId xmlns:a16="http://schemas.microsoft.com/office/drawing/2014/main" id="{DD32F412-DF5C-1547-9C8A-B871887B69B6}"/>
                </a:ext>
              </a:extLst>
            </p:cNvPr>
            <p:cNvSpPr/>
            <p:nvPr/>
          </p:nvSpPr>
          <p:spPr>
            <a:xfrm>
              <a:off x="8508828" y="4104472"/>
              <a:ext cx="3603332"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ontent Placeholder 1">
              <a:extLst>
                <a:ext uri="{FF2B5EF4-FFF2-40B4-BE49-F238E27FC236}">
                  <a16:creationId xmlns:a16="http://schemas.microsoft.com/office/drawing/2014/main" id="{9D9108D0-69D5-B541-AB76-DC56B8EEDCF4}"/>
                </a:ext>
              </a:extLst>
            </p:cNvPr>
            <p:cNvSpPr txBox="1">
              <a:spLocks/>
            </p:cNvSpPr>
            <p:nvPr/>
          </p:nvSpPr>
          <p:spPr>
            <a:xfrm>
              <a:off x="8262539" y="4189121"/>
              <a:ext cx="4054559"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PFM</a:t>
              </a:r>
            </a:p>
          </p:txBody>
        </p:sp>
      </p:grpSp>
      <p:pic>
        <p:nvPicPr>
          <p:cNvPr id="53" name="Picture 52">
            <a:extLst>
              <a:ext uri="{FF2B5EF4-FFF2-40B4-BE49-F238E27FC236}">
                <a16:creationId xmlns:a16="http://schemas.microsoft.com/office/drawing/2014/main" id="{DC39D5DB-8AE1-A44D-826C-0EC2DE691E84}"/>
              </a:ext>
            </a:extLst>
          </p:cNvPr>
          <p:cNvPicPr>
            <a:picLocks noChangeAspect="1"/>
          </p:cNvPicPr>
          <p:nvPr/>
        </p:nvPicPr>
        <p:blipFill rotWithShape="1">
          <a:blip r:embed="rId2">
            <a:extLst>
              <a:ext uri="{28A0092B-C50C-407E-A947-70E740481C1C}">
                <a14:useLocalDpi xmlns:a14="http://schemas.microsoft.com/office/drawing/2010/main" val="0"/>
              </a:ext>
            </a:extLst>
          </a:blip>
          <a:srcRect l="1716" t="52586" r="60079" b="4450"/>
          <a:stretch/>
        </p:blipFill>
        <p:spPr>
          <a:xfrm>
            <a:off x="4654177" y="1377023"/>
            <a:ext cx="2626827" cy="2637382"/>
          </a:xfrm>
          <a:prstGeom prst="rect">
            <a:avLst/>
          </a:prstGeom>
          <a:ln w="76200">
            <a:solidFill>
              <a:schemeClr val="tx1"/>
            </a:solidFill>
          </a:ln>
        </p:spPr>
      </p:pic>
      <p:grpSp>
        <p:nvGrpSpPr>
          <p:cNvPr id="44" name="Group 43">
            <a:extLst>
              <a:ext uri="{FF2B5EF4-FFF2-40B4-BE49-F238E27FC236}">
                <a16:creationId xmlns:a16="http://schemas.microsoft.com/office/drawing/2014/main" id="{7AF28A50-C76A-4A4E-B52F-3335133B7EAE}"/>
              </a:ext>
            </a:extLst>
          </p:cNvPr>
          <p:cNvGrpSpPr/>
          <p:nvPr/>
        </p:nvGrpSpPr>
        <p:grpSpPr>
          <a:xfrm>
            <a:off x="4131631" y="1022183"/>
            <a:ext cx="1364162" cy="675704"/>
            <a:chOff x="8008155" y="4104472"/>
            <a:chExt cx="4130605" cy="675704"/>
          </a:xfrm>
        </p:grpSpPr>
        <p:sp>
          <p:nvSpPr>
            <p:cNvPr id="45" name="Rounded Rectangle 44">
              <a:extLst>
                <a:ext uri="{FF2B5EF4-FFF2-40B4-BE49-F238E27FC236}">
                  <a16:creationId xmlns:a16="http://schemas.microsoft.com/office/drawing/2014/main" id="{88FAD69D-9479-EF48-9053-3CD34DEF8A57}"/>
                </a:ext>
              </a:extLst>
            </p:cNvPr>
            <p:cNvSpPr/>
            <p:nvPr/>
          </p:nvSpPr>
          <p:spPr>
            <a:xfrm>
              <a:off x="8008155" y="4104472"/>
              <a:ext cx="4130605"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ontent Placeholder 1">
              <a:extLst>
                <a:ext uri="{FF2B5EF4-FFF2-40B4-BE49-F238E27FC236}">
                  <a16:creationId xmlns:a16="http://schemas.microsoft.com/office/drawing/2014/main" id="{BC8F8BB0-E37F-0E4F-85F3-A13D66FA81D3}"/>
                </a:ext>
              </a:extLst>
            </p:cNvPr>
            <p:cNvSpPr txBox="1">
              <a:spLocks/>
            </p:cNvSpPr>
            <p:nvPr/>
          </p:nvSpPr>
          <p:spPr>
            <a:xfrm>
              <a:off x="8084202" y="4189121"/>
              <a:ext cx="4054558" cy="57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KPFM</a:t>
              </a:r>
            </a:p>
          </p:txBody>
        </p:sp>
      </p:grpSp>
      <p:pic>
        <p:nvPicPr>
          <p:cNvPr id="50" name="Picture 49">
            <a:extLst>
              <a:ext uri="{FF2B5EF4-FFF2-40B4-BE49-F238E27FC236}">
                <a16:creationId xmlns:a16="http://schemas.microsoft.com/office/drawing/2014/main" id="{FDCF67D8-BDB3-0A40-8CB4-97BC49168676}"/>
              </a:ext>
            </a:extLst>
          </p:cNvPr>
          <p:cNvPicPr>
            <a:picLocks noChangeAspect="1"/>
          </p:cNvPicPr>
          <p:nvPr/>
        </p:nvPicPr>
        <p:blipFill rotWithShape="1">
          <a:blip r:embed="rId2">
            <a:extLst>
              <a:ext uri="{28A0092B-C50C-407E-A947-70E740481C1C}">
                <a14:useLocalDpi xmlns:a14="http://schemas.microsoft.com/office/drawing/2010/main" val="0"/>
              </a:ext>
            </a:extLst>
          </a:blip>
          <a:srcRect l="1611" t="742" r="59902" b="56527"/>
          <a:stretch/>
        </p:blipFill>
        <p:spPr>
          <a:xfrm>
            <a:off x="8776103" y="1377023"/>
            <a:ext cx="2646247" cy="2622993"/>
          </a:xfrm>
          <a:prstGeom prst="rect">
            <a:avLst/>
          </a:prstGeom>
          <a:ln w="76200">
            <a:solidFill>
              <a:schemeClr val="tx1"/>
            </a:solidFill>
          </a:ln>
        </p:spPr>
      </p:pic>
      <p:grpSp>
        <p:nvGrpSpPr>
          <p:cNvPr id="47" name="Group 46">
            <a:extLst>
              <a:ext uri="{FF2B5EF4-FFF2-40B4-BE49-F238E27FC236}">
                <a16:creationId xmlns:a16="http://schemas.microsoft.com/office/drawing/2014/main" id="{A6A9C33E-9642-B248-A9AD-7F5788795B51}"/>
              </a:ext>
            </a:extLst>
          </p:cNvPr>
          <p:cNvGrpSpPr/>
          <p:nvPr/>
        </p:nvGrpSpPr>
        <p:grpSpPr>
          <a:xfrm>
            <a:off x="8134725" y="1022183"/>
            <a:ext cx="1633131" cy="675704"/>
            <a:chOff x="8107994" y="4104472"/>
            <a:chExt cx="4624152" cy="675704"/>
          </a:xfrm>
        </p:grpSpPr>
        <p:sp>
          <p:nvSpPr>
            <p:cNvPr id="48" name="Rounded Rectangle 47">
              <a:extLst>
                <a:ext uri="{FF2B5EF4-FFF2-40B4-BE49-F238E27FC236}">
                  <a16:creationId xmlns:a16="http://schemas.microsoft.com/office/drawing/2014/main" id="{F28DDA14-489E-1C4B-99F0-4F3F0A2AC8D2}"/>
                </a:ext>
              </a:extLst>
            </p:cNvPr>
            <p:cNvSpPr/>
            <p:nvPr/>
          </p:nvSpPr>
          <p:spPr>
            <a:xfrm>
              <a:off x="8107994" y="4104472"/>
              <a:ext cx="4624152"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ontent Placeholder 1">
              <a:extLst>
                <a:ext uri="{FF2B5EF4-FFF2-40B4-BE49-F238E27FC236}">
                  <a16:creationId xmlns:a16="http://schemas.microsoft.com/office/drawing/2014/main" id="{756ACB47-B11F-3E49-9ED0-680D8FE76536}"/>
                </a:ext>
              </a:extLst>
            </p:cNvPr>
            <p:cNvSpPr txBox="1">
              <a:spLocks/>
            </p:cNvSpPr>
            <p:nvPr/>
          </p:nvSpPr>
          <p:spPr>
            <a:xfrm>
              <a:off x="8344195" y="4189121"/>
              <a:ext cx="4054558" cy="577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C-AFM</a:t>
              </a:r>
            </a:p>
          </p:txBody>
        </p:sp>
      </p:grpSp>
      <p:sp>
        <p:nvSpPr>
          <p:cNvPr id="58" name="Rectangle 57">
            <a:extLst>
              <a:ext uri="{FF2B5EF4-FFF2-40B4-BE49-F238E27FC236}">
                <a16:creationId xmlns:a16="http://schemas.microsoft.com/office/drawing/2014/main" id="{9C14DC41-A37B-F14E-923E-2BE42E0D2A0A}"/>
              </a:ext>
            </a:extLst>
          </p:cNvPr>
          <p:cNvSpPr/>
          <p:nvPr/>
        </p:nvSpPr>
        <p:spPr>
          <a:xfrm>
            <a:off x="4996195" y="5814263"/>
            <a:ext cx="7771973"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Wu, et al. </a:t>
            </a:r>
            <a:r>
              <a:rPr lang="en-AU" sz="1200" i="1" dirty="0">
                <a:solidFill>
                  <a:schemeClr val="tx1"/>
                </a:solidFill>
              </a:rPr>
              <a:t>Conduction of topologically protected charged ferroelectric domain walls.</a:t>
            </a:r>
            <a:r>
              <a:rPr lang="en-AU" sz="1200" dirty="0">
                <a:solidFill>
                  <a:schemeClr val="tx1"/>
                </a:solidFill>
              </a:rPr>
              <a:t> PRL (2012)</a:t>
            </a:r>
            <a:br>
              <a:rPr lang="en-AU" sz="1200" dirty="0">
                <a:solidFill>
                  <a:schemeClr val="tx1"/>
                </a:solidFill>
              </a:rPr>
            </a:br>
            <a:r>
              <a:rPr lang="en-AU" sz="1200" dirty="0">
                <a:solidFill>
                  <a:schemeClr val="tx1"/>
                </a:solidFill>
              </a:rPr>
              <a:t>Images: </a:t>
            </a:r>
            <a:r>
              <a:rPr lang="en-AU" sz="1200" dirty="0" err="1">
                <a:solidFill>
                  <a:schemeClr val="tx1"/>
                </a:solidFill>
              </a:rPr>
              <a:t>Pixabay</a:t>
            </a:r>
            <a:r>
              <a:rPr lang="en-AU" sz="1200" dirty="0">
                <a:solidFill>
                  <a:schemeClr val="tx1"/>
                </a:solidFill>
              </a:rPr>
              <a:t>, Wikimedia, Nintendo</a:t>
            </a:r>
          </a:p>
        </p:txBody>
      </p:sp>
      <p:pic>
        <p:nvPicPr>
          <p:cNvPr id="28" name="Picture 27">
            <a:extLst>
              <a:ext uri="{FF2B5EF4-FFF2-40B4-BE49-F238E27FC236}">
                <a16:creationId xmlns:a16="http://schemas.microsoft.com/office/drawing/2014/main" id="{E73EE2B3-A32D-A74C-BFF5-5E5F0BF92DBF}"/>
              </a:ext>
            </a:extLst>
          </p:cNvPr>
          <p:cNvPicPr>
            <a:picLocks noChangeAspect="1"/>
          </p:cNvPicPr>
          <p:nvPr/>
        </p:nvPicPr>
        <p:blipFill rotWithShape="1">
          <a:blip r:embed="rId3"/>
          <a:srcRect l="11464" t="6759" b="25392"/>
          <a:stretch/>
        </p:blipFill>
        <p:spPr>
          <a:xfrm rot="585748">
            <a:off x="4858578" y="2877376"/>
            <a:ext cx="2517180" cy="2405241"/>
          </a:xfrm>
          <a:prstGeom prst="rect">
            <a:avLst/>
          </a:prstGeom>
          <a:ln w="76200">
            <a:solidFill>
              <a:schemeClr val="tx1"/>
            </a:solidFill>
          </a:ln>
        </p:spPr>
      </p:pic>
      <p:grpSp>
        <p:nvGrpSpPr>
          <p:cNvPr id="5" name="Group 4">
            <a:extLst>
              <a:ext uri="{FF2B5EF4-FFF2-40B4-BE49-F238E27FC236}">
                <a16:creationId xmlns:a16="http://schemas.microsoft.com/office/drawing/2014/main" id="{B7E1BD6B-D1C6-C240-984E-ED3662537BA9}"/>
              </a:ext>
            </a:extLst>
          </p:cNvPr>
          <p:cNvGrpSpPr/>
          <p:nvPr/>
        </p:nvGrpSpPr>
        <p:grpSpPr>
          <a:xfrm rot="20914488">
            <a:off x="8779695" y="2816854"/>
            <a:ext cx="2762736" cy="2628963"/>
            <a:chOff x="8470441" y="2695714"/>
            <a:chExt cx="3178220" cy="3024329"/>
          </a:xfrm>
        </p:grpSpPr>
        <p:sp>
          <p:nvSpPr>
            <p:cNvPr id="51" name="Rectangle 50">
              <a:extLst>
                <a:ext uri="{FF2B5EF4-FFF2-40B4-BE49-F238E27FC236}">
                  <a16:creationId xmlns:a16="http://schemas.microsoft.com/office/drawing/2014/main" id="{FAD7E703-EEB6-1C4C-ABDB-9FD3D74C5ADA}"/>
                </a:ext>
              </a:extLst>
            </p:cNvPr>
            <p:cNvSpPr/>
            <p:nvPr/>
          </p:nvSpPr>
          <p:spPr>
            <a:xfrm>
              <a:off x="8470441" y="2695714"/>
              <a:ext cx="3178220" cy="3024329"/>
            </a:xfrm>
            <a:prstGeom prst="rect">
              <a:avLst/>
            </a:prstGeom>
            <a:solidFill>
              <a:srgbClr val="FFFFFF">
                <a:alpha val="69804"/>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F8033A3-0826-9D42-97C7-1AD03FA15E5C}"/>
                </a:ext>
              </a:extLst>
            </p:cNvPr>
            <p:cNvPicPr>
              <a:picLocks noChangeAspect="1"/>
            </p:cNvPicPr>
            <p:nvPr/>
          </p:nvPicPr>
          <p:blipFill>
            <a:blip r:embed="rId4"/>
            <a:stretch>
              <a:fillRect/>
            </a:stretch>
          </p:blipFill>
          <p:spPr>
            <a:xfrm>
              <a:off x="8629057" y="2828951"/>
              <a:ext cx="2908060" cy="2842267"/>
            </a:xfrm>
            <a:prstGeom prst="rect">
              <a:avLst/>
            </a:prstGeom>
          </p:spPr>
        </p:pic>
      </p:grpSp>
      <p:grpSp>
        <p:nvGrpSpPr>
          <p:cNvPr id="34" name="Group 33">
            <a:extLst>
              <a:ext uri="{FF2B5EF4-FFF2-40B4-BE49-F238E27FC236}">
                <a16:creationId xmlns:a16="http://schemas.microsoft.com/office/drawing/2014/main" id="{B2B15A6A-62EF-4645-99C8-F3D955B02119}"/>
              </a:ext>
            </a:extLst>
          </p:cNvPr>
          <p:cNvGrpSpPr/>
          <p:nvPr/>
        </p:nvGrpSpPr>
        <p:grpSpPr>
          <a:xfrm>
            <a:off x="4787723" y="5131080"/>
            <a:ext cx="3198724" cy="588963"/>
            <a:chOff x="8508825" y="4104472"/>
            <a:chExt cx="4223321" cy="697705"/>
          </a:xfrm>
        </p:grpSpPr>
        <p:sp>
          <p:nvSpPr>
            <p:cNvPr id="35" name="Rounded Rectangle 34">
              <a:extLst>
                <a:ext uri="{FF2B5EF4-FFF2-40B4-BE49-F238E27FC236}">
                  <a16:creationId xmlns:a16="http://schemas.microsoft.com/office/drawing/2014/main" id="{041D7791-38B3-5F45-886E-1C362FD1ADA8}"/>
                </a:ext>
              </a:extLst>
            </p:cNvPr>
            <p:cNvSpPr/>
            <p:nvPr/>
          </p:nvSpPr>
          <p:spPr>
            <a:xfrm>
              <a:off x="8508825" y="4104472"/>
              <a:ext cx="4223321" cy="6757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6" name="Content Placeholder 1">
              <a:extLst>
                <a:ext uri="{FF2B5EF4-FFF2-40B4-BE49-F238E27FC236}">
                  <a16:creationId xmlns:a16="http://schemas.microsoft.com/office/drawing/2014/main" id="{EBA54B35-F31F-D04E-BB9E-FBA85544B7F2}"/>
                </a:ext>
              </a:extLst>
            </p:cNvPr>
            <p:cNvSpPr txBox="1">
              <a:spLocks/>
            </p:cNvSpPr>
            <p:nvPr/>
          </p:nvSpPr>
          <p:spPr>
            <a:xfrm>
              <a:off x="8609117" y="4224636"/>
              <a:ext cx="4054558" cy="577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dirty="0"/>
                <a:t>Surface Potential</a:t>
              </a:r>
            </a:p>
          </p:txBody>
        </p:sp>
      </p:grpSp>
      <p:grpSp>
        <p:nvGrpSpPr>
          <p:cNvPr id="38" name="Group 37">
            <a:extLst>
              <a:ext uri="{FF2B5EF4-FFF2-40B4-BE49-F238E27FC236}">
                <a16:creationId xmlns:a16="http://schemas.microsoft.com/office/drawing/2014/main" id="{ED7E2B9A-671C-E040-9CEC-295D40DD6DB0}"/>
              </a:ext>
            </a:extLst>
          </p:cNvPr>
          <p:cNvGrpSpPr/>
          <p:nvPr/>
        </p:nvGrpSpPr>
        <p:grpSpPr>
          <a:xfrm>
            <a:off x="8704350" y="5131080"/>
            <a:ext cx="3155968" cy="588963"/>
            <a:chOff x="8508825" y="4104472"/>
            <a:chExt cx="4223321" cy="697705"/>
          </a:xfrm>
        </p:grpSpPr>
        <p:sp>
          <p:nvSpPr>
            <p:cNvPr id="39" name="Rounded Rectangle 38">
              <a:extLst>
                <a:ext uri="{FF2B5EF4-FFF2-40B4-BE49-F238E27FC236}">
                  <a16:creationId xmlns:a16="http://schemas.microsoft.com/office/drawing/2014/main" id="{BF32A4A1-88B4-774D-9DF9-6B56DD690B4E}"/>
                </a:ext>
              </a:extLst>
            </p:cNvPr>
            <p:cNvSpPr/>
            <p:nvPr/>
          </p:nvSpPr>
          <p:spPr>
            <a:xfrm>
              <a:off x="8508825" y="4104472"/>
              <a:ext cx="4223321" cy="6757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0" name="Content Placeholder 1">
              <a:extLst>
                <a:ext uri="{FF2B5EF4-FFF2-40B4-BE49-F238E27FC236}">
                  <a16:creationId xmlns:a16="http://schemas.microsoft.com/office/drawing/2014/main" id="{B08C8D3E-551B-0D41-9B31-7B0FA64F7D8C}"/>
                </a:ext>
              </a:extLst>
            </p:cNvPr>
            <p:cNvSpPr txBox="1">
              <a:spLocks/>
            </p:cNvSpPr>
            <p:nvPr/>
          </p:nvSpPr>
          <p:spPr>
            <a:xfrm>
              <a:off x="8590399" y="4224636"/>
              <a:ext cx="4054559" cy="5775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dirty="0"/>
                <a:t>Conduction</a:t>
              </a:r>
            </a:p>
          </p:txBody>
        </p:sp>
      </p:grpSp>
      <p:pic>
        <p:nvPicPr>
          <p:cNvPr id="7" name="Picture 6">
            <a:extLst>
              <a:ext uri="{FF2B5EF4-FFF2-40B4-BE49-F238E27FC236}">
                <a16:creationId xmlns:a16="http://schemas.microsoft.com/office/drawing/2014/main" id="{FBA23DE2-56AA-1C4B-84BD-D831FB2E2222}"/>
              </a:ext>
            </a:extLst>
          </p:cNvPr>
          <p:cNvPicPr>
            <a:picLocks noChangeAspect="1"/>
          </p:cNvPicPr>
          <p:nvPr/>
        </p:nvPicPr>
        <p:blipFill>
          <a:blip r:embed="rId5"/>
          <a:stretch>
            <a:fillRect/>
          </a:stretch>
        </p:blipFill>
        <p:spPr>
          <a:xfrm rot="21172692">
            <a:off x="301059" y="3246518"/>
            <a:ext cx="3541490" cy="2357304"/>
          </a:xfrm>
          <a:prstGeom prst="rect">
            <a:avLst/>
          </a:prstGeom>
          <a:ln w="57150">
            <a:solidFill>
              <a:schemeClr val="tx1"/>
            </a:solidFill>
          </a:ln>
        </p:spPr>
      </p:pic>
      <p:grpSp>
        <p:nvGrpSpPr>
          <p:cNvPr id="31" name="Group 30">
            <a:extLst>
              <a:ext uri="{FF2B5EF4-FFF2-40B4-BE49-F238E27FC236}">
                <a16:creationId xmlns:a16="http://schemas.microsoft.com/office/drawing/2014/main" id="{180CD4D7-CE4A-0840-B2E4-AE76870B0078}"/>
              </a:ext>
            </a:extLst>
          </p:cNvPr>
          <p:cNvGrpSpPr/>
          <p:nvPr/>
        </p:nvGrpSpPr>
        <p:grpSpPr>
          <a:xfrm>
            <a:off x="793226" y="5445871"/>
            <a:ext cx="3098762" cy="588963"/>
            <a:chOff x="8508825" y="4104472"/>
            <a:chExt cx="4223321" cy="697705"/>
          </a:xfrm>
        </p:grpSpPr>
        <p:sp>
          <p:nvSpPr>
            <p:cNvPr id="32" name="Rounded Rectangle 31">
              <a:extLst>
                <a:ext uri="{FF2B5EF4-FFF2-40B4-BE49-F238E27FC236}">
                  <a16:creationId xmlns:a16="http://schemas.microsoft.com/office/drawing/2014/main" id="{9CC12670-E7FA-8C4F-B4AD-562F8BC5E4BC}"/>
                </a:ext>
              </a:extLst>
            </p:cNvPr>
            <p:cNvSpPr/>
            <p:nvPr/>
          </p:nvSpPr>
          <p:spPr>
            <a:xfrm>
              <a:off x="8508825" y="4104472"/>
              <a:ext cx="4223321" cy="675704"/>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Content Placeholder 1">
              <a:extLst>
                <a:ext uri="{FF2B5EF4-FFF2-40B4-BE49-F238E27FC236}">
                  <a16:creationId xmlns:a16="http://schemas.microsoft.com/office/drawing/2014/main" id="{DF04CE4A-6083-904C-831E-B86E7A96CC18}"/>
                </a:ext>
              </a:extLst>
            </p:cNvPr>
            <p:cNvSpPr txBox="1">
              <a:spLocks/>
            </p:cNvSpPr>
            <p:nvPr/>
          </p:nvSpPr>
          <p:spPr>
            <a:xfrm>
              <a:off x="8612310" y="4224636"/>
              <a:ext cx="4054559" cy="5775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200" b="1" dirty="0"/>
                <a:t>Electric Poles</a:t>
              </a:r>
            </a:p>
          </p:txBody>
        </p:sp>
      </p:grpSp>
    </p:spTree>
    <p:extLst>
      <p:ext uri="{BB962C8B-B14F-4D97-AF65-F5344CB8AC3E}">
        <p14:creationId xmlns:p14="http://schemas.microsoft.com/office/powerpoint/2010/main" val="17372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F1BF2B-6E2D-AB4D-826C-B06B52F99B3D}"/>
              </a:ext>
            </a:extLst>
          </p:cNvPr>
          <p:cNvSpPr>
            <a:spLocks noGrp="1"/>
          </p:cNvSpPr>
          <p:nvPr>
            <p:ph type="title"/>
          </p:nvPr>
        </p:nvSpPr>
        <p:spPr/>
        <p:txBody>
          <a:bodyPr/>
          <a:lstStyle/>
          <a:p>
            <a:r>
              <a:rPr lang="en-US" dirty="0"/>
              <a:t>Patterning of Ferroelectric Domain Walls</a:t>
            </a:r>
          </a:p>
        </p:txBody>
      </p:sp>
      <p:sp>
        <p:nvSpPr>
          <p:cNvPr id="6" name="Rectangle 5">
            <a:extLst>
              <a:ext uri="{FF2B5EF4-FFF2-40B4-BE49-F238E27FC236}">
                <a16:creationId xmlns:a16="http://schemas.microsoft.com/office/drawing/2014/main" id="{137B2BB2-2178-1146-BD35-95D3488F6B8F}"/>
              </a:ext>
            </a:extLst>
          </p:cNvPr>
          <p:cNvSpPr/>
          <p:nvPr/>
        </p:nvSpPr>
        <p:spPr>
          <a:xfrm>
            <a:off x="488739" y="1169468"/>
            <a:ext cx="5312454" cy="482659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D6892E6-5802-0B48-837B-AE5F2D9190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815" y="1549593"/>
            <a:ext cx="5105334" cy="4356552"/>
          </a:xfrm>
        </p:spPr>
      </p:pic>
      <p:sp>
        <p:nvSpPr>
          <p:cNvPr id="7" name="Rectangle 6">
            <a:extLst>
              <a:ext uri="{FF2B5EF4-FFF2-40B4-BE49-F238E27FC236}">
                <a16:creationId xmlns:a16="http://schemas.microsoft.com/office/drawing/2014/main" id="{DEB23791-C75A-AB4E-B3AA-532F616667DC}"/>
              </a:ext>
            </a:extLst>
          </p:cNvPr>
          <p:cNvSpPr/>
          <p:nvPr/>
        </p:nvSpPr>
        <p:spPr>
          <a:xfrm>
            <a:off x="2305051" y="1410101"/>
            <a:ext cx="1684621" cy="758853"/>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5473B7-9432-3D4D-87AE-D74F06F503E1}"/>
              </a:ext>
            </a:extLst>
          </p:cNvPr>
          <p:cNvSpPr/>
          <p:nvPr/>
        </p:nvSpPr>
        <p:spPr>
          <a:xfrm>
            <a:off x="6292955" y="1169468"/>
            <a:ext cx="5331685" cy="167724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
            <a:extLst>
              <a:ext uri="{FF2B5EF4-FFF2-40B4-BE49-F238E27FC236}">
                <a16:creationId xmlns:a16="http://schemas.microsoft.com/office/drawing/2014/main" id="{A3259B44-DDC6-9C41-8067-A304A68E021B}"/>
              </a:ext>
            </a:extLst>
          </p:cNvPr>
          <p:cNvSpPr txBox="1">
            <a:spLocks/>
          </p:cNvSpPr>
          <p:nvPr/>
        </p:nvSpPr>
        <p:spPr>
          <a:xfrm>
            <a:off x="7717255" y="1287643"/>
            <a:ext cx="4271987" cy="13692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Strain-relieving "</a:t>
            </a:r>
            <a:r>
              <a:rPr lang="en-US" b="1" i="1" dirty="0"/>
              <a:t>a</a:t>
            </a:r>
            <a:r>
              <a:rPr lang="en-US" b="1" dirty="0"/>
              <a:t>-domains"</a:t>
            </a:r>
          </a:p>
          <a:p>
            <a:pPr marL="0" indent="0">
              <a:buNone/>
            </a:pPr>
            <a:r>
              <a:rPr lang="en-US" b="1" dirty="0"/>
              <a:t>Up Domain</a:t>
            </a:r>
          </a:p>
          <a:p>
            <a:pPr marL="0" indent="0">
              <a:buNone/>
            </a:pPr>
            <a:r>
              <a:rPr lang="en-US" b="1" dirty="0"/>
              <a:t>Down Domain</a:t>
            </a:r>
          </a:p>
        </p:txBody>
      </p:sp>
      <p:cxnSp>
        <p:nvCxnSpPr>
          <p:cNvPr id="13" name="Straight Connector 12">
            <a:extLst>
              <a:ext uri="{FF2B5EF4-FFF2-40B4-BE49-F238E27FC236}">
                <a16:creationId xmlns:a16="http://schemas.microsoft.com/office/drawing/2014/main" id="{EEA95697-6E47-1B45-AA43-CD2E9681BACE}"/>
              </a:ext>
            </a:extLst>
          </p:cNvPr>
          <p:cNvCxnSpPr/>
          <p:nvPr/>
        </p:nvCxnSpPr>
        <p:spPr>
          <a:xfrm>
            <a:off x="6500550" y="1468908"/>
            <a:ext cx="1147482" cy="0"/>
          </a:xfrm>
          <a:prstGeom prst="line">
            <a:avLst/>
          </a:prstGeom>
          <a:ln w="762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1641695-EB4A-E644-90B0-4A2278FF04F2}"/>
              </a:ext>
            </a:extLst>
          </p:cNvPr>
          <p:cNvSpPr/>
          <p:nvPr/>
        </p:nvSpPr>
        <p:spPr>
          <a:xfrm>
            <a:off x="6500550" y="1789527"/>
            <a:ext cx="1090661" cy="308214"/>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8CCB43B-34EE-774C-8B41-89BA13AD3DE9}"/>
              </a:ext>
            </a:extLst>
          </p:cNvPr>
          <p:cNvSpPr/>
          <p:nvPr/>
        </p:nvSpPr>
        <p:spPr>
          <a:xfrm>
            <a:off x="6500550" y="2234485"/>
            <a:ext cx="1090661" cy="308214"/>
          </a:xfrm>
          <a:prstGeom prst="rect">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0AFAE5A-0AFB-2E43-9CFC-7E1753470DAB}"/>
              </a:ext>
            </a:extLst>
          </p:cNvPr>
          <p:cNvSpPr/>
          <p:nvPr/>
        </p:nvSpPr>
        <p:spPr>
          <a:xfrm>
            <a:off x="6292954" y="3282710"/>
            <a:ext cx="5463003" cy="2765143"/>
          </a:xfrm>
          <a:prstGeom prst="roundRect">
            <a:avLst>
              <a:gd name="adj" fmla="val 9215"/>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1">
            <a:extLst>
              <a:ext uri="{FF2B5EF4-FFF2-40B4-BE49-F238E27FC236}">
                <a16:creationId xmlns:a16="http://schemas.microsoft.com/office/drawing/2014/main" id="{2AC43243-BE72-E24F-8F4D-3E04DC9D9092}"/>
              </a:ext>
            </a:extLst>
          </p:cNvPr>
          <p:cNvSpPr txBox="1">
            <a:spLocks/>
          </p:cNvSpPr>
          <p:nvPr/>
        </p:nvSpPr>
        <p:spPr>
          <a:xfrm>
            <a:off x="6528976" y="3492884"/>
            <a:ext cx="4990958" cy="22300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Increasing positive voltage expands</a:t>
            </a:r>
            <a:br>
              <a:rPr lang="en-US" dirty="0"/>
            </a:br>
            <a:r>
              <a:rPr lang="en-US" dirty="0"/>
              <a:t> </a:t>
            </a:r>
            <a:r>
              <a:rPr lang="en-US"/>
              <a:t>the </a:t>
            </a:r>
            <a:r>
              <a:rPr lang="en-US" b="1" i="1"/>
              <a:t>down </a:t>
            </a:r>
            <a:r>
              <a:rPr lang="en-US" b="1" i="1" dirty="0"/>
              <a:t>domain</a:t>
            </a:r>
          </a:p>
          <a:p>
            <a:r>
              <a:rPr lang="en-US" dirty="0"/>
              <a:t>This causes the </a:t>
            </a:r>
            <a:r>
              <a:rPr lang="en-US" b="1" i="1" dirty="0"/>
              <a:t>domain wall</a:t>
            </a:r>
            <a:r>
              <a:rPr lang="en-US" i="1" dirty="0"/>
              <a:t> </a:t>
            </a:r>
            <a:r>
              <a:rPr lang="en-US" dirty="0"/>
              <a:t>to move</a:t>
            </a:r>
          </a:p>
          <a:p>
            <a:r>
              <a:rPr lang="en-US" dirty="0"/>
              <a:t>The domain wall gets "stuck" at the </a:t>
            </a:r>
            <a:br>
              <a:rPr lang="en-US" dirty="0"/>
            </a:br>
            <a:r>
              <a:rPr lang="en-US" b="1" dirty="0"/>
              <a:t>a-</a:t>
            </a:r>
            <a:r>
              <a:rPr lang="en-US" b="1" i="1" dirty="0"/>
              <a:t>domain</a:t>
            </a:r>
          </a:p>
          <a:p>
            <a:pPr marL="0" indent="0">
              <a:buNone/>
            </a:pPr>
            <a:endParaRPr lang="en-US" dirty="0"/>
          </a:p>
        </p:txBody>
      </p:sp>
    </p:spTree>
    <p:extLst>
      <p:ext uri="{BB962C8B-B14F-4D97-AF65-F5344CB8AC3E}">
        <p14:creationId xmlns:p14="http://schemas.microsoft.com/office/powerpoint/2010/main" val="339578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A9DAEB-9E00-2341-88F6-CB65A64A1818}"/>
              </a:ext>
            </a:extLst>
          </p:cNvPr>
          <p:cNvSpPr>
            <a:spLocks noGrp="1"/>
          </p:cNvSpPr>
          <p:nvPr>
            <p:ph type="title"/>
          </p:nvPr>
        </p:nvSpPr>
        <p:spPr/>
        <p:txBody>
          <a:bodyPr/>
          <a:lstStyle/>
          <a:p>
            <a:r>
              <a:rPr lang="en-US" dirty="0"/>
              <a:t>Take-Home Points</a:t>
            </a:r>
          </a:p>
        </p:txBody>
      </p:sp>
      <p:grpSp>
        <p:nvGrpSpPr>
          <p:cNvPr id="20" name="Group 19">
            <a:extLst>
              <a:ext uri="{FF2B5EF4-FFF2-40B4-BE49-F238E27FC236}">
                <a16:creationId xmlns:a16="http://schemas.microsoft.com/office/drawing/2014/main" id="{CE13784E-0D34-9E4A-B870-F8F6F37BAD63}"/>
              </a:ext>
            </a:extLst>
          </p:cNvPr>
          <p:cNvGrpSpPr/>
          <p:nvPr/>
        </p:nvGrpSpPr>
        <p:grpSpPr>
          <a:xfrm rot="20799924">
            <a:off x="-491371" y="819819"/>
            <a:ext cx="5547632" cy="5605021"/>
            <a:chOff x="-260382" y="968385"/>
            <a:chExt cx="4867153" cy="4917503"/>
          </a:xfrm>
        </p:grpSpPr>
        <p:sp>
          <p:nvSpPr>
            <p:cNvPr id="11" name="Rectangle 10">
              <a:extLst>
                <a:ext uri="{FF2B5EF4-FFF2-40B4-BE49-F238E27FC236}">
                  <a16:creationId xmlns:a16="http://schemas.microsoft.com/office/drawing/2014/main" id="{FA06E3E1-2FF2-E044-A660-C021ED4C3827}"/>
                </a:ext>
              </a:extLst>
            </p:cNvPr>
            <p:cNvSpPr/>
            <p:nvPr/>
          </p:nvSpPr>
          <p:spPr>
            <a:xfrm>
              <a:off x="751114" y="1442294"/>
              <a:ext cx="3026229" cy="400056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51D1A5B-02A3-A745-AE2D-7BE6FF4EC2D1}"/>
                </a:ext>
              </a:extLst>
            </p:cNvPr>
            <p:cNvPicPr>
              <a:picLocks noChangeAspect="1"/>
            </p:cNvPicPr>
            <p:nvPr/>
          </p:nvPicPr>
          <p:blipFill>
            <a:blip r:embed="rId2">
              <a:extLst>
                <a:ext uri="{BEBA8EAE-BF5A-486C-A8C5-ECC9F3942E4B}">
                  <a14:imgProps xmlns:a14="http://schemas.microsoft.com/office/drawing/2010/main">
                    <a14:imgLayer>
                      <a14:imgEffect>
                        <a14:backgroundRemoval t="10000" b="90000" l="10000" r="90000">
                          <a14:backgroundMark x1="83621" y1="44966" x2="83621" y2="55887"/>
                        </a14:backgroundRemoval>
                      </a14:imgEffect>
                    </a14:imgLayer>
                  </a14:imgProps>
                </a:ext>
                <a:ext uri="{28A0092B-C50C-407E-A947-70E740481C1C}">
                  <a14:useLocalDpi xmlns:a14="http://schemas.microsoft.com/office/drawing/2010/main" val="0"/>
                </a:ext>
              </a:extLst>
            </a:blip>
            <a:stretch>
              <a:fillRect/>
            </a:stretch>
          </p:blipFill>
          <p:spPr>
            <a:xfrm rot="-60000">
              <a:off x="-260382" y="968385"/>
              <a:ext cx="4867153" cy="4917503"/>
            </a:xfrm>
            <a:prstGeom prst="rect">
              <a:avLst/>
            </a:prstGeom>
          </p:spPr>
        </p:pic>
      </p:grpSp>
      <p:pic>
        <p:nvPicPr>
          <p:cNvPr id="19" name="Picture 18">
            <a:extLst>
              <a:ext uri="{FF2B5EF4-FFF2-40B4-BE49-F238E27FC236}">
                <a16:creationId xmlns:a16="http://schemas.microsoft.com/office/drawing/2014/main" id="{72A55FA1-0272-B14A-909D-4CDD85B5C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6916" y="1618704"/>
            <a:ext cx="4990979" cy="4007250"/>
          </a:xfrm>
          <a:prstGeom prst="rect">
            <a:avLst/>
          </a:prstGeom>
          <a:ln w="57150">
            <a:solidFill>
              <a:schemeClr val="tx1"/>
            </a:solidFill>
          </a:ln>
        </p:spPr>
      </p:pic>
      <p:pic>
        <p:nvPicPr>
          <p:cNvPr id="6" name="Picture 5">
            <a:extLst>
              <a:ext uri="{FF2B5EF4-FFF2-40B4-BE49-F238E27FC236}">
                <a16:creationId xmlns:a16="http://schemas.microsoft.com/office/drawing/2014/main" id="{43E57450-6955-F44C-AA9C-B47C54240B1F}"/>
              </a:ext>
            </a:extLst>
          </p:cNvPr>
          <p:cNvPicPr>
            <a:picLocks noChangeAspect="1"/>
          </p:cNvPicPr>
          <p:nvPr/>
        </p:nvPicPr>
        <p:blipFill rotWithShape="1">
          <a:blip r:embed="rId4">
            <a:extLst>
              <a:ext uri="{28A0092B-C50C-407E-A947-70E740481C1C}">
                <a14:useLocalDpi xmlns:a14="http://schemas.microsoft.com/office/drawing/2010/main" val="0"/>
              </a:ext>
            </a:extLst>
          </a:blip>
          <a:srcRect r="43211"/>
          <a:stretch/>
        </p:blipFill>
        <p:spPr>
          <a:xfrm rot="804801">
            <a:off x="7352888" y="1701732"/>
            <a:ext cx="4215340" cy="3841194"/>
          </a:xfrm>
          <a:prstGeom prst="rect">
            <a:avLst/>
          </a:prstGeom>
          <a:ln w="57150">
            <a:solidFill>
              <a:schemeClr val="tx1"/>
            </a:solidFill>
          </a:ln>
        </p:spPr>
      </p:pic>
      <p:grpSp>
        <p:nvGrpSpPr>
          <p:cNvPr id="21" name="Group 20">
            <a:extLst>
              <a:ext uri="{FF2B5EF4-FFF2-40B4-BE49-F238E27FC236}">
                <a16:creationId xmlns:a16="http://schemas.microsoft.com/office/drawing/2014/main" id="{F1856DD5-C7B6-0442-96D2-50E79B1501F3}"/>
              </a:ext>
            </a:extLst>
          </p:cNvPr>
          <p:cNvGrpSpPr/>
          <p:nvPr/>
        </p:nvGrpSpPr>
        <p:grpSpPr>
          <a:xfrm>
            <a:off x="637155" y="1128711"/>
            <a:ext cx="1645290" cy="675704"/>
            <a:chOff x="8510161" y="4104239"/>
            <a:chExt cx="1645290" cy="675704"/>
          </a:xfrm>
        </p:grpSpPr>
        <p:sp>
          <p:nvSpPr>
            <p:cNvPr id="22" name="Rounded Rectangle 21">
              <a:extLst>
                <a:ext uri="{FF2B5EF4-FFF2-40B4-BE49-F238E27FC236}">
                  <a16:creationId xmlns:a16="http://schemas.microsoft.com/office/drawing/2014/main" id="{52DCD042-6FFA-CF46-AC72-A976DAB56F6C}"/>
                </a:ext>
              </a:extLst>
            </p:cNvPr>
            <p:cNvSpPr/>
            <p:nvPr/>
          </p:nvSpPr>
          <p:spPr>
            <a:xfrm>
              <a:off x="8684177" y="4104239"/>
              <a:ext cx="1264446"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1">
              <a:extLst>
                <a:ext uri="{FF2B5EF4-FFF2-40B4-BE49-F238E27FC236}">
                  <a16:creationId xmlns:a16="http://schemas.microsoft.com/office/drawing/2014/main" id="{6A121DC5-F271-BE47-B716-E22DD3284CC0}"/>
                </a:ext>
              </a:extLst>
            </p:cNvPr>
            <p:cNvSpPr txBox="1">
              <a:spLocks/>
            </p:cNvSpPr>
            <p:nvPr/>
          </p:nvSpPr>
          <p:spPr>
            <a:xfrm>
              <a:off x="8510161" y="4189121"/>
              <a:ext cx="1645290"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2000</a:t>
              </a:r>
            </a:p>
          </p:txBody>
        </p:sp>
      </p:grpSp>
      <p:grpSp>
        <p:nvGrpSpPr>
          <p:cNvPr id="24" name="Group 23">
            <a:extLst>
              <a:ext uri="{FF2B5EF4-FFF2-40B4-BE49-F238E27FC236}">
                <a16:creationId xmlns:a16="http://schemas.microsoft.com/office/drawing/2014/main" id="{A0458365-101B-FF4E-80EC-26FCA011DB72}"/>
              </a:ext>
            </a:extLst>
          </p:cNvPr>
          <p:cNvGrpSpPr/>
          <p:nvPr/>
        </p:nvGrpSpPr>
        <p:grpSpPr>
          <a:xfrm>
            <a:off x="4684355" y="1128711"/>
            <a:ext cx="1645290" cy="675704"/>
            <a:chOff x="8510161" y="4104239"/>
            <a:chExt cx="1645290" cy="675704"/>
          </a:xfrm>
        </p:grpSpPr>
        <p:sp>
          <p:nvSpPr>
            <p:cNvPr id="25" name="Rounded Rectangle 24">
              <a:extLst>
                <a:ext uri="{FF2B5EF4-FFF2-40B4-BE49-F238E27FC236}">
                  <a16:creationId xmlns:a16="http://schemas.microsoft.com/office/drawing/2014/main" id="{93E54DDA-ABF4-BB48-8461-B1F5EA639FB7}"/>
                </a:ext>
              </a:extLst>
            </p:cNvPr>
            <p:cNvSpPr/>
            <p:nvPr/>
          </p:nvSpPr>
          <p:spPr>
            <a:xfrm>
              <a:off x="8684177" y="4104239"/>
              <a:ext cx="1264446"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1">
              <a:extLst>
                <a:ext uri="{FF2B5EF4-FFF2-40B4-BE49-F238E27FC236}">
                  <a16:creationId xmlns:a16="http://schemas.microsoft.com/office/drawing/2014/main" id="{A5FDD155-F3F1-1343-8C66-DB2714BE118E}"/>
                </a:ext>
              </a:extLst>
            </p:cNvPr>
            <p:cNvSpPr txBox="1">
              <a:spLocks/>
            </p:cNvSpPr>
            <p:nvPr/>
          </p:nvSpPr>
          <p:spPr>
            <a:xfrm>
              <a:off x="8510161" y="4189121"/>
              <a:ext cx="1645290"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2022</a:t>
              </a:r>
            </a:p>
          </p:txBody>
        </p:sp>
      </p:grpSp>
      <p:grpSp>
        <p:nvGrpSpPr>
          <p:cNvPr id="27" name="Group 26">
            <a:extLst>
              <a:ext uri="{FF2B5EF4-FFF2-40B4-BE49-F238E27FC236}">
                <a16:creationId xmlns:a16="http://schemas.microsoft.com/office/drawing/2014/main" id="{8CB3E711-DE04-B640-8582-D2205AE9CDA0}"/>
              </a:ext>
            </a:extLst>
          </p:cNvPr>
          <p:cNvGrpSpPr/>
          <p:nvPr/>
        </p:nvGrpSpPr>
        <p:grpSpPr>
          <a:xfrm>
            <a:off x="9682366" y="1216475"/>
            <a:ext cx="1645290" cy="675704"/>
            <a:chOff x="8510161" y="4104239"/>
            <a:chExt cx="1645290" cy="675704"/>
          </a:xfrm>
        </p:grpSpPr>
        <p:sp>
          <p:nvSpPr>
            <p:cNvPr id="28" name="Rounded Rectangle 27">
              <a:extLst>
                <a:ext uri="{FF2B5EF4-FFF2-40B4-BE49-F238E27FC236}">
                  <a16:creationId xmlns:a16="http://schemas.microsoft.com/office/drawing/2014/main" id="{55FCBD45-B4E1-594F-B622-F4E3970B2980}"/>
                </a:ext>
              </a:extLst>
            </p:cNvPr>
            <p:cNvSpPr/>
            <p:nvPr/>
          </p:nvSpPr>
          <p:spPr>
            <a:xfrm>
              <a:off x="8684177" y="4104239"/>
              <a:ext cx="1264446"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1">
              <a:extLst>
                <a:ext uri="{FF2B5EF4-FFF2-40B4-BE49-F238E27FC236}">
                  <a16:creationId xmlns:a16="http://schemas.microsoft.com/office/drawing/2014/main" id="{A9161883-C2DB-024D-A09F-DFA2A1EDD701}"/>
                </a:ext>
              </a:extLst>
            </p:cNvPr>
            <p:cNvSpPr txBox="1">
              <a:spLocks/>
            </p:cNvSpPr>
            <p:nvPr/>
          </p:nvSpPr>
          <p:spPr>
            <a:xfrm>
              <a:off x="8510161" y="4189121"/>
              <a:ext cx="1645290"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a:t>
              </a:r>
            </a:p>
          </p:txBody>
        </p:sp>
      </p:grpSp>
      <p:sp>
        <p:nvSpPr>
          <p:cNvPr id="17" name="Rectangle 16">
            <a:extLst>
              <a:ext uri="{FF2B5EF4-FFF2-40B4-BE49-F238E27FC236}">
                <a16:creationId xmlns:a16="http://schemas.microsoft.com/office/drawing/2014/main" id="{309598EF-50B7-0B4D-A772-5261F7C1D32D}"/>
              </a:ext>
            </a:extLst>
          </p:cNvPr>
          <p:cNvSpPr/>
          <p:nvPr/>
        </p:nvSpPr>
        <p:spPr>
          <a:xfrm>
            <a:off x="4996195" y="5868693"/>
            <a:ext cx="7771973"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Gregg, </a:t>
            </a:r>
            <a:r>
              <a:rPr lang="en-AU" sz="1200" i="1" dirty="0">
                <a:solidFill>
                  <a:schemeClr val="tx1"/>
                </a:solidFill>
              </a:rPr>
              <a:t>A perspective on conducting domain walls and possibilities for ephemeral electronics.</a:t>
            </a:r>
            <a:r>
              <a:rPr lang="en-AU" sz="1200" dirty="0">
                <a:solidFill>
                  <a:schemeClr val="tx1"/>
                </a:solidFill>
              </a:rPr>
              <a:t> APL (2022)</a:t>
            </a:r>
          </a:p>
        </p:txBody>
      </p:sp>
    </p:spTree>
    <p:extLst>
      <p:ext uri="{BB962C8B-B14F-4D97-AF65-F5344CB8AC3E}">
        <p14:creationId xmlns:p14="http://schemas.microsoft.com/office/powerpoint/2010/main" val="358005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E991F21-307B-DD4A-86D5-77BBF90C57A5}"/>
              </a:ext>
            </a:extLst>
          </p:cNvPr>
          <p:cNvPicPr>
            <a:picLocks noChangeAspect="1"/>
          </p:cNvPicPr>
          <p:nvPr/>
        </p:nvPicPr>
        <p:blipFill rotWithShape="1">
          <a:blip r:embed="rId3">
            <a:extLst>
              <a:ext uri="{28A0092B-C50C-407E-A947-70E740481C1C}">
                <a14:useLocalDpi xmlns:a14="http://schemas.microsoft.com/office/drawing/2010/main" val="0"/>
              </a:ext>
            </a:extLst>
          </a:blip>
          <a:srcRect l="14637" t="11366" r="25088" b="38315"/>
          <a:stretch/>
        </p:blipFill>
        <p:spPr>
          <a:xfrm rot="20774927">
            <a:off x="361834" y="1721202"/>
            <a:ext cx="3583577" cy="1994475"/>
          </a:xfrm>
          <a:prstGeom prst="rect">
            <a:avLst/>
          </a:prstGeom>
          <a:ln w="57150">
            <a:solidFill>
              <a:schemeClr val="tx1"/>
            </a:solidFill>
          </a:ln>
        </p:spPr>
      </p:pic>
      <p:sp>
        <p:nvSpPr>
          <p:cNvPr id="2" name="Content Placeholder 1">
            <a:extLst>
              <a:ext uri="{FF2B5EF4-FFF2-40B4-BE49-F238E27FC236}">
                <a16:creationId xmlns:a16="http://schemas.microsoft.com/office/drawing/2014/main" id="{499B6628-1963-F146-BCCC-47142079FEED}"/>
              </a:ext>
            </a:extLst>
          </p:cNvPr>
          <p:cNvSpPr>
            <a:spLocks noGrp="1"/>
          </p:cNvSpPr>
          <p:nvPr>
            <p:ph idx="1"/>
          </p:nvPr>
        </p:nvSpPr>
        <p:spPr>
          <a:xfrm>
            <a:off x="406400" y="1060450"/>
            <a:ext cx="11379200" cy="4545013"/>
          </a:xfrm>
        </p:spPr>
        <p:txBody>
          <a:bodyPr>
            <a:normAutofit/>
          </a:bodyPr>
          <a:lstStyle/>
          <a:p>
            <a:pPr marL="0" indent="0" algn="ctr">
              <a:buNone/>
            </a:pPr>
            <a:endParaRPr lang="en-US" sz="3200" dirty="0"/>
          </a:p>
          <a:p>
            <a:pPr marL="0" indent="0" algn="ctr">
              <a:buNone/>
            </a:pPr>
            <a:r>
              <a:rPr lang="en-US" sz="3200" b="1" dirty="0"/>
              <a:t>ferro   </a:t>
            </a:r>
            <a:r>
              <a:rPr lang="en-US" sz="3200" dirty="0"/>
              <a:t>+</a:t>
            </a:r>
            <a:r>
              <a:rPr lang="en-US" sz="3200" b="1" dirty="0"/>
              <a:t>   electric</a:t>
            </a:r>
          </a:p>
          <a:p>
            <a:pPr marL="0" indent="0" algn="ctr">
              <a:buNone/>
            </a:pPr>
            <a:r>
              <a:rPr lang="en-US" sz="3200" dirty="0"/>
              <a:t> </a:t>
            </a:r>
          </a:p>
        </p:txBody>
      </p:sp>
      <p:sp>
        <p:nvSpPr>
          <p:cNvPr id="3" name="Title 2">
            <a:extLst>
              <a:ext uri="{FF2B5EF4-FFF2-40B4-BE49-F238E27FC236}">
                <a16:creationId xmlns:a16="http://schemas.microsoft.com/office/drawing/2014/main" id="{82FB3344-9F26-D94C-9D28-60765CEBA896}"/>
              </a:ext>
            </a:extLst>
          </p:cNvPr>
          <p:cNvSpPr>
            <a:spLocks noGrp="1"/>
          </p:cNvSpPr>
          <p:nvPr>
            <p:ph type="title"/>
          </p:nvPr>
        </p:nvSpPr>
        <p:spPr/>
        <p:txBody>
          <a:bodyPr/>
          <a:lstStyle/>
          <a:p>
            <a:r>
              <a:rPr lang="en-US" dirty="0"/>
              <a:t>What is a Ferroelectric?</a:t>
            </a:r>
          </a:p>
        </p:txBody>
      </p:sp>
      <p:cxnSp>
        <p:nvCxnSpPr>
          <p:cNvPr id="6" name="Straight Arrow Connector 5">
            <a:extLst>
              <a:ext uri="{FF2B5EF4-FFF2-40B4-BE49-F238E27FC236}">
                <a16:creationId xmlns:a16="http://schemas.microsoft.com/office/drawing/2014/main" id="{4AD0F3D0-1FCF-4C41-959B-940850455947}"/>
              </a:ext>
            </a:extLst>
          </p:cNvPr>
          <p:cNvCxnSpPr>
            <a:cxnSpLocks/>
          </p:cNvCxnSpPr>
          <p:nvPr/>
        </p:nvCxnSpPr>
        <p:spPr>
          <a:xfrm flipV="1">
            <a:off x="4207642" y="2119745"/>
            <a:ext cx="405922" cy="35704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868CDC5-9D32-5D4C-86B4-6AC128AAF7F1}"/>
              </a:ext>
            </a:extLst>
          </p:cNvPr>
          <p:cNvCxnSpPr>
            <a:cxnSpLocks/>
          </p:cNvCxnSpPr>
          <p:nvPr/>
        </p:nvCxnSpPr>
        <p:spPr>
          <a:xfrm flipH="1" flipV="1">
            <a:off x="7592291" y="2119745"/>
            <a:ext cx="589324" cy="37755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7A09C8F-BBF4-9444-9D58-39A969A479CC}"/>
              </a:ext>
            </a:extLst>
          </p:cNvPr>
          <p:cNvSpPr/>
          <p:nvPr/>
        </p:nvSpPr>
        <p:spPr>
          <a:xfrm>
            <a:off x="10202791" y="5814263"/>
            <a:ext cx="1989209"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Images: </a:t>
            </a:r>
            <a:r>
              <a:rPr lang="en-AU" sz="1200" dirty="0" err="1">
                <a:solidFill>
                  <a:schemeClr val="tx1"/>
                </a:solidFill>
              </a:rPr>
              <a:t>Pixabay</a:t>
            </a:r>
            <a:r>
              <a:rPr lang="en-AU" sz="1200" dirty="0">
                <a:solidFill>
                  <a:schemeClr val="tx1"/>
                </a:solidFill>
              </a:rPr>
              <a:t>, Nintendo</a:t>
            </a:r>
            <a:endParaRPr lang="en-US" sz="1200" dirty="0">
              <a:solidFill>
                <a:schemeClr val="tx1"/>
              </a:solidFill>
            </a:endParaRPr>
          </a:p>
        </p:txBody>
      </p:sp>
      <p:pic>
        <p:nvPicPr>
          <p:cNvPr id="13" name="Picture 12">
            <a:extLst>
              <a:ext uri="{FF2B5EF4-FFF2-40B4-BE49-F238E27FC236}">
                <a16:creationId xmlns:a16="http://schemas.microsoft.com/office/drawing/2014/main" id="{0AD8C968-E6F3-324A-8384-6C4A5B5CA780}"/>
              </a:ext>
            </a:extLst>
          </p:cNvPr>
          <p:cNvPicPr>
            <a:picLocks noChangeAspect="1"/>
          </p:cNvPicPr>
          <p:nvPr/>
        </p:nvPicPr>
        <p:blipFill rotWithShape="1">
          <a:blip r:embed="rId4">
            <a:extLst>
              <a:ext uri="{28A0092B-C50C-407E-A947-70E740481C1C}">
                <a14:useLocalDpi xmlns:a14="http://schemas.microsoft.com/office/drawing/2010/main" val="0"/>
              </a:ext>
            </a:extLst>
          </a:blip>
          <a:srcRect l="7316" t="8444" r="11681" b="14578"/>
          <a:stretch/>
        </p:blipFill>
        <p:spPr>
          <a:xfrm rot="1124797">
            <a:off x="8636905" y="1655560"/>
            <a:ext cx="3131771" cy="1986277"/>
          </a:xfrm>
          <a:prstGeom prst="rect">
            <a:avLst/>
          </a:prstGeom>
          <a:ln w="57150">
            <a:solidFill>
              <a:schemeClr val="tx1"/>
            </a:solidFill>
          </a:ln>
        </p:spPr>
      </p:pic>
      <p:pic>
        <p:nvPicPr>
          <p:cNvPr id="15" name="Picture 14">
            <a:extLst>
              <a:ext uri="{FF2B5EF4-FFF2-40B4-BE49-F238E27FC236}">
                <a16:creationId xmlns:a16="http://schemas.microsoft.com/office/drawing/2014/main" id="{589D9199-C3A6-314C-85C7-F68834A6F856}"/>
              </a:ext>
            </a:extLst>
          </p:cNvPr>
          <p:cNvPicPr>
            <a:picLocks noChangeAspect="1"/>
          </p:cNvPicPr>
          <p:nvPr/>
        </p:nvPicPr>
        <p:blipFill rotWithShape="1">
          <a:blip r:embed="rId5">
            <a:extLst>
              <a:ext uri="{28A0092B-C50C-407E-A947-70E740481C1C}">
                <a14:useLocalDpi xmlns:a14="http://schemas.microsoft.com/office/drawing/2010/main" val="0"/>
              </a:ext>
            </a:extLst>
          </a:blip>
          <a:srcRect l="12843" t="2024" r="22925" b="43049"/>
          <a:stretch/>
        </p:blipFill>
        <p:spPr>
          <a:xfrm rot="957316">
            <a:off x="1059516" y="3381568"/>
            <a:ext cx="3589386" cy="2046320"/>
          </a:xfrm>
          <a:prstGeom prst="rect">
            <a:avLst/>
          </a:prstGeom>
          <a:ln w="57150">
            <a:solidFill>
              <a:schemeClr val="tx1"/>
            </a:solidFill>
          </a:ln>
        </p:spPr>
      </p:pic>
      <p:grpSp>
        <p:nvGrpSpPr>
          <p:cNvPr id="18" name="Group 17">
            <a:extLst>
              <a:ext uri="{FF2B5EF4-FFF2-40B4-BE49-F238E27FC236}">
                <a16:creationId xmlns:a16="http://schemas.microsoft.com/office/drawing/2014/main" id="{4E5D62F5-70AA-3241-BE4F-C65ACFAA752A}"/>
              </a:ext>
            </a:extLst>
          </p:cNvPr>
          <p:cNvGrpSpPr/>
          <p:nvPr/>
        </p:nvGrpSpPr>
        <p:grpSpPr>
          <a:xfrm rot="20367301">
            <a:off x="6450107" y="2188564"/>
            <a:ext cx="3167703" cy="3319985"/>
            <a:chOff x="5108622" y="2490043"/>
            <a:chExt cx="2965059" cy="3107599"/>
          </a:xfrm>
        </p:grpSpPr>
        <p:sp>
          <p:nvSpPr>
            <p:cNvPr id="21" name="Rectangle 20">
              <a:extLst>
                <a:ext uri="{FF2B5EF4-FFF2-40B4-BE49-F238E27FC236}">
                  <a16:creationId xmlns:a16="http://schemas.microsoft.com/office/drawing/2014/main" id="{FCF413F8-15B2-6D4E-B80F-9CFDEE2E37B5}"/>
                </a:ext>
              </a:extLst>
            </p:cNvPr>
            <p:cNvSpPr/>
            <p:nvPr/>
          </p:nvSpPr>
          <p:spPr>
            <a:xfrm>
              <a:off x="5369328" y="3166542"/>
              <a:ext cx="2396446" cy="2431100"/>
            </a:xfrm>
            <a:prstGeom prst="rect">
              <a:avLst/>
            </a:prstGeom>
            <a:solidFill>
              <a:srgbClr val="FFFFFF">
                <a:alpha val="69804"/>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61CF727-085E-084B-B982-BE2FAF06AB5E}"/>
                </a:ext>
              </a:extLst>
            </p:cNvPr>
            <p:cNvPicPr>
              <a:picLocks noChangeAspect="1"/>
            </p:cNvPicPr>
            <p:nvPr/>
          </p:nvPicPr>
          <p:blipFill>
            <a:blip r:embed="rId6"/>
            <a:stretch>
              <a:fillRect/>
            </a:stretch>
          </p:blipFill>
          <p:spPr>
            <a:xfrm>
              <a:off x="5108622" y="2490043"/>
              <a:ext cx="2965059" cy="2965059"/>
            </a:xfrm>
            <a:prstGeom prst="rect">
              <a:avLst/>
            </a:prstGeom>
          </p:spPr>
        </p:pic>
      </p:grpSp>
      <p:grpSp>
        <p:nvGrpSpPr>
          <p:cNvPr id="28" name="Group 27">
            <a:extLst>
              <a:ext uri="{FF2B5EF4-FFF2-40B4-BE49-F238E27FC236}">
                <a16:creationId xmlns:a16="http://schemas.microsoft.com/office/drawing/2014/main" id="{ED4CB1D7-E03D-4C4B-9FA6-2CD14672B2D8}"/>
              </a:ext>
            </a:extLst>
          </p:cNvPr>
          <p:cNvGrpSpPr/>
          <p:nvPr/>
        </p:nvGrpSpPr>
        <p:grpSpPr>
          <a:xfrm rot="287561">
            <a:off x="8706839" y="3155382"/>
            <a:ext cx="3301769" cy="2525364"/>
            <a:chOff x="8888878" y="3208786"/>
            <a:chExt cx="4079647" cy="3120326"/>
          </a:xfrm>
        </p:grpSpPr>
        <p:sp>
          <p:nvSpPr>
            <p:cNvPr id="27" name="Rectangle 26">
              <a:extLst>
                <a:ext uri="{FF2B5EF4-FFF2-40B4-BE49-F238E27FC236}">
                  <a16:creationId xmlns:a16="http://schemas.microsoft.com/office/drawing/2014/main" id="{C3065C2E-70F6-ED4C-B28A-DDC36097423D}"/>
                </a:ext>
              </a:extLst>
            </p:cNvPr>
            <p:cNvSpPr/>
            <p:nvPr/>
          </p:nvSpPr>
          <p:spPr>
            <a:xfrm>
              <a:off x="9018593" y="3208786"/>
              <a:ext cx="3690453" cy="3120325"/>
            </a:xfrm>
            <a:prstGeom prst="rect">
              <a:avLst/>
            </a:prstGeom>
            <a:solidFill>
              <a:srgbClr val="FFFFFF">
                <a:alpha val="69804"/>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89B610D-A613-604F-8FAC-18FE20276AE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021" b="91667" l="10000" r="90000">
                          <a14:foregroundMark x1="50391" y1="8021" x2="68594" y2="13646"/>
                          <a14:foregroundMark x1="53203" y1="91667" x2="44766" y2="89479"/>
                        </a14:backgroundRemoval>
                      </a14:imgEffect>
                    </a14:imgLayer>
                  </a14:imgProps>
                </a:ext>
              </a:extLst>
            </a:blip>
            <a:stretch>
              <a:fillRect/>
            </a:stretch>
          </p:blipFill>
          <p:spPr>
            <a:xfrm>
              <a:off x="8888878" y="3269377"/>
              <a:ext cx="4079647" cy="3059735"/>
            </a:xfrm>
            <a:prstGeom prst="rect">
              <a:avLst/>
            </a:prstGeom>
          </p:spPr>
        </p:pic>
      </p:grpSp>
      <p:sp>
        <p:nvSpPr>
          <p:cNvPr id="41" name="Freeform 40">
            <a:extLst>
              <a:ext uri="{FF2B5EF4-FFF2-40B4-BE49-F238E27FC236}">
                <a16:creationId xmlns:a16="http://schemas.microsoft.com/office/drawing/2014/main" id="{50550499-90BC-0847-8425-C13D3D10EFD5}"/>
              </a:ext>
            </a:extLst>
          </p:cNvPr>
          <p:cNvSpPr/>
          <p:nvPr/>
        </p:nvSpPr>
        <p:spPr>
          <a:xfrm rot="20340000" flipV="1">
            <a:off x="232546" y="-608646"/>
            <a:ext cx="11726904" cy="8440366"/>
          </a:xfrm>
          <a:custGeom>
            <a:avLst/>
            <a:gdLst>
              <a:gd name="connsiteX0" fmla="*/ 1773269 w 11726904"/>
              <a:gd name="connsiteY0" fmla="*/ 8440366 h 8440366"/>
              <a:gd name="connsiteX1" fmla="*/ 6016744 w 11726904"/>
              <a:gd name="connsiteY1" fmla="*/ 4619523 h 8440366"/>
              <a:gd name="connsiteX2" fmla="*/ 11726904 w 11726904"/>
              <a:gd name="connsiteY2" fmla="*/ 4619523 h 8440366"/>
              <a:gd name="connsiteX3" fmla="*/ 11726904 w 11726904"/>
              <a:gd name="connsiteY3" fmla="*/ 3820843 h 8440366"/>
              <a:gd name="connsiteX4" fmla="*/ 6903769 w 11726904"/>
              <a:gd name="connsiteY4" fmla="*/ 3820843 h 8440366"/>
              <a:gd name="connsiteX5" fmla="*/ 10488057 w 11726904"/>
              <a:gd name="connsiteY5" fmla="*/ 593535 h 8440366"/>
              <a:gd name="connsiteX6" fmla="*/ 9953635 w 11726904"/>
              <a:gd name="connsiteY6" fmla="*/ 0 h 8440366"/>
              <a:gd name="connsiteX7" fmla="*/ 5710160 w 11726904"/>
              <a:gd name="connsiteY7" fmla="*/ 3820843 h 8440366"/>
              <a:gd name="connsiteX8" fmla="*/ 0 w 11726904"/>
              <a:gd name="connsiteY8" fmla="*/ 3820843 h 8440366"/>
              <a:gd name="connsiteX9" fmla="*/ 0 w 11726904"/>
              <a:gd name="connsiteY9" fmla="*/ 4619523 h 8440366"/>
              <a:gd name="connsiteX10" fmla="*/ 4823136 w 11726904"/>
              <a:gd name="connsiteY10" fmla="*/ 4619523 h 8440366"/>
              <a:gd name="connsiteX11" fmla="*/ 1238848 w 11726904"/>
              <a:gd name="connsiteY11" fmla="*/ 7846831 h 844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26904" h="8440366">
                <a:moveTo>
                  <a:pt x="1773269" y="8440366"/>
                </a:moveTo>
                <a:lnTo>
                  <a:pt x="6016744" y="4619523"/>
                </a:lnTo>
                <a:lnTo>
                  <a:pt x="11726904" y="4619523"/>
                </a:lnTo>
                <a:lnTo>
                  <a:pt x="11726904" y="3820843"/>
                </a:lnTo>
                <a:lnTo>
                  <a:pt x="6903769" y="3820843"/>
                </a:lnTo>
                <a:lnTo>
                  <a:pt x="10488057" y="593535"/>
                </a:lnTo>
                <a:lnTo>
                  <a:pt x="9953635" y="0"/>
                </a:lnTo>
                <a:lnTo>
                  <a:pt x="5710160" y="3820843"/>
                </a:lnTo>
                <a:lnTo>
                  <a:pt x="0" y="3820843"/>
                </a:lnTo>
                <a:lnTo>
                  <a:pt x="0" y="4619523"/>
                </a:lnTo>
                <a:lnTo>
                  <a:pt x="4823136" y="4619523"/>
                </a:lnTo>
                <a:lnTo>
                  <a:pt x="1238848" y="7846831"/>
                </a:ln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10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ounded Rectangle 122">
            <a:extLst>
              <a:ext uri="{FF2B5EF4-FFF2-40B4-BE49-F238E27FC236}">
                <a16:creationId xmlns:a16="http://schemas.microsoft.com/office/drawing/2014/main" id="{1CABF9F4-788C-544A-BE66-7FC227204924}"/>
              </a:ext>
            </a:extLst>
          </p:cNvPr>
          <p:cNvSpPr/>
          <p:nvPr/>
        </p:nvSpPr>
        <p:spPr>
          <a:xfrm>
            <a:off x="259644" y="1422400"/>
            <a:ext cx="5644445" cy="4651022"/>
          </a:xfrm>
          <a:prstGeom prst="roundRect">
            <a:avLst>
              <a:gd name="adj" fmla="val 501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43AD4B0-BF25-854B-A6C7-15C5D9131919}"/>
              </a:ext>
            </a:extLst>
          </p:cNvPr>
          <p:cNvSpPr>
            <a:spLocks noGrp="1"/>
          </p:cNvSpPr>
          <p:nvPr>
            <p:ph type="title"/>
          </p:nvPr>
        </p:nvSpPr>
        <p:spPr>
          <a:xfrm>
            <a:off x="406400" y="74161"/>
            <a:ext cx="11379200" cy="777489"/>
          </a:xfrm>
        </p:spPr>
        <p:txBody>
          <a:bodyPr/>
          <a:lstStyle/>
          <a:p>
            <a:r>
              <a:rPr lang="en-US" dirty="0"/>
              <a:t>What is a Ferroelectric?</a:t>
            </a:r>
          </a:p>
        </p:txBody>
      </p:sp>
      <p:sp>
        <p:nvSpPr>
          <p:cNvPr id="7" name="Rectangle 6">
            <a:extLst>
              <a:ext uri="{FF2B5EF4-FFF2-40B4-BE49-F238E27FC236}">
                <a16:creationId xmlns:a16="http://schemas.microsoft.com/office/drawing/2014/main" id="{2D1F8DDF-0513-5C41-8253-ED8EA3F51C5E}"/>
              </a:ext>
            </a:extLst>
          </p:cNvPr>
          <p:cNvSpPr/>
          <p:nvPr/>
        </p:nvSpPr>
        <p:spPr>
          <a:xfrm>
            <a:off x="2799764" y="2532743"/>
            <a:ext cx="570290" cy="2622564"/>
          </a:xfrm>
          <a:prstGeom prst="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FBA308DA-EBC4-F64E-B938-B5A95F853DAE}"/>
              </a:ext>
            </a:extLst>
          </p:cNvPr>
          <p:cNvSpPr/>
          <p:nvPr/>
        </p:nvSpPr>
        <p:spPr>
          <a:xfrm>
            <a:off x="1978930" y="2695856"/>
            <a:ext cx="2782472" cy="2260425"/>
          </a:xfrm>
          <a:prstGeom prst="arc">
            <a:avLst>
              <a:gd name="adj1" fmla="val 16200000"/>
              <a:gd name="adj2" fmla="val 54245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5D732A16-5146-D049-8535-D5F3CBF602E8}"/>
              </a:ext>
            </a:extLst>
          </p:cNvPr>
          <p:cNvSpPr/>
          <p:nvPr/>
        </p:nvSpPr>
        <p:spPr>
          <a:xfrm>
            <a:off x="2254341" y="2933207"/>
            <a:ext cx="1803489" cy="1805678"/>
          </a:xfrm>
          <a:prstGeom prst="arc">
            <a:avLst>
              <a:gd name="adj1" fmla="val 16975278"/>
              <a:gd name="adj2" fmla="val 46694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A396F470-AE41-D54A-9B94-17EC4FF3EE09}"/>
              </a:ext>
            </a:extLst>
          </p:cNvPr>
          <p:cNvSpPr/>
          <p:nvPr/>
        </p:nvSpPr>
        <p:spPr>
          <a:xfrm>
            <a:off x="2292473" y="2473274"/>
            <a:ext cx="3350517" cy="2644838"/>
          </a:xfrm>
          <a:prstGeom prst="arc">
            <a:avLst>
              <a:gd name="adj1" fmla="val 14668113"/>
              <a:gd name="adj2" fmla="val 691410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a:extLst>
              <a:ext uri="{FF2B5EF4-FFF2-40B4-BE49-F238E27FC236}">
                <a16:creationId xmlns:a16="http://schemas.microsoft.com/office/drawing/2014/main" id="{55190FD4-8D3B-2E4C-830D-2E8C529720D1}"/>
              </a:ext>
            </a:extLst>
          </p:cNvPr>
          <p:cNvSpPr/>
          <p:nvPr/>
        </p:nvSpPr>
        <p:spPr>
          <a:xfrm>
            <a:off x="3228390" y="1929652"/>
            <a:ext cx="307769" cy="595301"/>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2DCAFB02-9450-8F48-9DB2-0D7930A24E7D}"/>
              </a:ext>
            </a:extLst>
          </p:cNvPr>
          <p:cNvSpPr/>
          <p:nvPr/>
        </p:nvSpPr>
        <p:spPr>
          <a:xfrm>
            <a:off x="3086623" y="1928262"/>
            <a:ext cx="0" cy="581718"/>
          </a:xfrm>
          <a:custGeom>
            <a:avLst/>
            <a:gdLst>
              <a:gd name="connsiteX0" fmla="*/ 0 w 0"/>
              <a:gd name="connsiteY0" fmla="*/ 681071 h 681071"/>
              <a:gd name="connsiteX1" fmla="*/ 0 w 0"/>
              <a:gd name="connsiteY1" fmla="*/ 0 h 681071"/>
            </a:gdLst>
            <a:ahLst/>
            <a:cxnLst>
              <a:cxn ang="0">
                <a:pos x="connsiteX0" y="connsiteY0"/>
              </a:cxn>
              <a:cxn ang="0">
                <a:pos x="connsiteX1" y="connsiteY1"/>
              </a:cxn>
            </a:cxnLst>
            <a:rect l="l" t="t" r="r" b="b"/>
            <a:pathLst>
              <a:path h="681071">
                <a:moveTo>
                  <a:pt x="0" y="681071"/>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CE1C26C7-B649-724C-9BE8-43FE63696C40}"/>
              </a:ext>
            </a:extLst>
          </p:cNvPr>
          <p:cNvSpPr/>
          <p:nvPr/>
        </p:nvSpPr>
        <p:spPr>
          <a:xfrm>
            <a:off x="3312672" y="1876769"/>
            <a:ext cx="2315649" cy="655975"/>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6133DF77-DB89-B543-9A38-7CCEDF94E0D1}"/>
              </a:ext>
            </a:extLst>
          </p:cNvPr>
          <p:cNvSpPr/>
          <p:nvPr/>
        </p:nvSpPr>
        <p:spPr>
          <a:xfrm flipV="1">
            <a:off x="4658547" y="3734114"/>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CF16C1F-7487-2440-BEF5-DB092A0AE091}"/>
              </a:ext>
            </a:extLst>
          </p:cNvPr>
          <p:cNvSpPr/>
          <p:nvPr/>
        </p:nvSpPr>
        <p:spPr>
          <a:xfrm flipV="1">
            <a:off x="3962339" y="3734114"/>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9BFF54A7-6147-0749-82B4-32D1BB970DC7}"/>
              </a:ext>
            </a:extLst>
          </p:cNvPr>
          <p:cNvSpPr/>
          <p:nvPr/>
        </p:nvSpPr>
        <p:spPr>
          <a:xfrm flipV="1">
            <a:off x="5553555" y="3734114"/>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21FCF722-A2F1-B04A-B8C3-8BEA7FECFCF2}"/>
              </a:ext>
            </a:extLst>
          </p:cNvPr>
          <p:cNvSpPr/>
          <p:nvPr/>
        </p:nvSpPr>
        <p:spPr>
          <a:xfrm rot="14854577" flipV="1">
            <a:off x="3837618" y="2128851"/>
            <a:ext cx="182857" cy="18563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7F61A53B-526B-3A45-A444-A31E82FEA15E}"/>
              </a:ext>
            </a:extLst>
          </p:cNvPr>
          <p:cNvSpPr/>
          <p:nvPr/>
        </p:nvSpPr>
        <p:spPr>
          <a:xfrm rot="12502207" flipV="1">
            <a:off x="3319931" y="2078103"/>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446B7030-E964-9C45-947A-7DE5DE9831FE}"/>
              </a:ext>
            </a:extLst>
          </p:cNvPr>
          <p:cNvSpPr/>
          <p:nvPr/>
        </p:nvSpPr>
        <p:spPr>
          <a:xfrm>
            <a:off x="2989667" y="2015361"/>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a:extLst>
              <a:ext uri="{FF2B5EF4-FFF2-40B4-BE49-F238E27FC236}">
                <a16:creationId xmlns:a16="http://schemas.microsoft.com/office/drawing/2014/main" id="{4E2ED946-490B-844C-BB2E-BAF5C4A06B41}"/>
              </a:ext>
            </a:extLst>
          </p:cNvPr>
          <p:cNvSpPr/>
          <p:nvPr/>
        </p:nvSpPr>
        <p:spPr>
          <a:xfrm flipH="1">
            <a:off x="2637819" y="1926360"/>
            <a:ext cx="307769" cy="595301"/>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0D0D74F3-4907-264C-AF04-3FBDF6B34277}"/>
              </a:ext>
            </a:extLst>
          </p:cNvPr>
          <p:cNvSpPr/>
          <p:nvPr/>
        </p:nvSpPr>
        <p:spPr>
          <a:xfrm flipH="1">
            <a:off x="545657" y="1873476"/>
            <a:ext cx="2315649" cy="655975"/>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71EE8B1D-9E81-DC41-BBFA-8869B1AC1B6C}"/>
              </a:ext>
            </a:extLst>
          </p:cNvPr>
          <p:cNvSpPr/>
          <p:nvPr/>
        </p:nvSpPr>
        <p:spPr>
          <a:xfrm rot="6745423" flipH="1" flipV="1">
            <a:off x="2153504" y="2125559"/>
            <a:ext cx="182857" cy="18563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23F98A2A-6F45-C24B-9342-1CBF1C24ACE6}"/>
              </a:ext>
            </a:extLst>
          </p:cNvPr>
          <p:cNvSpPr/>
          <p:nvPr/>
        </p:nvSpPr>
        <p:spPr>
          <a:xfrm rot="9097793" flipH="1" flipV="1">
            <a:off x="2661535" y="2074811"/>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9973EFC-295F-8947-92C0-24405DC9D0E5}"/>
              </a:ext>
            </a:extLst>
          </p:cNvPr>
          <p:cNvGrpSpPr/>
          <p:nvPr/>
        </p:nvGrpSpPr>
        <p:grpSpPr>
          <a:xfrm flipH="1">
            <a:off x="417666" y="2499856"/>
            <a:ext cx="3767137" cy="2644838"/>
            <a:chOff x="5442772" y="2447912"/>
            <a:chExt cx="4189329" cy="3096555"/>
          </a:xfrm>
        </p:grpSpPr>
        <p:sp>
          <p:nvSpPr>
            <p:cNvPr id="63" name="Arc 62">
              <a:extLst>
                <a:ext uri="{FF2B5EF4-FFF2-40B4-BE49-F238E27FC236}">
                  <a16:creationId xmlns:a16="http://schemas.microsoft.com/office/drawing/2014/main" id="{C4BAACD9-B788-074D-A1FB-51DCB11ADC4A}"/>
                </a:ext>
              </a:extLst>
            </p:cNvPr>
            <p:cNvSpPr/>
            <p:nvPr/>
          </p:nvSpPr>
          <p:spPr>
            <a:xfrm>
              <a:off x="5442772" y="2708508"/>
              <a:ext cx="3094311" cy="2646486"/>
            </a:xfrm>
            <a:prstGeom prst="arc">
              <a:avLst>
                <a:gd name="adj1" fmla="val 16200000"/>
                <a:gd name="adj2" fmla="val 54245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Arc 63">
              <a:extLst>
                <a:ext uri="{FF2B5EF4-FFF2-40B4-BE49-F238E27FC236}">
                  <a16:creationId xmlns:a16="http://schemas.microsoft.com/office/drawing/2014/main" id="{3161E339-191C-9B47-B88D-43E7841AC443}"/>
                </a:ext>
              </a:extLst>
            </p:cNvPr>
            <p:cNvSpPr/>
            <p:nvPr/>
          </p:nvSpPr>
          <p:spPr>
            <a:xfrm>
              <a:off x="5749049" y="2986397"/>
              <a:ext cx="2005610" cy="2114073"/>
            </a:xfrm>
            <a:prstGeom prst="arc">
              <a:avLst>
                <a:gd name="adj1" fmla="val 16975278"/>
                <a:gd name="adj2" fmla="val 46694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Arc 64">
              <a:extLst>
                <a:ext uri="{FF2B5EF4-FFF2-40B4-BE49-F238E27FC236}">
                  <a16:creationId xmlns:a16="http://schemas.microsoft.com/office/drawing/2014/main" id="{ECB7161B-9F85-8440-BFE4-6E13CADA02EC}"/>
                </a:ext>
              </a:extLst>
            </p:cNvPr>
            <p:cNvSpPr/>
            <p:nvPr/>
          </p:nvSpPr>
          <p:spPr>
            <a:xfrm>
              <a:off x="5791454" y="2447912"/>
              <a:ext cx="3726018" cy="3096555"/>
            </a:xfrm>
            <a:prstGeom prst="arc">
              <a:avLst>
                <a:gd name="adj1" fmla="val 14684481"/>
                <a:gd name="adj2" fmla="val 691410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riangle 65">
              <a:extLst>
                <a:ext uri="{FF2B5EF4-FFF2-40B4-BE49-F238E27FC236}">
                  <a16:creationId xmlns:a16="http://schemas.microsoft.com/office/drawing/2014/main" id="{C4BC537C-62F3-CB4C-BF35-1DC5163F8738}"/>
                </a:ext>
              </a:extLst>
            </p:cNvPr>
            <p:cNvSpPr/>
            <p:nvPr/>
          </p:nvSpPr>
          <p:spPr>
            <a:xfrm flipV="1">
              <a:off x="8422700"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iangle 66">
              <a:extLst>
                <a:ext uri="{FF2B5EF4-FFF2-40B4-BE49-F238E27FC236}">
                  <a16:creationId xmlns:a16="http://schemas.microsoft.com/office/drawing/2014/main" id="{BDFBC543-01C8-FB48-8F55-485E5ADEF436}"/>
                </a:ext>
              </a:extLst>
            </p:cNvPr>
            <p:cNvSpPr/>
            <p:nvPr/>
          </p:nvSpPr>
          <p:spPr>
            <a:xfrm flipV="1">
              <a:off x="7648466"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iangle 67">
              <a:extLst>
                <a:ext uri="{FF2B5EF4-FFF2-40B4-BE49-F238E27FC236}">
                  <a16:creationId xmlns:a16="http://schemas.microsoft.com/office/drawing/2014/main" id="{0F3652BF-C3D1-A84D-AE50-A2667BF0DC34}"/>
                </a:ext>
              </a:extLst>
            </p:cNvPr>
            <p:cNvSpPr/>
            <p:nvPr/>
          </p:nvSpPr>
          <p:spPr>
            <a:xfrm flipV="1">
              <a:off x="9418014"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Freeform 69">
            <a:extLst>
              <a:ext uri="{FF2B5EF4-FFF2-40B4-BE49-F238E27FC236}">
                <a16:creationId xmlns:a16="http://schemas.microsoft.com/office/drawing/2014/main" id="{4B3ABC5E-5622-E440-8562-62AD8232C401}"/>
              </a:ext>
            </a:extLst>
          </p:cNvPr>
          <p:cNvSpPr/>
          <p:nvPr/>
        </p:nvSpPr>
        <p:spPr>
          <a:xfrm flipV="1">
            <a:off x="3228390" y="5158790"/>
            <a:ext cx="307769" cy="595301"/>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6F1DA117-DF2F-A942-8DC4-EA8096EC0E6A}"/>
              </a:ext>
            </a:extLst>
          </p:cNvPr>
          <p:cNvSpPr/>
          <p:nvPr/>
        </p:nvSpPr>
        <p:spPr>
          <a:xfrm flipV="1">
            <a:off x="3086623" y="5173764"/>
            <a:ext cx="0" cy="581718"/>
          </a:xfrm>
          <a:custGeom>
            <a:avLst/>
            <a:gdLst>
              <a:gd name="connsiteX0" fmla="*/ 0 w 0"/>
              <a:gd name="connsiteY0" fmla="*/ 681071 h 681071"/>
              <a:gd name="connsiteX1" fmla="*/ 0 w 0"/>
              <a:gd name="connsiteY1" fmla="*/ 0 h 681071"/>
            </a:gdLst>
            <a:ahLst/>
            <a:cxnLst>
              <a:cxn ang="0">
                <a:pos x="connsiteX0" y="connsiteY0"/>
              </a:cxn>
              <a:cxn ang="0">
                <a:pos x="connsiteX1" y="connsiteY1"/>
              </a:cxn>
            </a:cxnLst>
            <a:rect l="l" t="t" r="r" b="b"/>
            <a:pathLst>
              <a:path h="681071">
                <a:moveTo>
                  <a:pt x="0" y="681071"/>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a:extLst>
              <a:ext uri="{FF2B5EF4-FFF2-40B4-BE49-F238E27FC236}">
                <a16:creationId xmlns:a16="http://schemas.microsoft.com/office/drawing/2014/main" id="{E17434B0-7912-C441-90F5-CDA7FA3EB2AA}"/>
              </a:ext>
            </a:extLst>
          </p:cNvPr>
          <p:cNvSpPr/>
          <p:nvPr/>
        </p:nvSpPr>
        <p:spPr>
          <a:xfrm flipV="1">
            <a:off x="3312672" y="5151001"/>
            <a:ext cx="2315649" cy="655975"/>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iangle 72">
            <a:extLst>
              <a:ext uri="{FF2B5EF4-FFF2-40B4-BE49-F238E27FC236}">
                <a16:creationId xmlns:a16="http://schemas.microsoft.com/office/drawing/2014/main" id="{CA574329-10AB-DF49-B61A-5CD2AE81D6FD}"/>
              </a:ext>
            </a:extLst>
          </p:cNvPr>
          <p:cNvSpPr/>
          <p:nvPr/>
        </p:nvSpPr>
        <p:spPr>
          <a:xfrm rot="17545423">
            <a:off x="3837618" y="5369256"/>
            <a:ext cx="182857" cy="18563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iangle 73">
            <a:extLst>
              <a:ext uri="{FF2B5EF4-FFF2-40B4-BE49-F238E27FC236}">
                <a16:creationId xmlns:a16="http://schemas.microsoft.com/office/drawing/2014/main" id="{2661D36D-B74B-7148-AA65-EBEE3151A40A}"/>
              </a:ext>
            </a:extLst>
          </p:cNvPr>
          <p:cNvSpPr/>
          <p:nvPr/>
        </p:nvSpPr>
        <p:spPr>
          <a:xfrm rot="19897793">
            <a:off x="3319931" y="5429314"/>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iangle 74">
            <a:extLst>
              <a:ext uri="{FF2B5EF4-FFF2-40B4-BE49-F238E27FC236}">
                <a16:creationId xmlns:a16="http://schemas.microsoft.com/office/drawing/2014/main" id="{BA252FE5-A662-5544-AC28-121B30D180FB}"/>
              </a:ext>
            </a:extLst>
          </p:cNvPr>
          <p:cNvSpPr/>
          <p:nvPr/>
        </p:nvSpPr>
        <p:spPr>
          <a:xfrm rot="10800000" flipV="1">
            <a:off x="2989667" y="5492058"/>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AD131B52-8947-CD4C-B65C-D9F4C6C643B5}"/>
              </a:ext>
            </a:extLst>
          </p:cNvPr>
          <p:cNvSpPr/>
          <p:nvPr/>
        </p:nvSpPr>
        <p:spPr>
          <a:xfrm flipH="1" flipV="1">
            <a:off x="2637819" y="5162083"/>
            <a:ext cx="307769" cy="595301"/>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3DE26F1F-1EA9-6D4B-AD8A-EA89C47CDB53}"/>
              </a:ext>
            </a:extLst>
          </p:cNvPr>
          <p:cNvSpPr/>
          <p:nvPr/>
        </p:nvSpPr>
        <p:spPr>
          <a:xfrm flipH="1" flipV="1">
            <a:off x="545657" y="5154293"/>
            <a:ext cx="2315649" cy="655975"/>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iangle 77">
            <a:extLst>
              <a:ext uri="{FF2B5EF4-FFF2-40B4-BE49-F238E27FC236}">
                <a16:creationId xmlns:a16="http://schemas.microsoft.com/office/drawing/2014/main" id="{0AFB781E-90FB-FF46-B067-84F53BCA8A7D}"/>
              </a:ext>
            </a:extLst>
          </p:cNvPr>
          <p:cNvSpPr/>
          <p:nvPr/>
        </p:nvSpPr>
        <p:spPr>
          <a:xfrm rot="4054577" flipH="1">
            <a:off x="2153504" y="5372548"/>
            <a:ext cx="182857" cy="18563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iangle 78">
            <a:extLst>
              <a:ext uri="{FF2B5EF4-FFF2-40B4-BE49-F238E27FC236}">
                <a16:creationId xmlns:a16="http://schemas.microsoft.com/office/drawing/2014/main" id="{7A3CECAF-2D5D-0240-B4B7-7312C6CB8FF9}"/>
              </a:ext>
            </a:extLst>
          </p:cNvPr>
          <p:cNvSpPr/>
          <p:nvPr/>
        </p:nvSpPr>
        <p:spPr>
          <a:xfrm rot="1702207" flipH="1">
            <a:off x="2661535" y="5432607"/>
            <a:ext cx="192512" cy="176326"/>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C9BBD3A-7B6F-2C4E-9932-A438BD69BBB9}"/>
              </a:ext>
            </a:extLst>
          </p:cNvPr>
          <p:cNvSpPr/>
          <p:nvPr/>
        </p:nvSpPr>
        <p:spPr>
          <a:xfrm>
            <a:off x="2801655" y="2537283"/>
            <a:ext cx="566510" cy="594493"/>
          </a:xfrm>
          <a:prstGeom prst="rect">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N</a:t>
            </a:r>
          </a:p>
        </p:txBody>
      </p:sp>
      <p:sp>
        <p:nvSpPr>
          <p:cNvPr id="84" name="Rectangle 83">
            <a:extLst>
              <a:ext uri="{FF2B5EF4-FFF2-40B4-BE49-F238E27FC236}">
                <a16:creationId xmlns:a16="http://schemas.microsoft.com/office/drawing/2014/main" id="{528E6AEC-FFEF-2E42-90D5-4B6077D8CF90}"/>
              </a:ext>
            </a:extLst>
          </p:cNvPr>
          <p:cNvSpPr/>
          <p:nvPr/>
        </p:nvSpPr>
        <p:spPr>
          <a:xfrm>
            <a:off x="2801655" y="4573257"/>
            <a:ext cx="566510" cy="594493"/>
          </a:xfrm>
          <a:prstGeom prst="rect">
            <a:avLst/>
          </a:prstGeom>
          <a:solidFill>
            <a:schemeClr val="accent1">
              <a:lumMod val="7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S</a:t>
            </a:r>
          </a:p>
        </p:txBody>
      </p:sp>
      <p:sp>
        <p:nvSpPr>
          <p:cNvPr id="124" name="Rounded Rectangle 123">
            <a:extLst>
              <a:ext uri="{FF2B5EF4-FFF2-40B4-BE49-F238E27FC236}">
                <a16:creationId xmlns:a16="http://schemas.microsoft.com/office/drawing/2014/main" id="{22A3D316-2CDA-6542-957C-CFA143D8C7BE}"/>
              </a:ext>
            </a:extLst>
          </p:cNvPr>
          <p:cNvSpPr/>
          <p:nvPr/>
        </p:nvSpPr>
        <p:spPr>
          <a:xfrm>
            <a:off x="1479252" y="1049802"/>
            <a:ext cx="3205228" cy="638251"/>
          </a:xfrm>
          <a:prstGeom prst="roundRect">
            <a:avLst>
              <a:gd name="adj" fmla="val 2447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7715C14-AE38-2543-A7B3-4EBEA21CD10A}"/>
              </a:ext>
            </a:extLst>
          </p:cNvPr>
          <p:cNvSpPr>
            <a:spLocks noGrp="1"/>
          </p:cNvSpPr>
          <p:nvPr>
            <p:ph idx="1"/>
          </p:nvPr>
        </p:nvSpPr>
        <p:spPr>
          <a:xfrm>
            <a:off x="444884" y="1115908"/>
            <a:ext cx="5273964" cy="685223"/>
          </a:xfrm>
        </p:spPr>
        <p:txBody>
          <a:bodyPr>
            <a:normAutofit/>
          </a:bodyPr>
          <a:lstStyle/>
          <a:p>
            <a:pPr marL="0" indent="0" algn="ctr">
              <a:buNone/>
            </a:pPr>
            <a:r>
              <a:rPr lang="en-US" sz="3200" b="1" dirty="0"/>
              <a:t>Ferro</a:t>
            </a:r>
            <a:r>
              <a:rPr lang="en-US" sz="3200" b="1" dirty="0">
                <a:solidFill>
                  <a:srgbClr val="C00000"/>
                </a:solidFill>
              </a:rPr>
              <a:t>magnet</a:t>
            </a:r>
          </a:p>
        </p:txBody>
      </p:sp>
      <p:sp>
        <p:nvSpPr>
          <p:cNvPr id="129" name="Rounded Rectangle 128">
            <a:extLst>
              <a:ext uri="{FF2B5EF4-FFF2-40B4-BE49-F238E27FC236}">
                <a16:creationId xmlns:a16="http://schemas.microsoft.com/office/drawing/2014/main" id="{29EE1220-AD55-1C48-849F-F3A8FD9DB87F}"/>
              </a:ext>
            </a:extLst>
          </p:cNvPr>
          <p:cNvSpPr/>
          <p:nvPr/>
        </p:nvSpPr>
        <p:spPr>
          <a:xfrm>
            <a:off x="6311937" y="1420670"/>
            <a:ext cx="5644445" cy="4651022"/>
          </a:xfrm>
          <a:prstGeom prst="roundRect">
            <a:avLst>
              <a:gd name="adj" fmla="val 501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349F72EF-A468-C74C-B0FD-9448215112D6}"/>
              </a:ext>
            </a:extLst>
          </p:cNvPr>
          <p:cNvGrpSpPr/>
          <p:nvPr/>
        </p:nvGrpSpPr>
        <p:grpSpPr>
          <a:xfrm>
            <a:off x="6469959" y="1871746"/>
            <a:ext cx="5328401" cy="3936792"/>
            <a:chOff x="45110" y="1668473"/>
            <a:chExt cx="5925568" cy="4377998"/>
          </a:xfrm>
        </p:grpSpPr>
        <p:sp>
          <p:nvSpPr>
            <p:cNvPr id="131" name="Rectangle 130">
              <a:extLst>
                <a:ext uri="{FF2B5EF4-FFF2-40B4-BE49-F238E27FC236}">
                  <a16:creationId xmlns:a16="http://schemas.microsoft.com/office/drawing/2014/main" id="{A45D9C36-8AFB-C44A-B80B-A2945C6750CA}"/>
                </a:ext>
              </a:extLst>
            </p:cNvPr>
            <p:cNvSpPr/>
            <p:nvPr/>
          </p:nvSpPr>
          <p:spPr>
            <a:xfrm>
              <a:off x="2694176" y="2401626"/>
              <a:ext cx="634204" cy="2916481"/>
            </a:xfrm>
            <a:prstGeom prst="rect">
              <a:avLst/>
            </a:prstGeom>
            <a:solidFill>
              <a:schemeClr val="bg1">
                <a:lumMod val="6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Arc 131">
              <a:extLst>
                <a:ext uri="{FF2B5EF4-FFF2-40B4-BE49-F238E27FC236}">
                  <a16:creationId xmlns:a16="http://schemas.microsoft.com/office/drawing/2014/main" id="{CE257E0F-727B-8D4E-88CF-BD0793936220}"/>
                </a:ext>
              </a:extLst>
            </p:cNvPr>
            <p:cNvSpPr/>
            <p:nvPr/>
          </p:nvSpPr>
          <p:spPr>
            <a:xfrm>
              <a:off x="1781349" y="2583019"/>
              <a:ext cx="3094311" cy="2513756"/>
            </a:xfrm>
            <a:prstGeom prst="arc">
              <a:avLst>
                <a:gd name="adj1" fmla="val 16200000"/>
                <a:gd name="adj2" fmla="val 54245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Arc 132">
              <a:extLst>
                <a:ext uri="{FF2B5EF4-FFF2-40B4-BE49-F238E27FC236}">
                  <a16:creationId xmlns:a16="http://schemas.microsoft.com/office/drawing/2014/main" id="{752B574C-1A1A-5D4C-964E-0DCB6548566A}"/>
                </a:ext>
              </a:extLst>
            </p:cNvPr>
            <p:cNvSpPr/>
            <p:nvPr/>
          </p:nvSpPr>
          <p:spPr>
            <a:xfrm>
              <a:off x="2087626" y="2846971"/>
              <a:ext cx="2005610" cy="2008045"/>
            </a:xfrm>
            <a:prstGeom prst="arc">
              <a:avLst>
                <a:gd name="adj1" fmla="val 16975278"/>
                <a:gd name="adj2" fmla="val 46694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a:extLst>
                <a:ext uri="{FF2B5EF4-FFF2-40B4-BE49-F238E27FC236}">
                  <a16:creationId xmlns:a16="http://schemas.microsoft.com/office/drawing/2014/main" id="{4FFD79D8-CB85-E64C-8704-7CC2889EEB98}"/>
                </a:ext>
              </a:extLst>
            </p:cNvPr>
            <p:cNvSpPr/>
            <p:nvPr/>
          </p:nvSpPr>
          <p:spPr>
            <a:xfrm>
              <a:off x="2130031" y="2335492"/>
              <a:ext cx="3726018" cy="2941252"/>
            </a:xfrm>
            <a:prstGeom prst="arc">
              <a:avLst>
                <a:gd name="adj1" fmla="val 14668113"/>
                <a:gd name="adj2" fmla="val 691410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Freeform 134">
              <a:extLst>
                <a:ext uri="{FF2B5EF4-FFF2-40B4-BE49-F238E27FC236}">
                  <a16:creationId xmlns:a16="http://schemas.microsoft.com/office/drawing/2014/main" id="{864B0453-1CD1-0A4B-AC4B-2A5147B0B501}"/>
                </a:ext>
              </a:extLst>
            </p:cNvPr>
            <p:cNvSpPr/>
            <p:nvPr/>
          </p:nvSpPr>
          <p:spPr>
            <a:xfrm>
              <a:off x="3170839" y="1730945"/>
              <a:ext cx="342261" cy="662018"/>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reeform 135">
              <a:extLst>
                <a:ext uri="{FF2B5EF4-FFF2-40B4-BE49-F238E27FC236}">
                  <a16:creationId xmlns:a16="http://schemas.microsoft.com/office/drawing/2014/main" id="{C0E8E662-DF24-164B-A7E8-AD4C1FF3FD76}"/>
                </a:ext>
              </a:extLst>
            </p:cNvPr>
            <p:cNvSpPr/>
            <p:nvPr/>
          </p:nvSpPr>
          <p:spPr>
            <a:xfrm>
              <a:off x="3013184" y="1729399"/>
              <a:ext cx="0" cy="646913"/>
            </a:xfrm>
            <a:custGeom>
              <a:avLst/>
              <a:gdLst>
                <a:gd name="connsiteX0" fmla="*/ 0 w 0"/>
                <a:gd name="connsiteY0" fmla="*/ 681071 h 681071"/>
                <a:gd name="connsiteX1" fmla="*/ 0 w 0"/>
                <a:gd name="connsiteY1" fmla="*/ 0 h 681071"/>
              </a:gdLst>
              <a:ahLst/>
              <a:cxnLst>
                <a:cxn ang="0">
                  <a:pos x="connsiteX0" y="connsiteY0"/>
                </a:cxn>
                <a:cxn ang="0">
                  <a:pos x="connsiteX1" y="connsiteY1"/>
                </a:cxn>
              </a:cxnLst>
              <a:rect l="l" t="t" r="r" b="b"/>
              <a:pathLst>
                <a:path h="681071">
                  <a:moveTo>
                    <a:pt x="0" y="681071"/>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136">
              <a:extLst>
                <a:ext uri="{FF2B5EF4-FFF2-40B4-BE49-F238E27FC236}">
                  <a16:creationId xmlns:a16="http://schemas.microsoft.com/office/drawing/2014/main" id="{DC5D3328-4BC7-BC40-8BF1-8A68F7FE277E}"/>
                </a:ext>
              </a:extLst>
            </p:cNvPr>
            <p:cNvSpPr/>
            <p:nvPr/>
          </p:nvSpPr>
          <p:spPr>
            <a:xfrm>
              <a:off x="3264566" y="1672135"/>
              <a:ext cx="2575170" cy="729492"/>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iangle 137">
              <a:extLst>
                <a:ext uri="{FF2B5EF4-FFF2-40B4-BE49-F238E27FC236}">
                  <a16:creationId xmlns:a16="http://schemas.microsoft.com/office/drawing/2014/main" id="{09F24B43-F336-0442-8C93-5C19676B3160}"/>
                </a:ext>
              </a:extLst>
            </p:cNvPr>
            <p:cNvSpPr/>
            <p:nvPr/>
          </p:nvSpPr>
          <p:spPr>
            <a:xfrm flipV="1">
              <a:off x="4761277" y="3737637"/>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iangle 138">
              <a:extLst>
                <a:ext uri="{FF2B5EF4-FFF2-40B4-BE49-F238E27FC236}">
                  <a16:creationId xmlns:a16="http://schemas.microsoft.com/office/drawing/2014/main" id="{3F13E973-E6B5-DE48-8286-D14617793EDA}"/>
                </a:ext>
              </a:extLst>
            </p:cNvPr>
            <p:cNvSpPr/>
            <p:nvPr/>
          </p:nvSpPr>
          <p:spPr>
            <a:xfrm flipV="1">
              <a:off x="3987043" y="3737637"/>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iangle 139">
              <a:extLst>
                <a:ext uri="{FF2B5EF4-FFF2-40B4-BE49-F238E27FC236}">
                  <a16:creationId xmlns:a16="http://schemas.microsoft.com/office/drawing/2014/main" id="{66F74BA7-9E45-8142-88A4-BE390870E78D}"/>
                </a:ext>
              </a:extLst>
            </p:cNvPr>
            <p:cNvSpPr/>
            <p:nvPr/>
          </p:nvSpPr>
          <p:spPr>
            <a:xfrm flipV="1">
              <a:off x="5756591" y="3737637"/>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iangle 140">
              <a:extLst>
                <a:ext uri="{FF2B5EF4-FFF2-40B4-BE49-F238E27FC236}">
                  <a16:creationId xmlns:a16="http://schemas.microsoft.com/office/drawing/2014/main" id="{89C6D4A4-2DBB-7548-8D68-607C9FA2118C}"/>
                </a:ext>
              </a:extLst>
            </p:cNvPr>
            <p:cNvSpPr/>
            <p:nvPr/>
          </p:nvSpPr>
          <p:spPr>
            <a:xfrm rot="14854577" flipV="1">
              <a:off x="3848344" y="1952469"/>
              <a:ext cx="203350"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iangle 141">
              <a:extLst>
                <a:ext uri="{FF2B5EF4-FFF2-40B4-BE49-F238E27FC236}">
                  <a16:creationId xmlns:a16="http://schemas.microsoft.com/office/drawing/2014/main" id="{D119DD0B-9A20-2F40-8165-4295873FDC60}"/>
                </a:ext>
              </a:extLst>
            </p:cNvPr>
            <p:cNvSpPr/>
            <p:nvPr/>
          </p:nvSpPr>
          <p:spPr>
            <a:xfrm rot="12502207" flipV="1">
              <a:off x="3272639" y="1896033"/>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iangle 142">
              <a:extLst>
                <a:ext uri="{FF2B5EF4-FFF2-40B4-BE49-F238E27FC236}">
                  <a16:creationId xmlns:a16="http://schemas.microsoft.com/office/drawing/2014/main" id="{76AC7D88-6E70-C148-8AAC-A254E6F08B5F}"/>
                </a:ext>
              </a:extLst>
            </p:cNvPr>
            <p:cNvSpPr/>
            <p:nvPr/>
          </p:nvSpPr>
          <p:spPr>
            <a:xfrm>
              <a:off x="2905362" y="1826259"/>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reeform 143">
              <a:extLst>
                <a:ext uri="{FF2B5EF4-FFF2-40B4-BE49-F238E27FC236}">
                  <a16:creationId xmlns:a16="http://schemas.microsoft.com/office/drawing/2014/main" id="{59F1E675-7451-C744-B548-B372036235F5}"/>
                </a:ext>
              </a:extLst>
            </p:cNvPr>
            <p:cNvSpPr/>
            <p:nvPr/>
          </p:nvSpPr>
          <p:spPr>
            <a:xfrm flipH="1">
              <a:off x="2514081" y="1727284"/>
              <a:ext cx="342261" cy="662018"/>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144">
              <a:extLst>
                <a:ext uri="{FF2B5EF4-FFF2-40B4-BE49-F238E27FC236}">
                  <a16:creationId xmlns:a16="http://schemas.microsoft.com/office/drawing/2014/main" id="{0E8422E9-8B26-8C4D-8A9F-D34EEA7822C6}"/>
                </a:ext>
              </a:extLst>
            </p:cNvPr>
            <p:cNvSpPr/>
            <p:nvPr/>
          </p:nvSpPr>
          <p:spPr>
            <a:xfrm flipH="1">
              <a:off x="187445" y="1668473"/>
              <a:ext cx="2575170" cy="729492"/>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iangle 145">
              <a:extLst>
                <a:ext uri="{FF2B5EF4-FFF2-40B4-BE49-F238E27FC236}">
                  <a16:creationId xmlns:a16="http://schemas.microsoft.com/office/drawing/2014/main" id="{5D103234-A085-C74B-AD89-0B7EE9453B3E}"/>
                </a:ext>
              </a:extLst>
            </p:cNvPr>
            <p:cNvSpPr/>
            <p:nvPr/>
          </p:nvSpPr>
          <p:spPr>
            <a:xfrm rot="6745423" flipH="1" flipV="1">
              <a:off x="1975488" y="1948808"/>
              <a:ext cx="203350"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iangle 146">
              <a:extLst>
                <a:ext uri="{FF2B5EF4-FFF2-40B4-BE49-F238E27FC236}">
                  <a16:creationId xmlns:a16="http://schemas.microsoft.com/office/drawing/2014/main" id="{65F23CB3-1D0B-914D-83A4-8C0FCF46FAD4}"/>
                </a:ext>
              </a:extLst>
            </p:cNvPr>
            <p:cNvSpPr/>
            <p:nvPr/>
          </p:nvSpPr>
          <p:spPr>
            <a:xfrm rot="9097793" flipH="1" flipV="1">
              <a:off x="2540455" y="1892372"/>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88DBD674-10AA-E64C-ADF6-EB9B553556FA}"/>
                </a:ext>
              </a:extLst>
            </p:cNvPr>
            <p:cNvGrpSpPr/>
            <p:nvPr/>
          </p:nvGrpSpPr>
          <p:grpSpPr>
            <a:xfrm flipH="1">
              <a:off x="45110" y="2365053"/>
              <a:ext cx="4189329" cy="2941252"/>
              <a:chOff x="5442772" y="2447912"/>
              <a:chExt cx="4189329" cy="3096555"/>
            </a:xfrm>
          </p:grpSpPr>
          <p:sp>
            <p:nvSpPr>
              <p:cNvPr id="161" name="Arc 160">
                <a:extLst>
                  <a:ext uri="{FF2B5EF4-FFF2-40B4-BE49-F238E27FC236}">
                    <a16:creationId xmlns:a16="http://schemas.microsoft.com/office/drawing/2014/main" id="{4FEC978F-FF80-5B4D-83AC-F84BF3219F48}"/>
                  </a:ext>
                </a:extLst>
              </p:cNvPr>
              <p:cNvSpPr/>
              <p:nvPr/>
            </p:nvSpPr>
            <p:spPr>
              <a:xfrm>
                <a:off x="5442772" y="2708508"/>
                <a:ext cx="3094311" cy="2646486"/>
              </a:xfrm>
              <a:prstGeom prst="arc">
                <a:avLst>
                  <a:gd name="adj1" fmla="val 16200000"/>
                  <a:gd name="adj2" fmla="val 54245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2" name="Arc 161">
                <a:extLst>
                  <a:ext uri="{FF2B5EF4-FFF2-40B4-BE49-F238E27FC236}">
                    <a16:creationId xmlns:a16="http://schemas.microsoft.com/office/drawing/2014/main" id="{D3481F96-C0D8-424D-8D12-1320B4CA4995}"/>
                  </a:ext>
                </a:extLst>
              </p:cNvPr>
              <p:cNvSpPr/>
              <p:nvPr/>
            </p:nvSpPr>
            <p:spPr>
              <a:xfrm>
                <a:off x="5749049" y="2986397"/>
                <a:ext cx="2005610" cy="2114073"/>
              </a:xfrm>
              <a:prstGeom prst="arc">
                <a:avLst>
                  <a:gd name="adj1" fmla="val 16975278"/>
                  <a:gd name="adj2" fmla="val 466944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3" name="Arc 162">
                <a:extLst>
                  <a:ext uri="{FF2B5EF4-FFF2-40B4-BE49-F238E27FC236}">
                    <a16:creationId xmlns:a16="http://schemas.microsoft.com/office/drawing/2014/main" id="{CFE9C2F7-2152-184D-992B-B2EE4CBBBD38}"/>
                  </a:ext>
                </a:extLst>
              </p:cNvPr>
              <p:cNvSpPr/>
              <p:nvPr/>
            </p:nvSpPr>
            <p:spPr>
              <a:xfrm>
                <a:off x="5791454" y="2447912"/>
                <a:ext cx="3726018" cy="3096555"/>
              </a:xfrm>
              <a:prstGeom prst="arc">
                <a:avLst>
                  <a:gd name="adj1" fmla="val 14684481"/>
                  <a:gd name="adj2" fmla="val 6914102"/>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4" name="Triangle 163">
                <a:extLst>
                  <a:ext uri="{FF2B5EF4-FFF2-40B4-BE49-F238E27FC236}">
                    <a16:creationId xmlns:a16="http://schemas.microsoft.com/office/drawing/2014/main" id="{9C3DA5DA-1C3D-5544-B37A-AA2C92CBEFDD}"/>
                  </a:ext>
                </a:extLst>
              </p:cNvPr>
              <p:cNvSpPr/>
              <p:nvPr/>
            </p:nvSpPr>
            <p:spPr>
              <a:xfrm flipV="1">
                <a:off x="8422700"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iangle 164">
                <a:extLst>
                  <a:ext uri="{FF2B5EF4-FFF2-40B4-BE49-F238E27FC236}">
                    <a16:creationId xmlns:a16="http://schemas.microsoft.com/office/drawing/2014/main" id="{83ED6420-13AA-2E49-8EDD-8640A6D124DC}"/>
                  </a:ext>
                </a:extLst>
              </p:cNvPr>
              <p:cNvSpPr/>
              <p:nvPr/>
            </p:nvSpPr>
            <p:spPr>
              <a:xfrm flipV="1">
                <a:off x="7648466"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iangle 165">
                <a:extLst>
                  <a:ext uri="{FF2B5EF4-FFF2-40B4-BE49-F238E27FC236}">
                    <a16:creationId xmlns:a16="http://schemas.microsoft.com/office/drawing/2014/main" id="{52F4E8A8-7028-1644-A1C6-03C4B0B8554F}"/>
                  </a:ext>
                </a:extLst>
              </p:cNvPr>
              <p:cNvSpPr/>
              <p:nvPr/>
            </p:nvSpPr>
            <p:spPr>
              <a:xfrm flipV="1">
                <a:off x="9418014" y="3924092"/>
                <a:ext cx="214087"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Freeform 148">
              <a:extLst>
                <a:ext uri="{FF2B5EF4-FFF2-40B4-BE49-F238E27FC236}">
                  <a16:creationId xmlns:a16="http://schemas.microsoft.com/office/drawing/2014/main" id="{823995EF-CD89-484E-9826-E5ADD2816882}"/>
                </a:ext>
              </a:extLst>
            </p:cNvPr>
            <p:cNvSpPr/>
            <p:nvPr/>
          </p:nvSpPr>
          <p:spPr>
            <a:xfrm flipV="1">
              <a:off x="3170839" y="5321980"/>
              <a:ext cx="342261" cy="662018"/>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reeform 149">
              <a:extLst>
                <a:ext uri="{FF2B5EF4-FFF2-40B4-BE49-F238E27FC236}">
                  <a16:creationId xmlns:a16="http://schemas.microsoft.com/office/drawing/2014/main" id="{1C7941CD-C935-BF49-83F5-4B787779E9A9}"/>
                </a:ext>
              </a:extLst>
            </p:cNvPr>
            <p:cNvSpPr/>
            <p:nvPr/>
          </p:nvSpPr>
          <p:spPr>
            <a:xfrm flipV="1">
              <a:off x="3013184" y="5338632"/>
              <a:ext cx="0" cy="646913"/>
            </a:xfrm>
            <a:custGeom>
              <a:avLst/>
              <a:gdLst>
                <a:gd name="connsiteX0" fmla="*/ 0 w 0"/>
                <a:gd name="connsiteY0" fmla="*/ 681071 h 681071"/>
                <a:gd name="connsiteX1" fmla="*/ 0 w 0"/>
                <a:gd name="connsiteY1" fmla="*/ 0 h 681071"/>
              </a:gdLst>
              <a:ahLst/>
              <a:cxnLst>
                <a:cxn ang="0">
                  <a:pos x="connsiteX0" y="connsiteY0"/>
                </a:cxn>
                <a:cxn ang="0">
                  <a:pos x="connsiteX1" y="connsiteY1"/>
                </a:cxn>
              </a:cxnLst>
              <a:rect l="l" t="t" r="r" b="b"/>
              <a:pathLst>
                <a:path h="681071">
                  <a:moveTo>
                    <a:pt x="0" y="681071"/>
                  </a:moveTo>
                  <a:lnTo>
                    <a:pt x="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150">
              <a:extLst>
                <a:ext uri="{FF2B5EF4-FFF2-40B4-BE49-F238E27FC236}">
                  <a16:creationId xmlns:a16="http://schemas.microsoft.com/office/drawing/2014/main" id="{DB152F6B-24EE-5D4C-BBD4-DF88CDBC5210}"/>
                </a:ext>
              </a:extLst>
            </p:cNvPr>
            <p:cNvSpPr/>
            <p:nvPr/>
          </p:nvSpPr>
          <p:spPr>
            <a:xfrm flipV="1">
              <a:off x="3264566" y="5313318"/>
              <a:ext cx="2575170" cy="729492"/>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riangle 151">
              <a:extLst>
                <a:ext uri="{FF2B5EF4-FFF2-40B4-BE49-F238E27FC236}">
                  <a16:creationId xmlns:a16="http://schemas.microsoft.com/office/drawing/2014/main" id="{85806C08-64E1-C540-A60B-154C03B82367}"/>
                </a:ext>
              </a:extLst>
            </p:cNvPr>
            <p:cNvSpPr/>
            <p:nvPr/>
          </p:nvSpPr>
          <p:spPr>
            <a:xfrm rot="17545423">
              <a:off x="3848344" y="5556034"/>
              <a:ext cx="203350"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iangle 152">
              <a:extLst>
                <a:ext uri="{FF2B5EF4-FFF2-40B4-BE49-F238E27FC236}">
                  <a16:creationId xmlns:a16="http://schemas.microsoft.com/office/drawing/2014/main" id="{08F3D0B1-7205-944D-85B8-4536F2CC96C9}"/>
                </a:ext>
              </a:extLst>
            </p:cNvPr>
            <p:cNvSpPr/>
            <p:nvPr/>
          </p:nvSpPr>
          <p:spPr>
            <a:xfrm rot="19897793">
              <a:off x="3272639" y="5622823"/>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iangle 153">
              <a:extLst>
                <a:ext uri="{FF2B5EF4-FFF2-40B4-BE49-F238E27FC236}">
                  <a16:creationId xmlns:a16="http://schemas.microsoft.com/office/drawing/2014/main" id="{A4050C0B-12EE-BE4F-9621-D6FEAA0F7A17}"/>
                </a:ext>
              </a:extLst>
            </p:cNvPr>
            <p:cNvSpPr/>
            <p:nvPr/>
          </p:nvSpPr>
          <p:spPr>
            <a:xfrm rot="10800000" flipV="1">
              <a:off x="2905362" y="5692598"/>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154">
              <a:extLst>
                <a:ext uri="{FF2B5EF4-FFF2-40B4-BE49-F238E27FC236}">
                  <a16:creationId xmlns:a16="http://schemas.microsoft.com/office/drawing/2014/main" id="{80266189-B01B-F843-8D92-251B18DD0A08}"/>
                </a:ext>
              </a:extLst>
            </p:cNvPr>
            <p:cNvSpPr/>
            <p:nvPr/>
          </p:nvSpPr>
          <p:spPr>
            <a:xfrm flipH="1" flipV="1">
              <a:off x="2514081" y="5325642"/>
              <a:ext cx="342261" cy="662018"/>
            </a:xfrm>
            <a:custGeom>
              <a:avLst/>
              <a:gdLst>
                <a:gd name="connsiteX0" fmla="*/ 0 w 290085"/>
                <a:gd name="connsiteY0" fmla="*/ 674764 h 674764"/>
                <a:gd name="connsiteX1" fmla="*/ 189186 w 290085"/>
                <a:gd name="connsiteY1" fmla="*/ 239636 h 674764"/>
                <a:gd name="connsiteX2" fmla="*/ 290085 w 290085"/>
                <a:gd name="connsiteY2" fmla="*/ 0 h 674764"/>
              </a:gdLst>
              <a:ahLst/>
              <a:cxnLst>
                <a:cxn ang="0">
                  <a:pos x="connsiteX0" y="connsiteY0"/>
                </a:cxn>
                <a:cxn ang="0">
                  <a:pos x="connsiteX1" y="connsiteY1"/>
                </a:cxn>
                <a:cxn ang="0">
                  <a:pos x="connsiteX2" y="connsiteY2"/>
                </a:cxn>
              </a:cxnLst>
              <a:rect l="l" t="t" r="r" b="b"/>
              <a:pathLst>
                <a:path w="290085" h="674764">
                  <a:moveTo>
                    <a:pt x="0" y="674764"/>
                  </a:moveTo>
                  <a:lnTo>
                    <a:pt x="189186" y="239636"/>
                  </a:lnTo>
                  <a:cubicBezTo>
                    <a:pt x="237534" y="127175"/>
                    <a:pt x="263809" y="63587"/>
                    <a:pt x="29008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155">
              <a:extLst>
                <a:ext uri="{FF2B5EF4-FFF2-40B4-BE49-F238E27FC236}">
                  <a16:creationId xmlns:a16="http://schemas.microsoft.com/office/drawing/2014/main" id="{8035E199-2A6A-7549-82BE-2C7D2A7D07A8}"/>
                </a:ext>
              </a:extLst>
            </p:cNvPr>
            <p:cNvSpPr/>
            <p:nvPr/>
          </p:nvSpPr>
          <p:spPr>
            <a:xfrm flipH="1" flipV="1">
              <a:off x="187445" y="5316979"/>
              <a:ext cx="2575170" cy="729492"/>
            </a:xfrm>
            <a:custGeom>
              <a:avLst/>
              <a:gdLst>
                <a:gd name="connsiteX0" fmla="*/ 0 w 2512612"/>
                <a:gd name="connsiteY0" fmla="*/ 803081 h 803081"/>
                <a:gd name="connsiteX1" fmla="*/ 461176 w 2512612"/>
                <a:gd name="connsiteY1" fmla="*/ 524786 h 803081"/>
                <a:gd name="connsiteX2" fmla="*/ 1009816 w 2512612"/>
                <a:gd name="connsiteY2" fmla="*/ 262393 h 803081"/>
                <a:gd name="connsiteX3" fmla="*/ 1510748 w 2512612"/>
                <a:gd name="connsiteY3" fmla="*/ 103367 h 803081"/>
                <a:gd name="connsiteX4" fmla="*/ 2003729 w 2512612"/>
                <a:gd name="connsiteY4" fmla="*/ 23854 h 803081"/>
                <a:gd name="connsiteX5" fmla="*/ 2512612 w 2512612"/>
                <a:gd name="connsiteY5" fmla="*/ 0 h 803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2612" h="803081">
                  <a:moveTo>
                    <a:pt x="0" y="803081"/>
                  </a:moveTo>
                  <a:cubicBezTo>
                    <a:pt x="146436" y="708991"/>
                    <a:pt x="292873" y="614901"/>
                    <a:pt x="461176" y="524786"/>
                  </a:cubicBezTo>
                  <a:cubicBezTo>
                    <a:pt x="629479" y="434671"/>
                    <a:pt x="834887" y="332629"/>
                    <a:pt x="1009816" y="262393"/>
                  </a:cubicBezTo>
                  <a:cubicBezTo>
                    <a:pt x="1184745" y="192157"/>
                    <a:pt x="1345096" y="143123"/>
                    <a:pt x="1510748" y="103367"/>
                  </a:cubicBezTo>
                  <a:cubicBezTo>
                    <a:pt x="1676400" y="63611"/>
                    <a:pt x="1836752" y="41082"/>
                    <a:pt x="2003729" y="23854"/>
                  </a:cubicBezTo>
                  <a:cubicBezTo>
                    <a:pt x="2170706" y="6626"/>
                    <a:pt x="2341659" y="3313"/>
                    <a:pt x="2512612"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riangle 156">
              <a:extLst>
                <a:ext uri="{FF2B5EF4-FFF2-40B4-BE49-F238E27FC236}">
                  <a16:creationId xmlns:a16="http://schemas.microsoft.com/office/drawing/2014/main" id="{C4780B02-64AC-2941-BE54-07A2FD81810E}"/>
                </a:ext>
              </a:extLst>
            </p:cNvPr>
            <p:cNvSpPr/>
            <p:nvPr/>
          </p:nvSpPr>
          <p:spPr>
            <a:xfrm rot="4054577" flipH="1">
              <a:off x="1975488" y="5559695"/>
              <a:ext cx="203350" cy="20644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riangle 157">
              <a:extLst>
                <a:ext uri="{FF2B5EF4-FFF2-40B4-BE49-F238E27FC236}">
                  <a16:creationId xmlns:a16="http://schemas.microsoft.com/office/drawing/2014/main" id="{6C2A34FE-1BB3-F944-B758-F9BA52CFBABA}"/>
                </a:ext>
              </a:extLst>
            </p:cNvPr>
            <p:cNvSpPr/>
            <p:nvPr/>
          </p:nvSpPr>
          <p:spPr>
            <a:xfrm rot="1702207" flipH="1">
              <a:off x="2540455" y="5626485"/>
              <a:ext cx="214087" cy="19608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57583515-C042-8D4D-B430-F15517E45F3D}"/>
                </a:ext>
              </a:extLst>
            </p:cNvPr>
            <p:cNvSpPr/>
            <p:nvPr/>
          </p:nvSpPr>
          <p:spPr>
            <a:xfrm>
              <a:off x="2696278" y="2406675"/>
              <a:ext cx="630000" cy="661119"/>
            </a:xfrm>
            <a:prstGeom prst="rect">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t>
              </a:r>
            </a:p>
          </p:txBody>
        </p:sp>
        <p:sp>
          <p:nvSpPr>
            <p:cNvPr id="160" name="Rectangle 159">
              <a:extLst>
                <a:ext uri="{FF2B5EF4-FFF2-40B4-BE49-F238E27FC236}">
                  <a16:creationId xmlns:a16="http://schemas.microsoft.com/office/drawing/2014/main" id="{C9F8D5E6-FA9D-274D-B510-FEB59E5EB9DB}"/>
                </a:ext>
              </a:extLst>
            </p:cNvPr>
            <p:cNvSpPr/>
            <p:nvPr/>
          </p:nvSpPr>
          <p:spPr>
            <a:xfrm>
              <a:off x="2696278" y="4670825"/>
              <a:ext cx="630000" cy="661119"/>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a:t>
              </a:r>
            </a:p>
          </p:txBody>
        </p:sp>
      </p:grpSp>
      <p:sp>
        <p:nvSpPr>
          <p:cNvPr id="87" name="Rounded Rectangle 86">
            <a:extLst>
              <a:ext uri="{FF2B5EF4-FFF2-40B4-BE49-F238E27FC236}">
                <a16:creationId xmlns:a16="http://schemas.microsoft.com/office/drawing/2014/main" id="{C5FB36B2-7937-264D-86E5-2924644D004F}"/>
              </a:ext>
            </a:extLst>
          </p:cNvPr>
          <p:cNvSpPr/>
          <p:nvPr/>
        </p:nvSpPr>
        <p:spPr>
          <a:xfrm>
            <a:off x="425188" y="5001639"/>
            <a:ext cx="588192" cy="576000"/>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Content Placeholder 1">
            <a:extLst>
              <a:ext uri="{FF2B5EF4-FFF2-40B4-BE49-F238E27FC236}">
                <a16:creationId xmlns:a16="http://schemas.microsoft.com/office/drawing/2014/main" id="{34D6BD00-4BEA-A745-ADB1-4C2D50A3F39A}"/>
              </a:ext>
            </a:extLst>
          </p:cNvPr>
          <p:cNvSpPr txBox="1">
            <a:spLocks/>
          </p:cNvSpPr>
          <p:nvPr/>
        </p:nvSpPr>
        <p:spPr>
          <a:xfrm>
            <a:off x="346296" y="4963639"/>
            <a:ext cx="745977" cy="6852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H</a:t>
            </a:r>
            <a:endParaRPr lang="en-US" sz="3200" b="1" dirty="0">
              <a:solidFill>
                <a:srgbClr val="C00000"/>
              </a:solidFill>
            </a:endParaRPr>
          </a:p>
        </p:txBody>
      </p:sp>
      <p:sp>
        <p:nvSpPr>
          <p:cNvPr id="89" name="Rounded Rectangle 88">
            <a:extLst>
              <a:ext uri="{FF2B5EF4-FFF2-40B4-BE49-F238E27FC236}">
                <a16:creationId xmlns:a16="http://schemas.microsoft.com/office/drawing/2014/main" id="{D7F42B4D-2F81-864F-A532-56CAF3C78B2F}"/>
              </a:ext>
            </a:extLst>
          </p:cNvPr>
          <p:cNvSpPr/>
          <p:nvPr/>
        </p:nvSpPr>
        <p:spPr>
          <a:xfrm>
            <a:off x="6525708" y="5003975"/>
            <a:ext cx="576000" cy="576000"/>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ontent Placeholder 1">
            <a:extLst>
              <a:ext uri="{FF2B5EF4-FFF2-40B4-BE49-F238E27FC236}">
                <a16:creationId xmlns:a16="http://schemas.microsoft.com/office/drawing/2014/main" id="{6D6E0DC9-A833-A245-979C-537CF106F0BA}"/>
              </a:ext>
            </a:extLst>
          </p:cNvPr>
          <p:cNvSpPr txBox="1">
            <a:spLocks/>
          </p:cNvSpPr>
          <p:nvPr/>
        </p:nvSpPr>
        <p:spPr>
          <a:xfrm>
            <a:off x="6446816" y="4965975"/>
            <a:ext cx="745977" cy="68522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E</a:t>
            </a:r>
          </a:p>
        </p:txBody>
      </p:sp>
      <p:grpSp>
        <p:nvGrpSpPr>
          <p:cNvPr id="251" name="Group 250">
            <a:extLst>
              <a:ext uri="{FF2B5EF4-FFF2-40B4-BE49-F238E27FC236}">
                <a16:creationId xmlns:a16="http://schemas.microsoft.com/office/drawing/2014/main" id="{18CBE227-2DF0-D144-92CA-F5B171DC9013}"/>
              </a:ext>
            </a:extLst>
          </p:cNvPr>
          <p:cNvGrpSpPr/>
          <p:nvPr/>
        </p:nvGrpSpPr>
        <p:grpSpPr>
          <a:xfrm>
            <a:off x="6316346" y="1420670"/>
            <a:ext cx="5644445" cy="4651022"/>
            <a:chOff x="6310048" y="1433113"/>
            <a:chExt cx="5644445" cy="4651022"/>
          </a:xfrm>
        </p:grpSpPr>
        <p:sp>
          <p:nvSpPr>
            <p:cNvPr id="209" name="Rounded Rectangle 208">
              <a:extLst>
                <a:ext uri="{FF2B5EF4-FFF2-40B4-BE49-F238E27FC236}">
                  <a16:creationId xmlns:a16="http://schemas.microsoft.com/office/drawing/2014/main" id="{5907E22C-801B-E542-855E-3D8A0BD9EA30}"/>
                </a:ext>
              </a:extLst>
            </p:cNvPr>
            <p:cNvSpPr/>
            <p:nvPr/>
          </p:nvSpPr>
          <p:spPr>
            <a:xfrm>
              <a:off x="6310048" y="1433113"/>
              <a:ext cx="5644445" cy="4651022"/>
            </a:xfrm>
            <a:prstGeom prst="roundRect">
              <a:avLst>
                <a:gd name="adj" fmla="val 5017"/>
              </a:avLst>
            </a:prstGeom>
            <a:solidFill>
              <a:srgbClr val="FFFFFF">
                <a:alpha val="85098"/>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5F7E2D76-F723-8144-8849-D5C17B2B8B72}"/>
                </a:ext>
              </a:extLst>
            </p:cNvPr>
            <p:cNvSpPr/>
            <p:nvPr/>
          </p:nvSpPr>
          <p:spPr>
            <a:xfrm>
              <a:off x="8850168" y="2543456"/>
              <a:ext cx="570290" cy="2622564"/>
            </a:xfrm>
            <a:prstGeom prst="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0" name="Straight Arrow Connector 249">
              <a:extLst>
                <a:ext uri="{FF2B5EF4-FFF2-40B4-BE49-F238E27FC236}">
                  <a16:creationId xmlns:a16="http://schemas.microsoft.com/office/drawing/2014/main" id="{582426B7-797A-184D-90BE-F3DAA497AA4E}"/>
                </a:ext>
              </a:extLst>
            </p:cNvPr>
            <p:cNvCxnSpPr/>
            <p:nvPr/>
          </p:nvCxnSpPr>
          <p:spPr>
            <a:xfrm flipV="1">
              <a:off x="9137429" y="2855638"/>
              <a:ext cx="0" cy="18796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7" name="Rounded Rectangle 166">
            <a:extLst>
              <a:ext uri="{FF2B5EF4-FFF2-40B4-BE49-F238E27FC236}">
                <a16:creationId xmlns:a16="http://schemas.microsoft.com/office/drawing/2014/main" id="{CC58DE0B-E160-A84B-8BB7-38DB83182AE1}"/>
              </a:ext>
            </a:extLst>
          </p:cNvPr>
          <p:cNvSpPr/>
          <p:nvPr/>
        </p:nvSpPr>
        <p:spPr>
          <a:xfrm>
            <a:off x="7531545" y="1048072"/>
            <a:ext cx="3205228" cy="638251"/>
          </a:xfrm>
          <a:prstGeom prst="roundRect">
            <a:avLst>
              <a:gd name="adj" fmla="val 2447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ontent Placeholder 1">
            <a:extLst>
              <a:ext uri="{FF2B5EF4-FFF2-40B4-BE49-F238E27FC236}">
                <a16:creationId xmlns:a16="http://schemas.microsoft.com/office/drawing/2014/main" id="{30E240A7-E3A6-CC47-8228-240E8D59ECAF}"/>
              </a:ext>
            </a:extLst>
          </p:cNvPr>
          <p:cNvSpPr txBox="1">
            <a:spLocks/>
          </p:cNvSpPr>
          <p:nvPr/>
        </p:nvSpPr>
        <p:spPr>
          <a:xfrm>
            <a:off x="6497177" y="1114178"/>
            <a:ext cx="5273964" cy="6852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Ferro</a:t>
            </a:r>
            <a:r>
              <a:rPr lang="en-US" sz="3200" b="1" dirty="0">
                <a:solidFill>
                  <a:srgbClr val="7030A0"/>
                </a:solidFill>
              </a:rPr>
              <a:t>electric</a:t>
            </a:r>
          </a:p>
        </p:txBody>
      </p:sp>
    </p:spTree>
    <p:extLst>
      <p:ext uri="{BB962C8B-B14F-4D97-AF65-F5344CB8AC3E}">
        <p14:creationId xmlns:p14="http://schemas.microsoft.com/office/powerpoint/2010/main" val="40887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89" grpId="0" animBg="1"/>
      <p:bldP spid="90" grpId="0"/>
      <p:bldP spid="167" grpId="0" animBg="1"/>
      <p:bldP spid="1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3A5A8-C74A-A24A-9A70-9BBE4F69817E}"/>
              </a:ext>
            </a:extLst>
          </p:cNvPr>
          <p:cNvSpPr>
            <a:spLocks noGrp="1"/>
          </p:cNvSpPr>
          <p:nvPr>
            <p:ph type="title"/>
          </p:nvPr>
        </p:nvSpPr>
        <p:spPr/>
        <p:txBody>
          <a:bodyPr/>
          <a:lstStyle/>
          <a:p>
            <a:r>
              <a:rPr lang="en-US" dirty="0"/>
              <a:t>Think back to 1999...</a:t>
            </a:r>
          </a:p>
        </p:txBody>
      </p:sp>
      <p:pic>
        <p:nvPicPr>
          <p:cNvPr id="6" name="Picture 5">
            <a:extLst>
              <a:ext uri="{FF2B5EF4-FFF2-40B4-BE49-F238E27FC236}">
                <a16:creationId xmlns:a16="http://schemas.microsoft.com/office/drawing/2014/main" id="{01ED48D3-B219-1447-A57D-61F2FA9E37A8}"/>
              </a:ext>
            </a:extLst>
          </p:cNvPr>
          <p:cNvPicPr>
            <a:picLocks noChangeAspect="1"/>
          </p:cNvPicPr>
          <p:nvPr/>
        </p:nvPicPr>
        <p:blipFill>
          <a:blip r:embed="rId2"/>
          <a:stretch>
            <a:fillRect/>
          </a:stretch>
        </p:blipFill>
        <p:spPr>
          <a:xfrm rot="20804136">
            <a:off x="4490833" y="3109206"/>
            <a:ext cx="2699042" cy="2699042"/>
          </a:xfrm>
          <a:prstGeom prst="rect">
            <a:avLst/>
          </a:prstGeom>
          <a:ln w="57150">
            <a:solidFill>
              <a:schemeClr val="tx1"/>
            </a:solidFill>
          </a:ln>
        </p:spPr>
      </p:pic>
      <p:sp>
        <p:nvSpPr>
          <p:cNvPr id="7" name="Rectangle 6">
            <a:extLst>
              <a:ext uri="{FF2B5EF4-FFF2-40B4-BE49-F238E27FC236}">
                <a16:creationId xmlns:a16="http://schemas.microsoft.com/office/drawing/2014/main" id="{BC1F32F1-14D9-1748-8354-79B07F698FB5}"/>
              </a:ext>
            </a:extLst>
          </p:cNvPr>
          <p:cNvSpPr/>
          <p:nvPr/>
        </p:nvSpPr>
        <p:spPr>
          <a:xfrm>
            <a:off x="8575040" y="5814263"/>
            <a:ext cx="3616961"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Images: Bloomsbury, </a:t>
            </a:r>
            <a:r>
              <a:rPr lang="en-AU" sz="1200" dirty="0" err="1">
                <a:solidFill>
                  <a:schemeClr val="tx1"/>
                </a:solidFill>
              </a:rPr>
              <a:t>Interscope</a:t>
            </a:r>
            <a:r>
              <a:rPr lang="en-AU" sz="1200" dirty="0">
                <a:solidFill>
                  <a:schemeClr val="tx1"/>
                </a:solidFill>
              </a:rPr>
              <a:t>, Nintendo, </a:t>
            </a:r>
            <a:r>
              <a:rPr lang="en-AU" sz="1200" dirty="0" err="1">
                <a:solidFill>
                  <a:schemeClr val="tx1"/>
                </a:solidFill>
              </a:rPr>
              <a:t>Pixabay</a:t>
            </a:r>
            <a:endParaRPr lang="en-US" sz="1200" dirty="0">
              <a:solidFill>
                <a:schemeClr val="tx1"/>
              </a:solidFill>
            </a:endParaRPr>
          </a:p>
        </p:txBody>
      </p:sp>
      <p:pic>
        <p:nvPicPr>
          <p:cNvPr id="15" name="Picture 14">
            <a:extLst>
              <a:ext uri="{FF2B5EF4-FFF2-40B4-BE49-F238E27FC236}">
                <a16:creationId xmlns:a16="http://schemas.microsoft.com/office/drawing/2014/main" id="{7EFF2356-03F2-9444-A182-B43472CF0C6B}"/>
              </a:ext>
            </a:extLst>
          </p:cNvPr>
          <p:cNvPicPr>
            <a:picLocks noChangeAspect="1"/>
          </p:cNvPicPr>
          <p:nvPr/>
        </p:nvPicPr>
        <p:blipFill>
          <a:blip r:embed="rId3"/>
          <a:stretch>
            <a:fillRect/>
          </a:stretch>
        </p:blipFill>
        <p:spPr>
          <a:xfrm rot="483984">
            <a:off x="1140585" y="2702836"/>
            <a:ext cx="2082800" cy="3175000"/>
          </a:xfrm>
          <a:prstGeom prst="rect">
            <a:avLst/>
          </a:prstGeom>
          <a:ln w="57150">
            <a:solidFill>
              <a:schemeClr val="tx1"/>
            </a:solidFill>
          </a:ln>
        </p:spPr>
      </p:pic>
      <p:grpSp>
        <p:nvGrpSpPr>
          <p:cNvPr id="18" name="Group 17">
            <a:extLst>
              <a:ext uri="{FF2B5EF4-FFF2-40B4-BE49-F238E27FC236}">
                <a16:creationId xmlns:a16="http://schemas.microsoft.com/office/drawing/2014/main" id="{6C335BCD-EAE2-6A42-9F91-23355333B8E7}"/>
              </a:ext>
            </a:extLst>
          </p:cNvPr>
          <p:cNvGrpSpPr/>
          <p:nvPr/>
        </p:nvGrpSpPr>
        <p:grpSpPr>
          <a:xfrm>
            <a:off x="6776648" y="1338435"/>
            <a:ext cx="4420747" cy="2901115"/>
            <a:chOff x="6385876" y="1458766"/>
            <a:chExt cx="5219939" cy="3425585"/>
          </a:xfrm>
        </p:grpSpPr>
        <p:pic>
          <p:nvPicPr>
            <p:cNvPr id="10" name="Picture 9">
              <a:extLst>
                <a:ext uri="{FF2B5EF4-FFF2-40B4-BE49-F238E27FC236}">
                  <a16:creationId xmlns:a16="http://schemas.microsoft.com/office/drawing/2014/main" id="{4067A0E4-44A4-1140-90EC-452DA65603CF}"/>
                </a:ext>
              </a:extLst>
            </p:cNvPr>
            <p:cNvPicPr>
              <a:picLocks noChangeAspect="1"/>
            </p:cNvPicPr>
            <p:nvPr/>
          </p:nvPicPr>
          <p:blipFill>
            <a:blip r:embed="rId4"/>
            <a:stretch>
              <a:fillRect/>
            </a:stretch>
          </p:blipFill>
          <p:spPr>
            <a:xfrm rot="323082">
              <a:off x="6385876" y="1458766"/>
              <a:ext cx="5219939" cy="3425585"/>
            </a:xfrm>
            <a:prstGeom prst="rect">
              <a:avLst/>
            </a:prstGeom>
            <a:ln w="57150">
              <a:solidFill>
                <a:schemeClr val="tx1"/>
              </a:solidFill>
            </a:ln>
          </p:spPr>
        </p:pic>
        <p:sp>
          <p:nvSpPr>
            <p:cNvPr id="11" name="Rectangle 10">
              <a:extLst>
                <a:ext uri="{FF2B5EF4-FFF2-40B4-BE49-F238E27FC236}">
                  <a16:creationId xmlns:a16="http://schemas.microsoft.com/office/drawing/2014/main" id="{1DC2459F-15FB-F74B-8821-147B4F0369A9}"/>
                </a:ext>
              </a:extLst>
            </p:cNvPr>
            <p:cNvSpPr/>
            <p:nvPr/>
          </p:nvSpPr>
          <p:spPr>
            <a:xfrm rot="323082">
              <a:off x="7493334" y="2033475"/>
              <a:ext cx="3130259" cy="1771961"/>
            </a:xfrm>
            <a:prstGeom prst="rect">
              <a:avLst/>
            </a:prstGeom>
            <a:solidFill>
              <a:schemeClr val="accent6">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DC586361-838B-3544-9750-ED0BBA51120C}"/>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46097"/>
            <a:stretch/>
          </p:blipFill>
          <p:spPr>
            <a:xfrm rot="323082">
              <a:off x="7523656" y="2274740"/>
              <a:ext cx="2992586" cy="1282169"/>
            </a:xfrm>
            <a:prstGeom prst="rect">
              <a:avLst/>
            </a:prstGeom>
          </p:spPr>
        </p:pic>
      </p:grpSp>
      <p:pic>
        <p:nvPicPr>
          <p:cNvPr id="8" name="Picture 7">
            <a:extLst>
              <a:ext uri="{FF2B5EF4-FFF2-40B4-BE49-F238E27FC236}">
                <a16:creationId xmlns:a16="http://schemas.microsoft.com/office/drawing/2014/main" id="{80A51117-5C33-BC43-9552-56298B8AE73A}"/>
              </a:ext>
            </a:extLst>
          </p:cNvPr>
          <p:cNvPicPr>
            <a:picLocks noChangeAspect="1"/>
          </p:cNvPicPr>
          <p:nvPr/>
        </p:nvPicPr>
        <p:blipFill rotWithShape="1">
          <a:blip r:embed="rId7"/>
          <a:srcRect t="6631" b="7015"/>
          <a:stretch/>
        </p:blipFill>
        <p:spPr>
          <a:xfrm rot="21217842">
            <a:off x="1115907" y="1392679"/>
            <a:ext cx="4729640" cy="2292174"/>
          </a:xfrm>
          <a:prstGeom prst="rect">
            <a:avLst/>
          </a:prstGeom>
          <a:ln w="57150">
            <a:solidFill>
              <a:schemeClr val="tx1"/>
            </a:solidFill>
          </a:ln>
        </p:spPr>
      </p:pic>
    </p:spTree>
    <p:extLst>
      <p:ext uri="{BB962C8B-B14F-4D97-AF65-F5344CB8AC3E}">
        <p14:creationId xmlns:p14="http://schemas.microsoft.com/office/powerpoint/2010/main" val="2055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822FB9A7-5F0A-E449-8260-C596AADAD346}"/>
              </a:ext>
            </a:extLst>
          </p:cNvPr>
          <p:cNvSpPr txBox="1">
            <a:spLocks/>
          </p:cNvSpPr>
          <p:nvPr/>
        </p:nvSpPr>
        <p:spPr>
          <a:xfrm>
            <a:off x="6497177" y="1114178"/>
            <a:ext cx="5273964" cy="5977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Random-Access Memory</a:t>
            </a: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500" b="1" dirty="0">
              <a:solidFill>
                <a:srgbClr val="C00000"/>
              </a:solidFill>
            </a:endParaRPr>
          </a:p>
          <a:p>
            <a:pPr marL="0" indent="0" algn="ctr">
              <a:buNone/>
            </a:pPr>
            <a:r>
              <a:rPr lang="en-US" sz="3200" b="1" dirty="0">
                <a:solidFill>
                  <a:srgbClr val="C00000"/>
                </a:solidFill>
              </a:rPr>
              <a:t>Volatile</a:t>
            </a:r>
          </a:p>
          <a:p>
            <a:pPr marL="0" indent="0" algn="ctr">
              <a:buNone/>
            </a:pPr>
            <a:r>
              <a:rPr lang="en-US" sz="3200" b="1" dirty="0">
                <a:solidFill>
                  <a:srgbClr val="00B050"/>
                </a:solidFill>
              </a:rPr>
              <a:t>10-100 ns/Byte</a:t>
            </a:r>
          </a:p>
        </p:txBody>
      </p:sp>
      <p:sp>
        <p:nvSpPr>
          <p:cNvPr id="11" name="Content Placeholder 1">
            <a:extLst>
              <a:ext uri="{FF2B5EF4-FFF2-40B4-BE49-F238E27FC236}">
                <a16:creationId xmlns:a16="http://schemas.microsoft.com/office/drawing/2014/main" id="{F3E1FCB1-587E-E348-A9A0-A5C052B22939}"/>
              </a:ext>
            </a:extLst>
          </p:cNvPr>
          <p:cNvSpPr>
            <a:spLocks noGrp="1"/>
          </p:cNvSpPr>
          <p:nvPr>
            <p:ph idx="1"/>
          </p:nvPr>
        </p:nvSpPr>
        <p:spPr>
          <a:xfrm>
            <a:off x="444884" y="1115907"/>
            <a:ext cx="5273964" cy="5975301"/>
          </a:xfrm>
        </p:spPr>
        <p:txBody>
          <a:bodyPr>
            <a:normAutofit/>
          </a:bodyPr>
          <a:lstStyle/>
          <a:p>
            <a:pPr marL="0" indent="0" algn="ctr">
              <a:buNone/>
            </a:pPr>
            <a:r>
              <a:rPr lang="en-US" sz="3200" b="1" dirty="0"/>
              <a:t>Flash Memory</a:t>
            </a: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500" b="1" dirty="0">
              <a:solidFill>
                <a:srgbClr val="C00000"/>
              </a:solidFill>
            </a:endParaRPr>
          </a:p>
          <a:p>
            <a:pPr marL="0" indent="0" algn="ctr">
              <a:buNone/>
            </a:pPr>
            <a:r>
              <a:rPr lang="en-US" sz="3200" b="1" dirty="0">
                <a:solidFill>
                  <a:srgbClr val="00B050"/>
                </a:solidFill>
              </a:rPr>
              <a:t>Non-Volatile</a:t>
            </a:r>
          </a:p>
          <a:p>
            <a:pPr marL="0" indent="0" algn="ctr">
              <a:buNone/>
            </a:pPr>
            <a:r>
              <a:rPr lang="en-US" sz="3200" b="1" dirty="0">
                <a:solidFill>
                  <a:srgbClr val="C00000"/>
                </a:solidFill>
              </a:rPr>
              <a:t>1-10 </a:t>
            </a:r>
            <a:r>
              <a:rPr lang="en-US" sz="3200" b="1" dirty="0" err="1">
                <a:solidFill>
                  <a:srgbClr val="C00000"/>
                </a:solidFill>
              </a:rPr>
              <a:t>ms</a:t>
            </a:r>
            <a:r>
              <a:rPr lang="en-US" sz="3200" b="1" dirty="0">
                <a:solidFill>
                  <a:srgbClr val="C00000"/>
                </a:solidFill>
              </a:rPr>
              <a:t>/Byte</a:t>
            </a:r>
          </a:p>
        </p:txBody>
      </p:sp>
      <p:sp>
        <p:nvSpPr>
          <p:cNvPr id="3" name="Title 2">
            <a:extLst>
              <a:ext uri="{FF2B5EF4-FFF2-40B4-BE49-F238E27FC236}">
                <a16:creationId xmlns:a16="http://schemas.microsoft.com/office/drawing/2014/main" id="{81F70E5F-D7E5-224A-95AE-7F94AAB9703E}"/>
              </a:ext>
            </a:extLst>
          </p:cNvPr>
          <p:cNvSpPr>
            <a:spLocks noGrp="1"/>
          </p:cNvSpPr>
          <p:nvPr>
            <p:ph type="title"/>
          </p:nvPr>
        </p:nvSpPr>
        <p:spPr/>
        <p:txBody>
          <a:bodyPr/>
          <a:lstStyle/>
          <a:p>
            <a:r>
              <a:rPr lang="en-US" dirty="0"/>
              <a:t>Why use Ferroelectrics? (in 1999)</a:t>
            </a:r>
          </a:p>
        </p:txBody>
      </p:sp>
      <p:sp>
        <p:nvSpPr>
          <p:cNvPr id="5" name="Rectangle 4">
            <a:extLst>
              <a:ext uri="{FF2B5EF4-FFF2-40B4-BE49-F238E27FC236}">
                <a16:creationId xmlns:a16="http://schemas.microsoft.com/office/drawing/2014/main" id="{656BB50C-2EE5-E840-A288-F101E85DDD9A}"/>
              </a:ext>
            </a:extLst>
          </p:cNvPr>
          <p:cNvSpPr/>
          <p:nvPr/>
        </p:nvSpPr>
        <p:spPr>
          <a:xfrm>
            <a:off x="8026401" y="5814263"/>
            <a:ext cx="4165600"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Adapted from Scott, </a:t>
            </a:r>
            <a:r>
              <a:rPr lang="en-AU" sz="1200" i="1" dirty="0">
                <a:solidFill>
                  <a:schemeClr val="tx1"/>
                </a:solidFill>
              </a:rPr>
              <a:t>Ferroelectric Memories</a:t>
            </a:r>
            <a:r>
              <a:rPr lang="en-AU" sz="1200" dirty="0">
                <a:solidFill>
                  <a:schemeClr val="tx1"/>
                </a:solidFill>
              </a:rPr>
              <a:t>, Springer, (2000)</a:t>
            </a:r>
          </a:p>
          <a:p>
            <a:pPr algn="ctr"/>
            <a:r>
              <a:rPr lang="en-AU" sz="1200" dirty="0">
                <a:solidFill>
                  <a:schemeClr val="tx1"/>
                </a:solidFill>
              </a:rPr>
              <a:t>Images: </a:t>
            </a:r>
            <a:r>
              <a:rPr lang="en-AU" sz="1200" dirty="0" err="1">
                <a:solidFill>
                  <a:schemeClr val="tx1"/>
                </a:solidFill>
              </a:rPr>
              <a:t>Pixabay</a:t>
            </a:r>
            <a:r>
              <a:rPr lang="en-AU" sz="1200" dirty="0">
                <a:solidFill>
                  <a:schemeClr val="tx1"/>
                </a:solidFill>
              </a:rPr>
              <a:t>, Wikimedia</a:t>
            </a:r>
            <a:endParaRPr lang="en-US" sz="1200" dirty="0">
              <a:solidFill>
                <a:schemeClr val="tx1"/>
              </a:solidFill>
            </a:endParaRPr>
          </a:p>
        </p:txBody>
      </p:sp>
      <p:pic>
        <p:nvPicPr>
          <p:cNvPr id="6" name="Picture 5">
            <a:extLst>
              <a:ext uri="{FF2B5EF4-FFF2-40B4-BE49-F238E27FC236}">
                <a16:creationId xmlns:a16="http://schemas.microsoft.com/office/drawing/2014/main" id="{43D6D543-8383-B745-81C3-E90F2344DB95}"/>
              </a:ext>
            </a:extLst>
          </p:cNvPr>
          <p:cNvPicPr>
            <a:picLocks noChangeAspect="1"/>
          </p:cNvPicPr>
          <p:nvPr/>
        </p:nvPicPr>
        <p:blipFill>
          <a:blip r:embed="rId2"/>
          <a:stretch>
            <a:fillRect/>
          </a:stretch>
        </p:blipFill>
        <p:spPr>
          <a:xfrm rot="485526">
            <a:off x="1340080" y="2149907"/>
            <a:ext cx="3605495" cy="2236696"/>
          </a:xfrm>
          <a:prstGeom prst="rect">
            <a:avLst/>
          </a:prstGeom>
          <a:ln w="57150">
            <a:solidFill>
              <a:schemeClr val="tx1"/>
            </a:solidFill>
          </a:ln>
        </p:spPr>
      </p:pic>
      <p:pic>
        <p:nvPicPr>
          <p:cNvPr id="7" name="Picture 6">
            <a:extLst>
              <a:ext uri="{FF2B5EF4-FFF2-40B4-BE49-F238E27FC236}">
                <a16:creationId xmlns:a16="http://schemas.microsoft.com/office/drawing/2014/main" id="{24F2D725-7126-ED41-940C-709219993CA5}"/>
              </a:ext>
            </a:extLst>
          </p:cNvPr>
          <p:cNvPicPr>
            <a:picLocks noChangeAspect="1"/>
          </p:cNvPicPr>
          <p:nvPr/>
        </p:nvPicPr>
        <p:blipFill rotWithShape="1">
          <a:blip r:embed="rId3"/>
          <a:srcRect t="8544" b="20440"/>
          <a:stretch/>
        </p:blipFill>
        <p:spPr>
          <a:xfrm rot="21185209">
            <a:off x="6678316" y="2022177"/>
            <a:ext cx="4911036" cy="2321440"/>
          </a:xfrm>
          <a:prstGeom prst="rect">
            <a:avLst/>
          </a:prstGeom>
          <a:ln w="57150">
            <a:solidFill>
              <a:schemeClr val="tx1"/>
            </a:solidFill>
          </a:ln>
        </p:spPr>
      </p:pic>
    </p:spTree>
    <p:extLst>
      <p:ext uri="{BB962C8B-B14F-4D97-AF65-F5344CB8AC3E}">
        <p14:creationId xmlns:p14="http://schemas.microsoft.com/office/powerpoint/2010/main" val="436223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
            <a:extLst>
              <a:ext uri="{FF2B5EF4-FFF2-40B4-BE49-F238E27FC236}">
                <a16:creationId xmlns:a16="http://schemas.microsoft.com/office/drawing/2014/main" id="{4B690AB5-5CB2-BD44-8503-3888CFBA0B4C}"/>
              </a:ext>
            </a:extLst>
          </p:cNvPr>
          <p:cNvSpPr txBox="1">
            <a:spLocks/>
          </p:cNvSpPr>
          <p:nvPr/>
        </p:nvSpPr>
        <p:spPr>
          <a:xfrm>
            <a:off x="3464792" y="1115907"/>
            <a:ext cx="5273964" cy="59753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err="1"/>
              <a:t>FeRAM</a:t>
            </a:r>
            <a:endParaRPr lang="en-US" sz="3200" b="1" dirty="0"/>
          </a:p>
          <a:p>
            <a:pPr marL="0" indent="0" algn="ctr">
              <a:buFont typeface="Arial" panose="020B0604020202020204" pitchFamily="34" charset="0"/>
              <a:buNone/>
            </a:pPr>
            <a:endParaRPr lang="en-US" sz="3200" b="1" dirty="0">
              <a:solidFill>
                <a:srgbClr val="C00000"/>
              </a:solidFill>
            </a:endParaRPr>
          </a:p>
          <a:p>
            <a:pPr marL="0" indent="0" algn="ctr">
              <a:buFont typeface="Arial" panose="020B0604020202020204" pitchFamily="34" charset="0"/>
              <a:buNone/>
            </a:pPr>
            <a:endParaRPr lang="en-US" sz="3200" b="1" dirty="0">
              <a:solidFill>
                <a:srgbClr val="C00000"/>
              </a:solidFill>
            </a:endParaRPr>
          </a:p>
          <a:p>
            <a:pPr marL="0" indent="0" algn="ctr">
              <a:buFont typeface="Arial" panose="020B0604020202020204" pitchFamily="34" charset="0"/>
              <a:buNone/>
            </a:pPr>
            <a:endParaRPr lang="en-US" sz="3200" b="1" dirty="0">
              <a:solidFill>
                <a:srgbClr val="C00000"/>
              </a:solidFill>
            </a:endParaRPr>
          </a:p>
          <a:p>
            <a:pPr marL="0" indent="0" algn="ctr">
              <a:buFont typeface="Arial" panose="020B0604020202020204" pitchFamily="34" charset="0"/>
              <a:buNone/>
            </a:pPr>
            <a:endParaRPr lang="en-US" sz="3200" b="1" dirty="0">
              <a:solidFill>
                <a:srgbClr val="C00000"/>
              </a:solidFill>
            </a:endParaRPr>
          </a:p>
          <a:p>
            <a:pPr marL="0" indent="0" algn="ctr">
              <a:buFont typeface="Arial" panose="020B0604020202020204" pitchFamily="34" charset="0"/>
              <a:buNone/>
            </a:pPr>
            <a:endParaRPr lang="en-US" sz="3200" b="1" dirty="0">
              <a:solidFill>
                <a:srgbClr val="C00000"/>
              </a:solidFill>
            </a:endParaRPr>
          </a:p>
          <a:p>
            <a:pPr marL="0" indent="0" algn="ctr">
              <a:buFont typeface="Arial" panose="020B0604020202020204" pitchFamily="34" charset="0"/>
              <a:buNone/>
            </a:pPr>
            <a:endParaRPr lang="en-US" sz="500" b="1" dirty="0">
              <a:solidFill>
                <a:srgbClr val="C00000"/>
              </a:solidFill>
            </a:endParaRPr>
          </a:p>
          <a:p>
            <a:pPr marL="0" indent="0" algn="ctr">
              <a:buFont typeface="Arial" panose="020B0604020202020204" pitchFamily="34" charset="0"/>
              <a:buNone/>
            </a:pPr>
            <a:r>
              <a:rPr lang="en-US" sz="3200" b="1" dirty="0">
                <a:solidFill>
                  <a:srgbClr val="00B050"/>
                </a:solidFill>
              </a:rPr>
              <a:t>Non-Volatile</a:t>
            </a:r>
          </a:p>
          <a:p>
            <a:pPr marL="0" indent="0" algn="ctr">
              <a:buNone/>
            </a:pPr>
            <a:r>
              <a:rPr lang="en-US" sz="3200" b="1" dirty="0">
                <a:solidFill>
                  <a:srgbClr val="00B050"/>
                </a:solidFill>
              </a:rPr>
              <a:t>10-100 ns/Byte</a:t>
            </a:r>
          </a:p>
        </p:txBody>
      </p:sp>
      <p:sp>
        <p:nvSpPr>
          <p:cNvPr id="12" name="Content Placeholder 1">
            <a:extLst>
              <a:ext uri="{FF2B5EF4-FFF2-40B4-BE49-F238E27FC236}">
                <a16:creationId xmlns:a16="http://schemas.microsoft.com/office/drawing/2014/main" id="{822FB9A7-5F0A-E449-8260-C596AADAD346}"/>
              </a:ext>
            </a:extLst>
          </p:cNvPr>
          <p:cNvSpPr txBox="1">
            <a:spLocks/>
          </p:cNvSpPr>
          <p:nvPr/>
        </p:nvSpPr>
        <p:spPr>
          <a:xfrm>
            <a:off x="7309647" y="1114178"/>
            <a:ext cx="5273964" cy="59775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RAM</a:t>
            </a: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500" b="1" dirty="0">
              <a:solidFill>
                <a:srgbClr val="C00000"/>
              </a:solidFill>
            </a:endParaRPr>
          </a:p>
          <a:p>
            <a:pPr marL="0" indent="0" algn="ctr">
              <a:buNone/>
            </a:pPr>
            <a:r>
              <a:rPr lang="en-US" sz="3200" b="1" dirty="0">
                <a:solidFill>
                  <a:srgbClr val="C00000"/>
                </a:solidFill>
              </a:rPr>
              <a:t>Volatile</a:t>
            </a:r>
          </a:p>
          <a:p>
            <a:pPr marL="0" indent="0" algn="ctr">
              <a:buNone/>
            </a:pPr>
            <a:r>
              <a:rPr lang="en-US" sz="3200" b="1" dirty="0">
                <a:solidFill>
                  <a:srgbClr val="00B050"/>
                </a:solidFill>
              </a:rPr>
              <a:t>10-100 ns/Byte</a:t>
            </a:r>
          </a:p>
        </p:txBody>
      </p:sp>
      <p:sp>
        <p:nvSpPr>
          <p:cNvPr id="11" name="Content Placeholder 1">
            <a:extLst>
              <a:ext uri="{FF2B5EF4-FFF2-40B4-BE49-F238E27FC236}">
                <a16:creationId xmlns:a16="http://schemas.microsoft.com/office/drawing/2014/main" id="{F3E1FCB1-587E-E348-A9A0-A5C052B22939}"/>
              </a:ext>
            </a:extLst>
          </p:cNvPr>
          <p:cNvSpPr>
            <a:spLocks noGrp="1"/>
          </p:cNvSpPr>
          <p:nvPr>
            <p:ph idx="1"/>
          </p:nvPr>
        </p:nvSpPr>
        <p:spPr>
          <a:xfrm>
            <a:off x="-489836" y="1115907"/>
            <a:ext cx="5273964" cy="5975301"/>
          </a:xfrm>
        </p:spPr>
        <p:txBody>
          <a:bodyPr>
            <a:normAutofit/>
          </a:bodyPr>
          <a:lstStyle/>
          <a:p>
            <a:pPr marL="0" indent="0" algn="ctr">
              <a:buNone/>
            </a:pPr>
            <a:r>
              <a:rPr lang="en-US" sz="3200" b="1" dirty="0"/>
              <a:t>Flash Memory</a:t>
            </a: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3200" b="1" dirty="0">
              <a:solidFill>
                <a:srgbClr val="C00000"/>
              </a:solidFill>
            </a:endParaRPr>
          </a:p>
          <a:p>
            <a:pPr marL="0" indent="0" algn="ctr">
              <a:buNone/>
            </a:pPr>
            <a:endParaRPr lang="en-US" sz="500" b="1" dirty="0">
              <a:solidFill>
                <a:srgbClr val="C00000"/>
              </a:solidFill>
            </a:endParaRPr>
          </a:p>
          <a:p>
            <a:pPr marL="0" indent="0" algn="ctr">
              <a:buNone/>
            </a:pPr>
            <a:r>
              <a:rPr lang="en-US" sz="3200" b="1" dirty="0">
                <a:solidFill>
                  <a:srgbClr val="00B050"/>
                </a:solidFill>
              </a:rPr>
              <a:t>Non-Volatile</a:t>
            </a:r>
          </a:p>
          <a:p>
            <a:pPr marL="0" indent="0" algn="ctr">
              <a:buNone/>
            </a:pPr>
            <a:r>
              <a:rPr lang="en-US" sz="3200" b="1" dirty="0">
                <a:solidFill>
                  <a:srgbClr val="C00000"/>
                </a:solidFill>
              </a:rPr>
              <a:t>1-10 </a:t>
            </a:r>
            <a:r>
              <a:rPr lang="en-US" sz="3200" b="1" dirty="0" err="1">
                <a:solidFill>
                  <a:srgbClr val="C00000"/>
                </a:solidFill>
              </a:rPr>
              <a:t>ms</a:t>
            </a:r>
            <a:r>
              <a:rPr lang="en-US" sz="3200" b="1" dirty="0">
                <a:solidFill>
                  <a:srgbClr val="C00000"/>
                </a:solidFill>
              </a:rPr>
              <a:t>/Byte</a:t>
            </a:r>
          </a:p>
        </p:txBody>
      </p:sp>
      <p:sp>
        <p:nvSpPr>
          <p:cNvPr id="3" name="Title 2">
            <a:extLst>
              <a:ext uri="{FF2B5EF4-FFF2-40B4-BE49-F238E27FC236}">
                <a16:creationId xmlns:a16="http://schemas.microsoft.com/office/drawing/2014/main" id="{81F70E5F-D7E5-224A-95AE-7F94AAB9703E}"/>
              </a:ext>
            </a:extLst>
          </p:cNvPr>
          <p:cNvSpPr>
            <a:spLocks noGrp="1"/>
          </p:cNvSpPr>
          <p:nvPr>
            <p:ph type="title"/>
          </p:nvPr>
        </p:nvSpPr>
        <p:spPr/>
        <p:txBody>
          <a:bodyPr/>
          <a:lstStyle/>
          <a:p>
            <a:r>
              <a:rPr lang="en-US" dirty="0"/>
              <a:t>Why use Ferroelectrics? (in 1999)</a:t>
            </a:r>
          </a:p>
        </p:txBody>
      </p:sp>
      <p:sp>
        <p:nvSpPr>
          <p:cNvPr id="5" name="Rectangle 4">
            <a:extLst>
              <a:ext uri="{FF2B5EF4-FFF2-40B4-BE49-F238E27FC236}">
                <a16:creationId xmlns:a16="http://schemas.microsoft.com/office/drawing/2014/main" id="{656BB50C-2EE5-E840-A288-F101E85DDD9A}"/>
              </a:ext>
            </a:extLst>
          </p:cNvPr>
          <p:cNvSpPr/>
          <p:nvPr/>
        </p:nvSpPr>
        <p:spPr>
          <a:xfrm>
            <a:off x="8026401" y="5814263"/>
            <a:ext cx="4165600"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Adapted from Scott, </a:t>
            </a:r>
            <a:r>
              <a:rPr lang="en-AU" sz="1200" i="1" dirty="0">
                <a:solidFill>
                  <a:schemeClr val="tx1"/>
                </a:solidFill>
              </a:rPr>
              <a:t>Ferroelectric Memories</a:t>
            </a:r>
            <a:r>
              <a:rPr lang="en-AU" sz="1200" dirty="0">
                <a:solidFill>
                  <a:schemeClr val="tx1"/>
                </a:solidFill>
              </a:rPr>
              <a:t>, Springer, (2000)</a:t>
            </a:r>
          </a:p>
          <a:p>
            <a:pPr algn="ctr"/>
            <a:r>
              <a:rPr lang="en-AU" sz="1200" dirty="0">
                <a:solidFill>
                  <a:schemeClr val="tx1"/>
                </a:solidFill>
              </a:rPr>
              <a:t>Images: </a:t>
            </a:r>
            <a:r>
              <a:rPr lang="en-AU" sz="1200" dirty="0" err="1">
                <a:solidFill>
                  <a:schemeClr val="tx1"/>
                </a:solidFill>
              </a:rPr>
              <a:t>Pixabay</a:t>
            </a:r>
            <a:r>
              <a:rPr lang="en-AU" sz="1200" dirty="0">
                <a:solidFill>
                  <a:schemeClr val="tx1"/>
                </a:solidFill>
              </a:rPr>
              <a:t>, Wikimedia</a:t>
            </a:r>
            <a:endParaRPr lang="en-US" sz="1200" dirty="0">
              <a:solidFill>
                <a:schemeClr val="tx1"/>
              </a:solidFill>
            </a:endParaRPr>
          </a:p>
        </p:txBody>
      </p:sp>
      <p:pic>
        <p:nvPicPr>
          <p:cNvPr id="6" name="Picture 5">
            <a:extLst>
              <a:ext uri="{FF2B5EF4-FFF2-40B4-BE49-F238E27FC236}">
                <a16:creationId xmlns:a16="http://schemas.microsoft.com/office/drawing/2014/main" id="{43D6D543-8383-B745-81C3-E90F2344DB95}"/>
              </a:ext>
            </a:extLst>
          </p:cNvPr>
          <p:cNvPicPr>
            <a:picLocks noChangeAspect="1"/>
          </p:cNvPicPr>
          <p:nvPr/>
        </p:nvPicPr>
        <p:blipFill>
          <a:blip r:embed="rId2"/>
          <a:stretch>
            <a:fillRect/>
          </a:stretch>
        </p:blipFill>
        <p:spPr>
          <a:xfrm rot="764357">
            <a:off x="579095" y="2272186"/>
            <a:ext cx="3136102" cy="1945505"/>
          </a:xfrm>
          <a:prstGeom prst="rect">
            <a:avLst/>
          </a:prstGeom>
          <a:ln w="57150">
            <a:solidFill>
              <a:schemeClr val="tx1"/>
            </a:solidFill>
          </a:ln>
        </p:spPr>
      </p:pic>
      <p:pic>
        <p:nvPicPr>
          <p:cNvPr id="7" name="Picture 6">
            <a:extLst>
              <a:ext uri="{FF2B5EF4-FFF2-40B4-BE49-F238E27FC236}">
                <a16:creationId xmlns:a16="http://schemas.microsoft.com/office/drawing/2014/main" id="{24F2D725-7126-ED41-940C-709219993CA5}"/>
              </a:ext>
            </a:extLst>
          </p:cNvPr>
          <p:cNvPicPr>
            <a:picLocks noChangeAspect="1"/>
          </p:cNvPicPr>
          <p:nvPr/>
        </p:nvPicPr>
        <p:blipFill rotWithShape="1">
          <a:blip r:embed="rId3"/>
          <a:srcRect l="10510" t="8544" r="8586" b="20440"/>
          <a:stretch/>
        </p:blipFill>
        <p:spPr>
          <a:xfrm rot="21185209">
            <a:off x="8282912" y="2186513"/>
            <a:ext cx="3327435" cy="1944102"/>
          </a:xfrm>
          <a:prstGeom prst="rect">
            <a:avLst/>
          </a:prstGeom>
          <a:ln w="57150">
            <a:solidFill>
              <a:schemeClr val="tx1"/>
            </a:solidFill>
          </a:ln>
        </p:spPr>
      </p:pic>
      <p:grpSp>
        <p:nvGrpSpPr>
          <p:cNvPr id="38" name="Group 37">
            <a:extLst>
              <a:ext uri="{FF2B5EF4-FFF2-40B4-BE49-F238E27FC236}">
                <a16:creationId xmlns:a16="http://schemas.microsoft.com/office/drawing/2014/main" id="{D77CA6A5-A2C5-6F49-9D4F-3608E387AD8A}"/>
              </a:ext>
            </a:extLst>
          </p:cNvPr>
          <p:cNvGrpSpPr/>
          <p:nvPr/>
        </p:nvGrpSpPr>
        <p:grpSpPr>
          <a:xfrm rot="162970">
            <a:off x="4635708" y="1738578"/>
            <a:ext cx="2890604" cy="2618577"/>
            <a:chOff x="4846819" y="1531234"/>
            <a:chExt cx="2890604" cy="2618577"/>
          </a:xfrm>
        </p:grpSpPr>
        <p:sp>
          <p:nvSpPr>
            <p:cNvPr id="39" name="Rectangle 38">
              <a:extLst>
                <a:ext uri="{FF2B5EF4-FFF2-40B4-BE49-F238E27FC236}">
                  <a16:creationId xmlns:a16="http://schemas.microsoft.com/office/drawing/2014/main" id="{FE39E717-BB9A-8B4B-9C47-F6809788B712}"/>
                </a:ext>
              </a:extLst>
            </p:cNvPr>
            <p:cNvSpPr/>
            <p:nvPr/>
          </p:nvSpPr>
          <p:spPr>
            <a:xfrm>
              <a:off x="4846819" y="2218543"/>
              <a:ext cx="2890604" cy="824468"/>
            </a:xfrm>
            <a:prstGeom prst="rec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9000" dirty="0"/>
            </a:p>
          </p:txBody>
        </p:sp>
        <p:sp>
          <p:nvSpPr>
            <p:cNvPr id="40" name="Rectangle 39">
              <a:extLst>
                <a:ext uri="{FF2B5EF4-FFF2-40B4-BE49-F238E27FC236}">
                  <a16:creationId xmlns:a16="http://schemas.microsoft.com/office/drawing/2014/main" id="{E6F02326-9AC8-7A4E-8C19-C8D84C77DFA1}"/>
                </a:ext>
              </a:extLst>
            </p:cNvPr>
            <p:cNvSpPr/>
            <p:nvPr/>
          </p:nvSpPr>
          <p:spPr>
            <a:xfrm>
              <a:off x="4846819" y="3043011"/>
              <a:ext cx="2890604" cy="854431"/>
            </a:xfrm>
            <a:prstGeom prst="rect">
              <a:avLst/>
            </a:prstGeom>
            <a:solidFill>
              <a:srgbClr val="7030A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9000" dirty="0"/>
            </a:p>
          </p:txBody>
        </p:sp>
        <p:sp>
          <p:nvSpPr>
            <p:cNvPr id="41" name="TextBox 40">
              <a:extLst>
                <a:ext uri="{FF2B5EF4-FFF2-40B4-BE49-F238E27FC236}">
                  <a16:creationId xmlns:a16="http://schemas.microsoft.com/office/drawing/2014/main" id="{E9D2F991-DDF0-F54B-8F5C-60F7959FFE0E}"/>
                </a:ext>
              </a:extLst>
            </p:cNvPr>
            <p:cNvSpPr txBox="1"/>
            <p:nvPr/>
          </p:nvSpPr>
          <p:spPr>
            <a:xfrm>
              <a:off x="5964146" y="1531234"/>
              <a:ext cx="655949" cy="1938992"/>
            </a:xfrm>
            <a:prstGeom prst="rect">
              <a:avLst/>
            </a:prstGeom>
            <a:noFill/>
          </p:spPr>
          <p:txBody>
            <a:bodyPr wrap="none" rtlCol="0">
              <a:spAutoFit/>
            </a:bodyPr>
            <a:lstStyle/>
            <a:p>
              <a:r>
                <a:rPr lang="en-US" sz="12000" b="1" dirty="0"/>
                <a:t>-</a:t>
              </a:r>
            </a:p>
          </p:txBody>
        </p:sp>
        <p:sp>
          <p:nvSpPr>
            <p:cNvPr id="42" name="TextBox 41">
              <a:extLst>
                <a:ext uri="{FF2B5EF4-FFF2-40B4-BE49-F238E27FC236}">
                  <a16:creationId xmlns:a16="http://schemas.microsoft.com/office/drawing/2014/main" id="{364A5596-E2D1-C04D-8795-5EB52D903DCE}"/>
                </a:ext>
              </a:extLst>
            </p:cNvPr>
            <p:cNvSpPr txBox="1"/>
            <p:nvPr/>
          </p:nvSpPr>
          <p:spPr>
            <a:xfrm>
              <a:off x="5912048" y="2672483"/>
              <a:ext cx="760144" cy="1477328"/>
            </a:xfrm>
            <a:prstGeom prst="rect">
              <a:avLst/>
            </a:prstGeom>
            <a:noFill/>
          </p:spPr>
          <p:txBody>
            <a:bodyPr wrap="none" rtlCol="0">
              <a:spAutoFit/>
            </a:bodyPr>
            <a:lstStyle/>
            <a:p>
              <a:r>
                <a:rPr lang="en-US" sz="9000" b="1" dirty="0"/>
                <a:t>+</a:t>
              </a:r>
            </a:p>
          </p:txBody>
        </p:sp>
      </p:grpSp>
    </p:spTree>
    <p:extLst>
      <p:ext uri="{BB962C8B-B14F-4D97-AF65-F5344CB8AC3E}">
        <p14:creationId xmlns:p14="http://schemas.microsoft.com/office/powerpoint/2010/main" val="1985682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0E5F-D7E5-224A-95AE-7F94AAB9703E}"/>
              </a:ext>
            </a:extLst>
          </p:cNvPr>
          <p:cNvSpPr>
            <a:spLocks noGrp="1"/>
          </p:cNvSpPr>
          <p:nvPr>
            <p:ph type="title"/>
          </p:nvPr>
        </p:nvSpPr>
        <p:spPr/>
        <p:txBody>
          <a:bodyPr/>
          <a:lstStyle/>
          <a:p>
            <a:r>
              <a:rPr lang="en-US" dirty="0"/>
              <a:t>The PlayStation 2 Memory Card</a:t>
            </a:r>
          </a:p>
        </p:txBody>
      </p:sp>
      <p:sp>
        <p:nvSpPr>
          <p:cNvPr id="5" name="Rectangle 4">
            <a:extLst>
              <a:ext uri="{FF2B5EF4-FFF2-40B4-BE49-F238E27FC236}">
                <a16:creationId xmlns:a16="http://schemas.microsoft.com/office/drawing/2014/main" id="{656BB50C-2EE5-E840-A288-F101E85DDD9A}"/>
              </a:ext>
            </a:extLst>
          </p:cNvPr>
          <p:cNvSpPr/>
          <p:nvPr/>
        </p:nvSpPr>
        <p:spPr>
          <a:xfrm>
            <a:off x="4916774" y="5814263"/>
            <a:ext cx="7275227"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rPr>
              <a:t>Adapted from </a:t>
            </a:r>
            <a:r>
              <a:rPr lang="en-AU" sz="1200" dirty="0" err="1">
                <a:solidFill>
                  <a:schemeClr val="tx1"/>
                </a:solidFill>
              </a:rPr>
              <a:t>Tsakalakos</a:t>
            </a:r>
            <a:r>
              <a:rPr lang="en-AU" sz="1200" dirty="0">
                <a:solidFill>
                  <a:schemeClr val="tx1"/>
                </a:solidFill>
              </a:rPr>
              <a:t>, </a:t>
            </a:r>
            <a:r>
              <a:rPr lang="en-AU" sz="1200" i="1" dirty="0">
                <a:solidFill>
                  <a:schemeClr val="tx1"/>
                </a:solidFill>
              </a:rPr>
              <a:t>Nanostructures: Synthesis, Functional Properties and Application</a:t>
            </a:r>
            <a:r>
              <a:rPr lang="en-AU" sz="1200" dirty="0">
                <a:solidFill>
                  <a:schemeClr val="tx1"/>
                </a:solidFill>
              </a:rPr>
              <a:t>, Springer, (2003)</a:t>
            </a:r>
          </a:p>
          <a:p>
            <a:pPr algn="ctr"/>
            <a:r>
              <a:rPr lang="en-AU" sz="1200" dirty="0">
                <a:solidFill>
                  <a:schemeClr val="tx1"/>
                </a:solidFill>
              </a:rPr>
              <a:t>Image: Crypto-Computer Man, </a:t>
            </a:r>
            <a:r>
              <a:rPr lang="en-AU" sz="1200" i="1" dirty="0" err="1">
                <a:solidFill>
                  <a:schemeClr val="tx1"/>
                </a:solidFill>
              </a:rPr>
              <a:t>Playstation</a:t>
            </a:r>
            <a:r>
              <a:rPr lang="en-AU" sz="1200" i="1" dirty="0">
                <a:solidFill>
                  <a:schemeClr val="tx1"/>
                </a:solidFill>
              </a:rPr>
              <a:t> 2 Memory Card Teardown</a:t>
            </a:r>
            <a:r>
              <a:rPr lang="en-AU" sz="1200" dirty="0">
                <a:solidFill>
                  <a:schemeClr val="tx1"/>
                </a:solidFill>
              </a:rPr>
              <a:t>, YouTube (2018)</a:t>
            </a:r>
          </a:p>
        </p:txBody>
      </p:sp>
      <p:pic>
        <p:nvPicPr>
          <p:cNvPr id="13" name="Content Placeholder 12">
            <a:extLst>
              <a:ext uri="{FF2B5EF4-FFF2-40B4-BE49-F238E27FC236}">
                <a16:creationId xmlns:a16="http://schemas.microsoft.com/office/drawing/2014/main" id="{45781197-C365-4248-BFC9-1C4E9C7E759F}"/>
              </a:ext>
            </a:extLst>
          </p:cNvPr>
          <p:cNvPicPr>
            <a:picLocks noGrp="1" noChangeAspect="1"/>
          </p:cNvPicPr>
          <p:nvPr>
            <p:ph idx="1"/>
          </p:nvPr>
        </p:nvPicPr>
        <p:blipFill>
          <a:blip r:embed="rId2">
            <a:extLst>
              <a:ext uri="{BEBA8EAE-BF5A-486C-A8C5-ECC9F3942E4B}">
                <a14:imgProps xmlns:a14="http://schemas.microsoft.com/office/drawing/2010/main">
                  <a14:imgLayer>
                    <a14:imgEffect>
                      <a14:backgroundRemoval t="9632" b="90000" l="9945" r="89986">
                        <a14:foregroundMark x1="35083" y1="9632" x2="43854" y2="10294"/>
                        <a14:foregroundMark x1="20925" y1="20662" x2="21271" y2="23456"/>
                        <a14:foregroundMark x1="21202" y1="30000" x2="20718" y2="37574"/>
                        <a14:foregroundMark x1="44682" y1="73824" x2="44613" y2="75147"/>
                        <a14:foregroundMark x1="76036" y1="78529" x2="73481" y2="78529"/>
                        <a14:foregroundMark x1="81008" y1="19191" x2="80870" y2="21985"/>
                        <a14:foregroundMark x1="25483" y1="12353" x2="26657" y2="26103"/>
                        <a14:foregroundMark x1="26036" y1="52132" x2="25691" y2="57279"/>
                      </a14:backgroundRemoval>
                    </a14:imgEffect>
                  </a14:imgLayer>
                </a14:imgProps>
              </a:ext>
              <a:ext uri="{28A0092B-C50C-407E-A947-70E740481C1C}">
                <a14:useLocalDpi xmlns:a14="http://schemas.microsoft.com/office/drawing/2010/main" val="0"/>
              </a:ext>
            </a:extLst>
          </a:blip>
          <a:stretch>
            <a:fillRect/>
          </a:stretch>
        </p:blipFill>
        <p:spPr>
          <a:xfrm rot="21420000">
            <a:off x="5567951" y="1060450"/>
            <a:ext cx="4839102" cy="4545013"/>
          </a:xfrm>
          <a:prstGeom prst="rect">
            <a:avLst/>
          </a:prstGeom>
        </p:spPr>
      </p:pic>
      <p:pic>
        <p:nvPicPr>
          <p:cNvPr id="16" name="Picture 15">
            <a:extLst>
              <a:ext uri="{FF2B5EF4-FFF2-40B4-BE49-F238E27FC236}">
                <a16:creationId xmlns:a16="http://schemas.microsoft.com/office/drawing/2014/main" id="{E3541111-F45B-8946-BC09-B0C1791567DE}"/>
              </a:ext>
            </a:extLst>
          </p:cNvPr>
          <p:cNvPicPr>
            <a:picLocks noChangeAspect="1"/>
          </p:cNvPicPr>
          <p:nvPr/>
        </p:nvPicPr>
        <p:blipFill>
          <a:blip r:embed="rId3">
            <a:extLst>
              <a:ext uri="{BEBA8EAE-BF5A-486C-A8C5-ECC9F3942E4B}">
                <a14:imgProps xmlns:a14="http://schemas.microsoft.com/office/drawing/2010/main">
                  <a14:imgLayer>
                    <a14:imgEffect>
                      <a14:backgroundRemoval t="10000" b="90000" l="10000" r="90000">
                        <a14:backgroundMark x1="83621" y1="44966" x2="83621" y2="55887"/>
                      </a14:backgroundRemoval>
                    </a14:imgEffect>
                  </a14:imgLayer>
                </a14:imgProps>
              </a:ext>
              <a:ext uri="{28A0092B-C50C-407E-A947-70E740481C1C}">
                <a14:useLocalDpi xmlns:a14="http://schemas.microsoft.com/office/drawing/2010/main" val="0"/>
              </a:ext>
            </a:extLst>
          </a:blip>
          <a:stretch>
            <a:fillRect/>
          </a:stretch>
        </p:blipFill>
        <p:spPr>
          <a:xfrm rot="-60000">
            <a:off x="-445438" y="854663"/>
            <a:ext cx="4867153" cy="4917503"/>
          </a:xfrm>
          <a:prstGeom prst="rect">
            <a:avLst/>
          </a:prstGeom>
        </p:spPr>
      </p:pic>
      <p:sp>
        <p:nvSpPr>
          <p:cNvPr id="17" name="Rectangle 16">
            <a:extLst>
              <a:ext uri="{FF2B5EF4-FFF2-40B4-BE49-F238E27FC236}">
                <a16:creationId xmlns:a16="http://schemas.microsoft.com/office/drawing/2014/main" id="{777B6260-DBB7-8B47-A500-86906C1BCC86}"/>
              </a:ext>
            </a:extLst>
          </p:cNvPr>
          <p:cNvSpPr/>
          <p:nvPr/>
        </p:nvSpPr>
        <p:spPr>
          <a:xfrm>
            <a:off x="7232072" y="1664677"/>
            <a:ext cx="1712635" cy="105507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6F4F6573-09FC-7841-8676-ACFC3E77E8EF}"/>
              </a:ext>
            </a:extLst>
          </p:cNvPr>
          <p:cNvSpPr/>
          <p:nvPr/>
        </p:nvSpPr>
        <p:spPr>
          <a:xfrm>
            <a:off x="7128466" y="3071446"/>
            <a:ext cx="996462" cy="97301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99F35A26-7B93-3848-94B5-8835AFB7D52B}"/>
              </a:ext>
            </a:extLst>
          </p:cNvPr>
          <p:cNvCxnSpPr>
            <a:cxnSpLocks/>
          </p:cNvCxnSpPr>
          <p:nvPr/>
        </p:nvCxnSpPr>
        <p:spPr>
          <a:xfrm flipH="1">
            <a:off x="9063790" y="1785428"/>
            <a:ext cx="868995" cy="4067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2064680-425F-0A49-B202-029BA68C2479}"/>
              </a:ext>
            </a:extLst>
          </p:cNvPr>
          <p:cNvCxnSpPr>
            <a:cxnSpLocks/>
          </p:cNvCxnSpPr>
          <p:nvPr/>
        </p:nvCxnSpPr>
        <p:spPr>
          <a:xfrm>
            <a:off x="5922884" y="3332956"/>
            <a:ext cx="1007305" cy="2134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Content Placeholder 1">
            <a:extLst>
              <a:ext uri="{FF2B5EF4-FFF2-40B4-BE49-F238E27FC236}">
                <a16:creationId xmlns:a16="http://schemas.microsoft.com/office/drawing/2014/main" id="{C23749E0-DAB7-3143-ADEB-AA5AE3008345}"/>
              </a:ext>
            </a:extLst>
          </p:cNvPr>
          <p:cNvSpPr txBox="1">
            <a:spLocks/>
          </p:cNvSpPr>
          <p:nvPr/>
        </p:nvSpPr>
        <p:spPr>
          <a:xfrm>
            <a:off x="8377924" y="1433736"/>
            <a:ext cx="5273964" cy="6808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8 MB Flash</a:t>
            </a:r>
          </a:p>
        </p:txBody>
      </p:sp>
      <p:sp>
        <p:nvSpPr>
          <p:cNvPr id="47" name="Content Placeholder 1">
            <a:extLst>
              <a:ext uri="{FF2B5EF4-FFF2-40B4-BE49-F238E27FC236}">
                <a16:creationId xmlns:a16="http://schemas.microsoft.com/office/drawing/2014/main" id="{78E532FF-1D9D-8747-9878-04DACB9A029C}"/>
              </a:ext>
            </a:extLst>
          </p:cNvPr>
          <p:cNvSpPr txBox="1">
            <a:spLocks/>
          </p:cNvSpPr>
          <p:nvPr/>
        </p:nvSpPr>
        <p:spPr>
          <a:xfrm>
            <a:off x="4090736" y="3034768"/>
            <a:ext cx="3664297" cy="1422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1 kB RAM</a:t>
            </a:r>
          </a:p>
          <a:p>
            <a:pPr marL="0" indent="0">
              <a:buFont typeface="Arial" panose="020B0604020202020204" pitchFamily="34" charset="0"/>
              <a:buNone/>
            </a:pPr>
            <a:r>
              <a:rPr lang="en-US" sz="3200" b="1" dirty="0"/>
              <a:t>4 kB </a:t>
            </a:r>
            <a:r>
              <a:rPr lang="en-US" sz="3200" b="1" dirty="0" err="1"/>
              <a:t>FeRAM</a:t>
            </a:r>
            <a:endParaRPr lang="en-US" sz="3200" b="1" dirty="0"/>
          </a:p>
        </p:txBody>
      </p:sp>
    </p:spTree>
    <p:extLst>
      <p:ext uri="{BB962C8B-B14F-4D97-AF65-F5344CB8AC3E}">
        <p14:creationId xmlns:p14="http://schemas.microsoft.com/office/powerpoint/2010/main" val="131449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4" grpId="0" animBg="1"/>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6CF3E-09DF-3E4C-B5A8-26149DC978E7}"/>
              </a:ext>
            </a:extLst>
          </p:cNvPr>
          <p:cNvSpPr>
            <a:spLocks noGrp="1"/>
          </p:cNvSpPr>
          <p:nvPr>
            <p:ph type="title"/>
          </p:nvPr>
        </p:nvSpPr>
        <p:spPr/>
        <p:txBody>
          <a:bodyPr/>
          <a:lstStyle/>
          <a:p>
            <a:r>
              <a:rPr lang="en-US" dirty="0"/>
              <a:t>... And today?</a:t>
            </a:r>
          </a:p>
        </p:txBody>
      </p:sp>
      <p:pic>
        <p:nvPicPr>
          <p:cNvPr id="4" name="Picture 3">
            <a:extLst>
              <a:ext uri="{FF2B5EF4-FFF2-40B4-BE49-F238E27FC236}">
                <a16:creationId xmlns:a16="http://schemas.microsoft.com/office/drawing/2014/main" id="{FAED8CC7-E931-AB45-B525-4FB660AE8E5D}"/>
              </a:ext>
            </a:extLst>
          </p:cNvPr>
          <p:cNvPicPr>
            <a:picLocks noChangeAspect="1"/>
          </p:cNvPicPr>
          <p:nvPr/>
        </p:nvPicPr>
        <p:blipFill>
          <a:blip r:embed="rId2"/>
          <a:stretch>
            <a:fillRect/>
          </a:stretch>
        </p:blipFill>
        <p:spPr>
          <a:xfrm rot="21260115">
            <a:off x="471668" y="1960331"/>
            <a:ext cx="3380940" cy="1489727"/>
          </a:xfrm>
          <a:prstGeom prst="rect">
            <a:avLst/>
          </a:prstGeom>
        </p:spPr>
      </p:pic>
      <p:sp>
        <p:nvSpPr>
          <p:cNvPr id="5" name="Content Placeholder 1">
            <a:extLst>
              <a:ext uri="{FF2B5EF4-FFF2-40B4-BE49-F238E27FC236}">
                <a16:creationId xmlns:a16="http://schemas.microsoft.com/office/drawing/2014/main" id="{265ABF66-CC1F-F643-A220-95989F974B40}"/>
              </a:ext>
            </a:extLst>
          </p:cNvPr>
          <p:cNvSpPr txBox="1">
            <a:spLocks/>
          </p:cNvSpPr>
          <p:nvPr/>
        </p:nvSpPr>
        <p:spPr>
          <a:xfrm>
            <a:off x="5438274" y="1195360"/>
            <a:ext cx="6347326" cy="454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Content Placeholder 1">
            <a:extLst>
              <a:ext uri="{FF2B5EF4-FFF2-40B4-BE49-F238E27FC236}">
                <a16:creationId xmlns:a16="http://schemas.microsoft.com/office/drawing/2014/main" id="{595A5B04-1B3F-6446-BDCD-ACD280EF85E2}"/>
              </a:ext>
            </a:extLst>
          </p:cNvPr>
          <p:cNvSpPr txBox="1">
            <a:spLocks/>
          </p:cNvSpPr>
          <p:nvPr/>
        </p:nvSpPr>
        <p:spPr>
          <a:xfrm>
            <a:off x="4555958" y="1406250"/>
            <a:ext cx="6898105" cy="4545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Many companies continue to develop </a:t>
            </a:r>
            <a:r>
              <a:rPr lang="en-US" dirty="0" err="1"/>
              <a:t>FeRAM</a:t>
            </a:r>
            <a:endParaRPr lang="en-US" dirty="0"/>
          </a:p>
          <a:p>
            <a:r>
              <a:rPr lang="en-US" dirty="0"/>
              <a:t>Infineon (Germany) is among the largest of these</a:t>
            </a:r>
          </a:p>
          <a:p>
            <a:pPr marL="0" indent="0">
              <a:buNone/>
            </a:pPr>
            <a:endParaRPr lang="en-US" dirty="0"/>
          </a:p>
        </p:txBody>
      </p:sp>
      <p:pic>
        <p:nvPicPr>
          <p:cNvPr id="8" name="Picture 7">
            <a:extLst>
              <a:ext uri="{FF2B5EF4-FFF2-40B4-BE49-F238E27FC236}">
                <a16:creationId xmlns:a16="http://schemas.microsoft.com/office/drawing/2014/main" id="{AA6AC2EE-BFE1-A743-9D62-74C1338E7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8810">
            <a:off x="4245622" y="2909252"/>
            <a:ext cx="7160083" cy="986567"/>
          </a:xfrm>
          <a:prstGeom prst="rect">
            <a:avLst/>
          </a:prstGeom>
          <a:ln w="57150">
            <a:solidFill>
              <a:srgbClr val="C00000"/>
            </a:solidFill>
          </a:ln>
        </p:spPr>
      </p:pic>
      <p:sp>
        <p:nvSpPr>
          <p:cNvPr id="9" name="Rectangle 8">
            <a:extLst>
              <a:ext uri="{FF2B5EF4-FFF2-40B4-BE49-F238E27FC236}">
                <a16:creationId xmlns:a16="http://schemas.microsoft.com/office/drawing/2014/main" id="{6210EBCB-DB79-134A-9F64-7DCBA0CEBA89}"/>
              </a:ext>
            </a:extLst>
          </p:cNvPr>
          <p:cNvSpPr/>
          <p:nvPr/>
        </p:nvSpPr>
        <p:spPr>
          <a:xfrm>
            <a:off x="4916774" y="5814263"/>
            <a:ext cx="7275227"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i="1" dirty="0">
                <a:solidFill>
                  <a:schemeClr val="tx1"/>
                </a:solidFill>
              </a:rPr>
              <a:t>F-RAM</a:t>
            </a:r>
            <a:r>
              <a:rPr lang="en-AU" sz="1200" dirty="0">
                <a:solidFill>
                  <a:schemeClr val="tx1"/>
                </a:solidFill>
              </a:rPr>
              <a:t>, </a:t>
            </a:r>
            <a:r>
              <a:rPr lang="en-AU" sz="1200" dirty="0">
                <a:solidFill>
                  <a:schemeClr val="tx1"/>
                </a:solidFill>
                <a:hlinkClick r:id="rId4"/>
              </a:rPr>
              <a:t>https://www.infineon.com/cms/en/product/memories/f-ram-ferroelectric-ram/</a:t>
            </a:r>
            <a:r>
              <a:rPr lang="en-AU" sz="1200" dirty="0">
                <a:solidFill>
                  <a:schemeClr val="tx1"/>
                </a:solidFill>
              </a:rPr>
              <a:t>, Accessed Sep 2022</a:t>
            </a:r>
            <a:endParaRPr lang="en-AU" sz="1200" i="1" dirty="0">
              <a:solidFill>
                <a:schemeClr val="tx1"/>
              </a:solidFill>
            </a:endParaRPr>
          </a:p>
        </p:txBody>
      </p:sp>
      <p:sp>
        <p:nvSpPr>
          <p:cNvPr id="10" name="Content Placeholder 1">
            <a:extLst>
              <a:ext uri="{FF2B5EF4-FFF2-40B4-BE49-F238E27FC236}">
                <a16:creationId xmlns:a16="http://schemas.microsoft.com/office/drawing/2014/main" id="{9FEE9EDF-6825-554E-A374-2E7ACE998031}"/>
              </a:ext>
            </a:extLst>
          </p:cNvPr>
          <p:cNvSpPr txBox="1">
            <a:spLocks/>
          </p:cNvSpPr>
          <p:nvPr/>
        </p:nvSpPr>
        <p:spPr>
          <a:xfrm>
            <a:off x="406400" y="4423829"/>
            <a:ext cx="11379200" cy="1561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Flash storage</a:t>
            </a:r>
            <a:r>
              <a:rPr lang="en-US" dirty="0"/>
              <a:t> has greatly improved write speeds and larger capacity</a:t>
            </a:r>
          </a:p>
          <a:p>
            <a:r>
              <a:rPr lang="en-US" dirty="0" err="1"/>
              <a:t>FeRAM</a:t>
            </a:r>
            <a:r>
              <a:rPr lang="en-US" dirty="0"/>
              <a:t> is today mostly used in </a:t>
            </a:r>
            <a:r>
              <a:rPr lang="en-US" b="1" dirty="0"/>
              <a:t>small, low-power devices</a:t>
            </a:r>
            <a:endParaRPr lang="en-US" dirty="0"/>
          </a:p>
        </p:txBody>
      </p:sp>
    </p:spTree>
    <p:extLst>
      <p:ext uri="{BB962C8B-B14F-4D97-AF65-F5344CB8AC3E}">
        <p14:creationId xmlns:p14="http://schemas.microsoft.com/office/powerpoint/2010/main" val="4012073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AF6EF9-68A3-5643-8AE1-5F57AD2FE445}"/>
              </a:ext>
            </a:extLst>
          </p:cNvPr>
          <p:cNvSpPr>
            <a:spLocks noGrp="1"/>
          </p:cNvSpPr>
          <p:nvPr>
            <p:ph type="title"/>
          </p:nvPr>
        </p:nvSpPr>
        <p:spPr/>
        <p:txBody>
          <a:bodyPr/>
          <a:lstStyle/>
          <a:p>
            <a:r>
              <a:rPr lang="en-US" dirty="0"/>
              <a:t>... And today?</a:t>
            </a:r>
          </a:p>
        </p:txBody>
      </p:sp>
      <p:grpSp>
        <p:nvGrpSpPr>
          <p:cNvPr id="12" name="Group 11">
            <a:extLst>
              <a:ext uri="{FF2B5EF4-FFF2-40B4-BE49-F238E27FC236}">
                <a16:creationId xmlns:a16="http://schemas.microsoft.com/office/drawing/2014/main" id="{BD74EC81-00C9-6045-A1B7-81FA8D394CD8}"/>
              </a:ext>
            </a:extLst>
          </p:cNvPr>
          <p:cNvGrpSpPr/>
          <p:nvPr/>
        </p:nvGrpSpPr>
        <p:grpSpPr>
          <a:xfrm rot="21313414">
            <a:off x="3692198" y="2123838"/>
            <a:ext cx="4977069" cy="3575073"/>
            <a:chOff x="5433267" y="1381798"/>
            <a:chExt cx="4977069" cy="3575073"/>
          </a:xfrm>
        </p:grpSpPr>
        <p:sp>
          <p:nvSpPr>
            <p:cNvPr id="10" name="Rectangle 9">
              <a:extLst>
                <a:ext uri="{FF2B5EF4-FFF2-40B4-BE49-F238E27FC236}">
                  <a16:creationId xmlns:a16="http://schemas.microsoft.com/office/drawing/2014/main" id="{36C1E7D6-C781-BF41-BC09-52D92F35FA3C}"/>
                </a:ext>
              </a:extLst>
            </p:cNvPr>
            <p:cNvSpPr/>
            <p:nvPr/>
          </p:nvSpPr>
          <p:spPr>
            <a:xfrm>
              <a:off x="5433267" y="1381798"/>
              <a:ext cx="4977069" cy="3575073"/>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B454155-0023-2F4B-82EB-10CE7FF93512}"/>
                </a:ext>
              </a:extLst>
            </p:cNvPr>
            <p:cNvPicPr>
              <a:picLocks noChangeAspect="1"/>
            </p:cNvPicPr>
            <p:nvPr/>
          </p:nvPicPr>
          <p:blipFill>
            <a:blip r:embed="rId3"/>
            <a:stretch>
              <a:fillRect/>
            </a:stretch>
          </p:blipFill>
          <p:spPr>
            <a:xfrm>
              <a:off x="5669126" y="1760357"/>
              <a:ext cx="4556710" cy="2976745"/>
            </a:xfrm>
            <a:prstGeom prst="rect">
              <a:avLst/>
            </a:prstGeom>
            <a:ln>
              <a:noFill/>
            </a:ln>
          </p:spPr>
        </p:pic>
      </p:grpSp>
      <p:sp>
        <p:nvSpPr>
          <p:cNvPr id="6" name="Rectangle 5">
            <a:extLst>
              <a:ext uri="{FF2B5EF4-FFF2-40B4-BE49-F238E27FC236}">
                <a16:creationId xmlns:a16="http://schemas.microsoft.com/office/drawing/2014/main" id="{49DCC3ED-CF78-B840-ABE9-E25DBC6D8C1A}"/>
              </a:ext>
            </a:extLst>
          </p:cNvPr>
          <p:cNvSpPr/>
          <p:nvPr/>
        </p:nvSpPr>
        <p:spPr>
          <a:xfrm>
            <a:off x="6509078" y="5814263"/>
            <a:ext cx="5682923" cy="560309"/>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Böscke</a:t>
            </a:r>
            <a:r>
              <a:rPr lang="en-US" sz="1200" dirty="0">
                <a:solidFill>
                  <a:schemeClr val="tx1"/>
                </a:solidFill>
              </a:rPr>
              <a:t> </a:t>
            </a:r>
            <a:r>
              <a:rPr lang="en-US" sz="1200" i="1" dirty="0">
                <a:solidFill>
                  <a:schemeClr val="tx1"/>
                </a:solidFill>
              </a:rPr>
              <a:t>et al.</a:t>
            </a:r>
            <a:r>
              <a:rPr lang="en-US" sz="1200" dirty="0">
                <a:solidFill>
                  <a:schemeClr val="tx1"/>
                </a:solidFill>
              </a:rPr>
              <a:t>, </a:t>
            </a:r>
            <a:r>
              <a:rPr lang="en-US" sz="1200" i="1" dirty="0">
                <a:solidFill>
                  <a:schemeClr val="tx1"/>
                </a:solidFill>
              </a:rPr>
              <a:t>Ferroelectricity in hafnium oxide thin films</a:t>
            </a:r>
            <a:r>
              <a:rPr lang="en-US" sz="1200" dirty="0">
                <a:solidFill>
                  <a:schemeClr val="tx1"/>
                </a:solidFill>
              </a:rPr>
              <a:t>, Applied Physics Letters (2011)</a:t>
            </a:r>
            <a:br>
              <a:rPr lang="en-US" sz="1200" dirty="0">
                <a:solidFill>
                  <a:schemeClr val="tx1"/>
                </a:solidFill>
              </a:rPr>
            </a:br>
            <a:r>
              <a:rPr lang="en-US" sz="1200" dirty="0" err="1">
                <a:solidFill>
                  <a:schemeClr val="tx1"/>
                </a:solidFill>
              </a:rPr>
              <a:t>Spaldin</a:t>
            </a:r>
            <a:r>
              <a:rPr lang="en-US" sz="1200" dirty="0">
                <a:solidFill>
                  <a:schemeClr val="tx1"/>
                </a:solidFill>
              </a:rPr>
              <a:t>, </a:t>
            </a:r>
            <a:r>
              <a:rPr lang="en-US" sz="1200" dirty="0" err="1">
                <a:solidFill>
                  <a:schemeClr val="tx1"/>
                </a:solidFill>
              </a:rPr>
              <a:t>Fiebig</a:t>
            </a:r>
            <a:r>
              <a:rPr lang="en-US" sz="1200" dirty="0">
                <a:solidFill>
                  <a:schemeClr val="tx1"/>
                </a:solidFill>
              </a:rPr>
              <a:t>, </a:t>
            </a:r>
            <a:r>
              <a:rPr lang="en-US" sz="1200" i="1" dirty="0">
                <a:solidFill>
                  <a:schemeClr val="tx1"/>
                </a:solidFill>
              </a:rPr>
              <a:t>The Renaissance of magnetoelectric multiferroics</a:t>
            </a:r>
            <a:r>
              <a:rPr lang="en-US" sz="1200" dirty="0">
                <a:solidFill>
                  <a:schemeClr val="tx1"/>
                </a:solidFill>
              </a:rPr>
              <a:t>, Science (2005)</a:t>
            </a:r>
          </a:p>
          <a:p>
            <a:pPr algn="ctr"/>
            <a:r>
              <a:rPr lang="en-US" sz="1200" dirty="0">
                <a:solidFill>
                  <a:schemeClr val="tx1"/>
                </a:solidFill>
              </a:rPr>
              <a:t>Seidel </a:t>
            </a:r>
            <a:r>
              <a:rPr lang="en-US" sz="1200" i="1" dirty="0">
                <a:solidFill>
                  <a:schemeClr val="tx1"/>
                </a:solidFill>
              </a:rPr>
              <a:t>et al.</a:t>
            </a:r>
            <a:r>
              <a:rPr lang="en-US" sz="1200" dirty="0">
                <a:solidFill>
                  <a:schemeClr val="tx1"/>
                </a:solidFill>
              </a:rPr>
              <a:t>, </a:t>
            </a:r>
            <a:r>
              <a:rPr lang="en-US" sz="1200" i="1" dirty="0">
                <a:solidFill>
                  <a:schemeClr val="tx1"/>
                </a:solidFill>
              </a:rPr>
              <a:t>Conduction at domain walls in oxide multiferroics</a:t>
            </a:r>
            <a:r>
              <a:rPr lang="en-US" sz="1200" dirty="0">
                <a:solidFill>
                  <a:schemeClr val="tx1"/>
                </a:solidFill>
              </a:rPr>
              <a:t>, Nature Materials (2009)</a:t>
            </a:r>
          </a:p>
          <a:p>
            <a:pPr algn="ctr"/>
            <a:endParaRPr lang="en-US" sz="1200" dirty="0">
              <a:solidFill>
                <a:schemeClr val="tx1"/>
              </a:solidFill>
            </a:endParaRPr>
          </a:p>
        </p:txBody>
      </p:sp>
      <p:grpSp>
        <p:nvGrpSpPr>
          <p:cNvPr id="23" name="Group 22">
            <a:extLst>
              <a:ext uri="{FF2B5EF4-FFF2-40B4-BE49-F238E27FC236}">
                <a16:creationId xmlns:a16="http://schemas.microsoft.com/office/drawing/2014/main" id="{0EA5CA65-0BB3-8140-BE6E-0BC27E5D70D2}"/>
              </a:ext>
            </a:extLst>
          </p:cNvPr>
          <p:cNvGrpSpPr/>
          <p:nvPr/>
        </p:nvGrpSpPr>
        <p:grpSpPr>
          <a:xfrm>
            <a:off x="1021328" y="4270093"/>
            <a:ext cx="3209998" cy="675704"/>
            <a:chOff x="436026" y="4740282"/>
            <a:chExt cx="3209998" cy="675704"/>
          </a:xfrm>
        </p:grpSpPr>
        <p:sp>
          <p:nvSpPr>
            <p:cNvPr id="18" name="Rounded Rectangle 17">
              <a:extLst>
                <a:ext uri="{FF2B5EF4-FFF2-40B4-BE49-F238E27FC236}">
                  <a16:creationId xmlns:a16="http://schemas.microsoft.com/office/drawing/2014/main" id="{4365C3A6-7E12-864E-B1F1-9A87C99E0ADB}"/>
                </a:ext>
              </a:extLst>
            </p:cNvPr>
            <p:cNvSpPr/>
            <p:nvPr/>
          </p:nvSpPr>
          <p:spPr>
            <a:xfrm>
              <a:off x="717618" y="4740282"/>
              <a:ext cx="2630700"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
              <a:extLst>
                <a:ext uri="{FF2B5EF4-FFF2-40B4-BE49-F238E27FC236}">
                  <a16:creationId xmlns:a16="http://schemas.microsoft.com/office/drawing/2014/main" id="{E2DF8953-E9FC-9540-9D62-636479266E2C}"/>
                </a:ext>
              </a:extLst>
            </p:cNvPr>
            <p:cNvSpPr txBox="1">
              <a:spLocks/>
            </p:cNvSpPr>
            <p:nvPr/>
          </p:nvSpPr>
          <p:spPr>
            <a:xfrm>
              <a:off x="436026" y="4825164"/>
              <a:ext cx="3209998"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Multiferroics</a:t>
              </a:r>
            </a:p>
          </p:txBody>
        </p:sp>
      </p:grpSp>
      <p:grpSp>
        <p:nvGrpSpPr>
          <p:cNvPr id="14" name="Group 13">
            <a:extLst>
              <a:ext uri="{FF2B5EF4-FFF2-40B4-BE49-F238E27FC236}">
                <a16:creationId xmlns:a16="http://schemas.microsoft.com/office/drawing/2014/main" id="{74AC43B1-0151-3B41-9B50-5922550F575E}"/>
              </a:ext>
            </a:extLst>
          </p:cNvPr>
          <p:cNvGrpSpPr/>
          <p:nvPr/>
        </p:nvGrpSpPr>
        <p:grpSpPr>
          <a:xfrm rot="757662">
            <a:off x="572938" y="1548050"/>
            <a:ext cx="4106779" cy="2070847"/>
            <a:chOff x="753978" y="3402106"/>
            <a:chExt cx="4106779" cy="2070847"/>
          </a:xfrm>
        </p:grpSpPr>
        <p:sp>
          <p:nvSpPr>
            <p:cNvPr id="8" name="Rectangle 7">
              <a:extLst>
                <a:ext uri="{FF2B5EF4-FFF2-40B4-BE49-F238E27FC236}">
                  <a16:creationId xmlns:a16="http://schemas.microsoft.com/office/drawing/2014/main" id="{626373A2-0EBF-3848-A023-EF734700A479}"/>
                </a:ext>
              </a:extLst>
            </p:cNvPr>
            <p:cNvSpPr/>
            <p:nvPr/>
          </p:nvSpPr>
          <p:spPr>
            <a:xfrm>
              <a:off x="753978" y="3402106"/>
              <a:ext cx="4106779" cy="2070847"/>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01FC1C7-8EA2-084E-9CF3-784837437518}"/>
                </a:ext>
              </a:extLst>
            </p:cNvPr>
            <p:cNvPicPr>
              <a:picLocks noChangeAspect="1"/>
            </p:cNvPicPr>
            <p:nvPr/>
          </p:nvPicPr>
          <p:blipFill rotWithShape="1">
            <a:blip r:embed="rId4"/>
            <a:srcRect t="50671" b="7818"/>
            <a:stretch/>
          </p:blipFill>
          <p:spPr>
            <a:xfrm>
              <a:off x="968896" y="3721768"/>
              <a:ext cx="3545569" cy="1589534"/>
            </a:xfrm>
            <a:prstGeom prst="rect">
              <a:avLst/>
            </a:prstGeom>
            <a:ln>
              <a:noFill/>
            </a:ln>
          </p:spPr>
        </p:pic>
      </p:grpSp>
      <p:grpSp>
        <p:nvGrpSpPr>
          <p:cNvPr id="24" name="Group 23">
            <a:extLst>
              <a:ext uri="{FF2B5EF4-FFF2-40B4-BE49-F238E27FC236}">
                <a16:creationId xmlns:a16="http://schemas.microsoft.com/office/drawing/2014/main" id="{0A3F7F46-9965-384F-BE26-36691E1FDFB6}"/>
              </a:ext>
            </a:extLst>
          </p:cNvPr>
          <p:cNvGrpSpPr/>
          <p:nvPr/>
        </p:nvGrpSpPr>
        <p:grpSpPr>
          <a:xfrm>
            <a:off x="1946996" y="1023463"/>
            <a:ext cx="3209998" cy="675704"/>
            <a:chOff x="8510161" y="4104239"/>
            <a:chExt cx="3209998" cy="675704"/>
          </a:xfrm>
        </p:grpSpPr>
        <p:sp>
          <p:nvSpPr>
            <p:cNvPr id="20" name="Rounded Rectangle 19">
              <a:extLst>
                <a:ext uri="{FF2B5EF4-FFF2-40B4-BE49-F238E27FC236}">
                  <a16:creationId xmlns:a16="http://schemas.microsoft.com/office/drawing/2014/main" id="{7A1C6520-449E-1941-B4E9-929624E84DDC}"/>
                </a:ext>
              </a:extLst>
            </p:cNvPr>
            <p:cNvSpPr/>
            <p:nvPr/>
          </p:nvSpPr>
          <p:spPr>
            <a:xfrm>
              <a:off x="8684176" y="4104239"/>
              <a:ext cx="2803449"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1">
              <a:extLst>
                <a:ext uri="{FF2B5EF4-FFF2-40B4-BE49-F238E27FC236}">
                  <a16:creationId xmlns:a16="http://schemas.microsoft.com/office/drawing/2014/main" id="{21FE770A-5EE0-C049-8092-AC23FC9B80F9}"/>
                </a:ext>
              </a:extLst>
            </p:cNvPr>
            <p:cNvSpPr txBox="1">
              <a:spLocks/>
            </p:cNvSpPr>
            <p:nvPr/>
          </p:nvSpPr>
          <p:spPr>
            <a:xfrm>
              <a:off x="8510161" y="4189121"/>
              <a:ext cx="3209998"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New Materials</a:t>
              </a:r>
            </a:p>
          </p:txBody>
        </p:sp>
      </p:grpSp>
      <p:grpSp>
        <p:nvGrpSpPr>
          <p:cNvPr id="39" name="Group 38">
            <a:extLst>
              <a:ext uri="{FF2B5EF4-FFF2-40B4-BE49-F238E27FC236}">
                <a16:creationId xmlns:a16="http://schemas.microsoft.com/office/drawing/2014/main" id="{A8878CEC-7C6E-BD4C-9C58-49E1479CA293}"/>
              </a:ext>
            </a:extLst>
          </p:cNvPr>
          <p:cNvGrpSpPr/>
          <p:nvPr/>
        </p:nvGrpSpPr>
        <p:grpSpPr>
          <a:xfrm>
            <a:off x="7247448" y="1369640"/>
            <a:ext cx="4717770" cy="2768849"/>
            <a:chOff x="7258274" y="1151667"/>
            <a:chExt cx="4717770" cy="2768849"/>
          </a:xfrm>
        </p:grpSpPr>
        <p:grpSp>
          <p:nvGrpSpPr>
            <p:cNvPr id="13" name="Group 12">
              <a:extLst>
                <a:ext uri="{FF2B5EF4-FFF2-40B4-BE49-F238E27FC236}">
                  <a16:creationId xmlns:a16="http://schemas.microsoft.com/office/drawing/2014/main" id="{7AA32F41-2BB3-9B40-8E0C-6059119D34AC}"/>
                </a:ext>
              </a:extLst>
            </p:cNvPr>
            <p:cNvGrpSpPr/>
            <p:nvPr/>
          </p:nvGrpSpPr>
          <p:grpSpPr>
            <a:xfrm rot="606377">
              <a:off x="7258274" y="1246430"/>
              <a:ext cx="4443663" cy="2674086"/>
              <a:chOff x="10225836" y="-1101960"/>
              <a:chExt cx="4443663" cy="2674086"/>
            </a:xfrm>
          </p:grpSpPr>
          <p:sp>
            <p:nvSpPr>
              <p:cNvPr id="9" name="Rectangle 8">
                <a:extLst>
                  <a:ext uri="{FF2B5EF4-FFF2-40B4-BE49-F238E27FC236}">
                    <a16:creationId xmlns:a16="http://schemas.microsoft.com/office/drawing/2014/main" id="{AD715C2F-747E-7B42-A379-08592CC776B3}"/>
                  </a:ext>
                </a:extLst>
              </p:cNvPr>
              <p:cNvSpPr/>
              <p:nvPr/>
            </p:nvSpPr>
            <p:spPr>
              <a:xfrm>
                <a:off x="10225836" y="-1101960"/>
                <a:ext cx="4443663" cy="2674086"/>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7CDC37-E48D-1F4E-AB8B-FCA57B4B7253}"/>
                  </a:ext>
                </a:extLst>
              </p:cNvPr>
              <p:cNvPicPr>
                <a:picLocks noChangeAspect="1"/>
              </p:cNvPicPr>
              <p:nvPr/>
            </p:nvPicPr>
            <p:blipFill rotWithShape="1">
              <a:blip r:embed="rId5"/>
              <a:srcRect l="53098" t="52576" r="89"/>
              <a:stretch/>
            </p:blipFill>
            <p:spPr>
              <a:xfrm>
                <a:off x="10387929" y="-898360"/>
                <a:ext cx="4167604" cy="2280158"/>
              </a:xfrm>
              <a:prstGeom prst="rect">
                <a:avLst/>
              </a:prstGeom>
              <a:ln>
                <a:noFill/>
              </a:ln>
            </p:spPr>
          </p:pic>
        </p:grpSp>
        <p:grpSp>
          <p:nvGrpSpPr>
            <p:cNvPr id="29" name="Group 28">
              <a:extLst>
                <a:ext uri="{FF2B5EF4-FFF2-40B4-BE49-F238E27FC236}">
                  <a16:creationId xmlns:a16="http://schemas.microsoft.com/office/drawing/2014/main" id="{AE413964-AACF-E641-8333-522EABD54484}"/>
                </a:ext>
              </a:extLst>
            </p:cNvPr>
            <p:cNvGrpSpPr/>
            <p:nvPr/>
          </p:nvGrpSpPr>
          <p:grpSpPr>
            <a:xfrm>
              <a:off x="8766046" y="1151667"/>
              <a:ext cx="3209998" cy="675704"/>
              <a:chOff x="8510161" y="4104239"/>
              <a:chExt cx="3209998" cy="675704"/>
            </a:xfrm>
          </p:grpSpPr>
          <p:sp>
            <p:nvSpPr>
              <p:cNvPr id="30" name="Rounded Rectangle 29">
                <a:extLst>
                  <a:ext uri="{FF2B5EF4-FFF2-40B4-BE49-F238E27FC236}">
                    <a16:creationId xmlns:a16="http://schemas.microsoft.com/office/drawing/2014/main" id="{B6CD6DF3-FAEE-9C44-A7B3-4028C560655E}"/>
                  </a:ext>
                </a:extLst>
              </p:cNvPr>
              <p:cNvSpPr/>
              <p:nvPr/>
            </p:nvSpPr>
            <p:spPr>
              <a:xfrm>
                <a:off x="8684176" y="4104239"/>
                <a:ext cx="2803449" cy="675704"/>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ontent Placeholder 1">
                <a:extLst>
                  <a:ext uri="{FF2B5EF4-FFF2-40B4-BE49-F238E27FC236}">
                    <a16:creationId xmlns:a16="http://schemas.microsoft.com/office/drawing/2014/main" id="{0178146B-7DCE-904D-9923-B1773ECE7788}"/>
                  </a:ext>
                </a:extLst>
              </p:cNvPr>
              <p:cNvSpPr txBox="1">
                <a:spLocks/>
              </p:cNvSpPr>
              <p:nvPr/>
            </p:nvSpPr>
            <p:spPr>
              <a:xfrm>
                <a:off x="8510161" y="4189121"/>
                <a:ext cx="3209998"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Domain Walls</a:t>
                </a:r>
              </a:p>
            </p:txBody>
          </p:sp>
        </p:grpSp>
      </p:grpSp>
      <p:grpSp>
        <p:nvGrpSpPr>
          <p:cNvPr id="38" name="Group 37">
            <a:extLst>
              <a:ext uri="{FF2B5EF4-FFF2-40B4-BE49-F238E27FC236}">
                <a16:creationId xmlns:a16="http://schemas.microsoft.com/office/drawing/2014/main" id="{5DC62C8D-9CF6-504F-BF49-D5C86202FE0B}"/>
              </a:ext>
            </a:extLst>
          </p:cNvPr>
          <p:cNvGrpSpPr/>
          <p:nvPr/>
        </p:nvGrpSpPr>
        <p:grpSpPr>
          <a:xfrm>
            <a:off x="7247448" y="1369640"/>
            <a:ext cx="4717770" cy="2768849"/>
            <a:chOff x="7258275" y="2377501"/>
            <a:chExt cx="4717770" cy="2768849"/>
          </a:xfrm>
        </p:grpSpPr>
        <p:grpSp>
          <p:nvGrpSpPr>
            <p:cNvPr id="32" name="Group 31">
              <a:extLst>
                <a:ext uri="{FF2B5EF4-FFF2-40B4-BE49-F238E27FC236}">
                  <a16:creationId xmlns:a16="http://schemas.microsoft.com/office/drawing/2014/main" id="{901922E6-BBEB-5947-8E26-AE0E31117401}"/>
                </a:ext>
              </a:extLst>
            </p:cNvPr>
            <p:cNvGrpSpPr/>
            <p:nvPr/>
          </p:nvGrpSpPr>
          <p:grpSpPr>
            <a:xfrm rot="606377">
              <a:off x="7258275" y="2472264"/>
              <a:ext cx="4443663" cy="2674086"/>
              <a:chOff x="10225836" y="-1101960"/>
              <a:chExt cx="4443663" cy="2674086"/>
            </a:xfrm>
          </p:grpSpPr>
          <p:sp>
            <p:nvSpPr>
              <p:cNvPr id="33" name="Rectangle 32">
                <a:extLst>
                  <a:ext uri="{FF2B5EF4-FFF2-40B4-BE49-F238E27FC236}">
                    <a16:creationId xmlns:a16="http://schemas.microsoft.com/office/drawing/2014/main" id="{94F66261-6464-EA49-A27C-FE72279DDBAC}"/>
                  </a:ext>
                </a:extLst>
              </p:cNvPr>
              <p:cNvSpPr/>
              <p:nvPr/>
            </p:nvSpPr>
            <p:spPr>
              <a:xfrm>
                <a:off x="10225836" y="-1101960"/>
                <a:ext cx="4443663" cy="2674086"/>
              </a:xfrm>
              <a:prstGeom prst="rect">
                <a:avLst/>
              </a:prstGeom>
              <a:solidFill>
                <a:schemeClr val="bg1"/>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690E899D-798E-3C41-B451-C473FDC2E88E}"/>
                  </a:ext>
                </a:extLst>
              </p:cNvPr>
              <p:cNvPicPr>
                <a:picLocks noChangeAspect="1"/>
              </p:cNvPicPr>
              <p:nvPr/>
            </p:nvPicPr>
            <p:blipFill rotWithShape="1">
              <a:blip r:embed="rId5"/>
              <a:srcRect l="53098" t="52576" r="89"/>
              <a:stretch/>
            </p:blipFill>
            <p:spPr>
              <a:xfrm>
                <a:off x="10387929" y="-898360"/>
                <a:ext cx="4167604" cy="2280158"/>
              </a:xfrm>
              <a:prstGeom prst="rect">
                <a:avLst/>
              </a:prstGeom>
              <a:ln>
                <a:noFill/>
              </a:ln>
            </p:spPr>
          </p:pic>
        </p:grpSp>
        <p:grpSp>
          <p:nvGrpSpPr>
            <p:cNvPr id="35" name="Group 34">
              <a:extLst>
                <a:ext uri="{FF2B5EF4-FFF2-40B4-BE49-F238E27FC236}">
                  <a16:creationId xmlns:a16="http://schemas.microsoft.com/office/drawing/2014/main" id="{30182A58-9925-E444-93D7-582B1057BF5B}"/>
                </a:ext>
              </a:extLst>
            </p:cNvPr>
            <p:cNvGrpSpPr/>
            <p:nvPr/>
          </p:nvGrpSpPr>
          <p:grpSpPr>
            <a:xfrm>
              <a:off x="8766047" y="2377501"/>
              <a:ext cx="3209998" cy="675704"/>
              <a:chOff x="8510161" y="4104239"/>
              <a:chExt cx="3209998" cy="675704"/>
            </a:xfrm>
          </p:grpSpPr>
          <p:sp>
            <p:nvSpPr>
              <p:cNvPr id="36" name="Rounded Rectangle 35">
                <a:extLst>
                  <a:ext uri="{FF2B5EF4-FFF2-40B4-BE49-F238E27FC236}">
                    <a16:creationId xmlns:a16="http://schemas.microsoft.com/office/drawing/2014/main" id="{6CEBF8FD-EA50-2946-A7C9-840444595B27}"/>
                  </a:ext>
                </a:extLst>
              </p:cNvPr>
              <p:cNvSpPr/>
              <p:nvPr/>
            </p:nvSpPr>
            <p:spPr>
              <a:xfrm>
                <a:off x="8684176" y="4104239"/>
                <a:ext cx="2803449" cy="675704"/>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1">
                <a:extLst>
                  <a:ext uri="{FF2B5EF4-FFF2-40B4-BE49-F238E27FC236}">
                    <a16:creationId xmlns:a16="http://schemas.microsoft.com/office/drawing/2014/main" id="{231ABD55-810A-C44C-B901-563515DD3522}"/>
                  </a:ext>
                </a:extLst>
              </p:cNvPr>
              <p:cNvSpPr txBox="1">
                <a:spLocks/>
              </p:cNvSpPr>
              <p:nvPr/>
            </p:nvSpPr>
            <p:spPr>
              <a:xfrm>
                <a:off x="8510161" y="4189121"/>
                <a:ext cx="3209998" cy="5775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Domain Walls</a:t>
                </a:r>
              </a:p>
            </p:txBody>
          </p:sp>
        </p:grpSp>
      </p:grpSp>
    </p:spTree>
    <p:extLst>
      <p:ext uri="{BB962C8B-B14F-4D97-AF65-F5344CB8AC3E}">
        <p14:creationId xmlns:p14="http://schemas.microsoft.com/office/powerpoint/2010/main" val="291282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202701</TotalTime>
  <Words>618</Words>
  <Application>Microsoft Macintosh PowerPoint</Application>
  <PresentationFormat>Widescreen</PresentationFormat>
  <Paragraphs>137</Paragraphs>
  <Slides>15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Courier New</vt:lpstr>
      <vt:lpstr>Office Theme</vt:lpstr>
      <vt:lpstr>Ferroelectrics: From the PlayStation 2 to a Rewriteable Future</vt:lpstr>
      <vt:lpstr>What is a Ferroelectric?</vt:lpstr>
      <vt:lpstr>What is a Ferroelectric?</vt:lpstr>
      <vt:lpstr>Think back to 1999...</vt:lpstr>
      <vt:lpstr>Why use Ferroelectrics? (in 1999)</vt:lpstr>
      <vt:lpstr>Why use Ferroelectrics? (in 1999)</vt:lpstr>
      <vt:lpstr>The PlayStation 2 Memory Card</vt:lpstr>
      <vt:lpstr>... And today?</vt:lpstr>
      <vt:lpstr>... And today?</vt:lpstr>
      <vt:lpstr>Conductivity at Domain Walls</vt:lpstr>
      <vt:lpstr>A Rewritable Future</vt:lpstr>
      <vt:lpstr>Imaging Ferroelectrics via Scanning Probe Microscopy (SPM)</vt:lpstr>
      <vt:lpstr>Varieties of Scanning Probe Microscopy</vt:lpstr>
      <vt:lpstr>Patterning of Ferroelectric Domain Walls</vt:lpstr>
      <vt:lpstr>Take-Home Points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Histograms SSP104</dc:title>
  <dc:creator>laboParuch admin</dc:creator>
  <cp:lastModifiedBy>Ralph Adam Yap Bulanadi</cp:lastModifiedBy>
  <cp:revision>887</cp:revision>
  <cp:lastPrinted>2021-03-30T03:58:21Z</cp:lastPrinted>
  <dcterms:created xsi:type="dcterms:W3CDTF">2019-06-24T12:43:28Z</dcterms:created>
  <dcterms:modified xsi:type="dcterms:W3CDTF">2022-09-15T15:59:22Z</dcterms:modified>
</cp:coreProperties>
</file>