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069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6" r:id="rId12"/>
    <p:sldId id="257" r:id="rId13"/>
  </p:sldIdLst>
  <p:sldSz cx="12192000" cy="6858000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94648"/>
  </p:normalViewPr>
  <p:slideViewPr>
    <p:cSldViewPr snapToGrid="0">
      <p:cViewPr varScale="1">
        <p:scale>
          <a:sx n="95" d="100"/>
          <a:sy n="95" d="100"/>
        </p:scale>
        <p:origin x="20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3276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96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1167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473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956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59153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2775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4909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2956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3629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401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6C01F-E005-7346-B5EA-EB08329F9EC9}" type="datetimeFigureOut">
              <a:rPr lang="en-CH" smtClean="0"/>
              <a:t>15.09.22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98D66-42C2-604C-B113-D4B7ADD1F0C5}" type="slidenum">
              <a:rPr lang="en-CH" smtClean="0"/>
              <a:t>‹#›</a:t>
            </a:fld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CCFEC-A146-5502-E930-EBC96C3996C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0095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.xml"/><Relationship Id="rId7" Type="http://schemas.openxmlformats.org/officeDocument/2006/relationships/image" Target="../media/image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6.xml"/><Relationship Id="rId7" Type="http://schemas.openxmlformats.org/officeDocument/2006/relationships/image" Target="../media/image8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B5ED-EF73-E5BD-6DFD-CD11BE866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5050"/>
            <a:ext cx="9144000" cy="2387600"/>
          </a:xfrm>
        </p:spPr>
        <p:txBody>
          <a:bodyPr>
            <a:normAutofit/>
          </a:bodyPr>
          <a:lstStyle/>
          <a:p>
            <a:r>
              <a:rPr lang="en-CH" dirty="0"/>
              <a:t>Frequency Dynamics of Power Grids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7BAB3-299C-E113-62A2-5B76F1163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27124"/>
            <a:ext cx="9144000" cy="1655762"/>
          </a:xfrm>
        </p:spPr>
        <p:txBody>
          <a:bodyPr/>
          <a:lstStyle/>
          <a:p>
            <a:r>
              <a:rPr lang="en-CH" dirty="0"/>
              <a:t>Julian Fritzsch</a:t>
            </a:r>
          </a:p>
          <a:p>
            <a:r>
              <a:rPr lang="en-CH" sz="2000" dirty="0"/>
              <a:t>Young Researchers’ Day</a:t>
            </a:r>
          </a:p>
          <a:p>
            <a:r>
              <a:rPr lang="en-CH" sz="2000" dirty="0"/>
              <a:t>16. September 2022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4A62CF-0774-65B2-AD14-F00EDAAE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538" y="5220562"/>
            <a:ext cx="3215248" cy="927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E5944B-0A17-B620-9079-1A422A758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14" y="5284827"/>
            <a:ext cx="3559361" cy="799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6259B8-B779-11FA-50D6-4801F0EFD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789" y="4953772"/>
            <a:ext cx="2772535" cy="14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1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BA09-279E-9A24-23EF-175BEA8C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Outlook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9B4D647-DD0B-B812-6EBE-DBC8738A46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927847"/>
            <a:ext cx="6800087" cy="4965142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F4489D3-F1CB-14FE-F511-ACD66C3F0D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0963" y="1436222"/>
            <a:ext cx="5446769" cy="4711234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2E576-2892-B723-AE6F-825E996B57EE}"/>
              </a:ext>
            </a:extLst>
          </p:cNvPr>
          <p:cNvSpPr txBox="1"/>
          <p:nvPr/>
        </p:nvSpPr>
        <p:spPr>
          <a:xfrm>
            <a:off x="3052482" y="1213634"/>
            <a:ext cx="2393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Continuous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672AE2-D047-3B31-D7FA-C41CD244CA8F}"/>
              </a:ext>
            </a:extLst>
          </p:cNvPr>
          <p:cNvSpPr txBox="1"/>
          <p:nvPr/>
        </p:nvSpPr>
        <p:spPr>
          <a:xfrm>
            <a:off x="9883588" y="1027906"/>
            <a:ext cx="1689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Adaptive </a:t>
            </a:r>
          </a:p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inertia</a:t>
            </a:r>
          </a:p>
        </p:txBody>
      </p:sp>
    </p:spTree>
    <p:extLst>
      <p:ext uri="{BB962C8B-B14F-4D97-AF65-F5344CB8AC3E}">
        <p14:creationId xmlns:p14="http://schemas.microsoft.com/office/powerpoint/2010/main" val="2751075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BA09-279E-9A24-23EF-175BEA8C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Outlook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9B4D647-DD0B-B812-6EBE-DBC8738A46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927847"/>
            <a:ext cx="6800087" cy="4965142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F4489D3-F1CB-14FE-F511-ACD66C3F0D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0963" y="1436222"/>
            <a:ext cx="5446769" cy="4711234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2E576-2892-B723-AE6F-825E996B57EE}"/>
              </a:ext>
            </a:extLst>
          </p:cNvPr>
          <p:cNvSpPr txBox="1"/>
          <p:nvPr/>
        </p:nvSpPr>
        <p:spPr>
          <a:xfrm>
            <a:off x="3052482" y="1213634"/>
            <a:ext cx="2393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Continuous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672AE2-D047-3B31-D7FA-C41CD244CA8F}"/>
              </a:ext>
            </a:extLst>
          </p:cNvPr>
          <p:cNvSpPr txBox="1"/>
          <p:nvPr/>
        </p:nvSpPr>
        <p:spPr>
          <a:xfrm>
            <a:off x="9883588" y="1027906"/>
            <a:ext cx="1689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Adaptive </a:t>
            </a:r>
          </a:p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inertia</a:t>
            </a:r>
          </a:p>
        </p:txBody>
      </p:sp>
      <p:pic>
        <p:nvPicPr>
          <p:cNvPr id="24" name="Picture 2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1BB2A5-5366-0B10-2072-8EC217B3E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3" y="3971271"/>
            <a:ext cx="6300984" cy="26423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239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EC203-9A2D-E592-2D87-6F179B85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Group and Collaborators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81F99A-234F-B7B2-F164-CE29B5F5600F}"/>
              </a:ext>
            </a:extLst>
          </p:cNvPr>
          <p:cNvGrpSpPr/>
          <p:nvPr/>
        </p:nvGrpSpPr>
        <p:grpSpPr>
          <a:xfrm>
            <a:off x="763287" y="4240492"/>
            <a:ext cx="4515523" cy="1089212"/>
            <a:chOff x="876580" y="4666128"/>
            <a:chExt cx="4515523" cy="10892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328D24-B188-B16D-EA09-C53BA1503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6580" y="4666128"/>
              <a:ext cx="2066391" cy="1089212"/>
            </a:xfrm>
            <a:prstGeom prst="rect">
              <a:avLst/>
            </a:prstGeom>
          </p:spPr>
        </p:pic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1A41276-A9E6-62F8-7508-F6FB0F939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5561" y="4861902"/>
              <a:ext cx="2496542" cy="720445"/>
            </a:xfrm>
            <a:prstGeom prst="rect">
              <a:avLst/>
            </a:prstGeom>
          </p:spPr>
        </p:pic>
      </p:grpSp>
      <p:pic>
        <p:nvPicPr>
          <p:cNvPr id="6" name="Picture 5" descr="A person in front of a whiteboard&#10;&#10;Description automatically generated">
            <a:extLst>
              <a:ext uri="{FF2B5EF4-FFF2-40B4-BE49-F238E27FC236}">
                <a16:creationId xmlns:a16="http://schemas.microsoft.com/office/drawing/2014/main" id="{76179AF3-EEDC-28F5-1FAF-62FD987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4" t="19210" r="19954" b="3516"/>
          <a:stretch/>
        </p:blipFill>
        <p:spPr>
          <a:xfrm>
            <a:off x="6694064" y="1748648"/>
            <a:ext cx="1368000" cy="2016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215DE7C6-AED2-AD21-F42D-9ED5231F1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682" y="4155142"/>
            <a:ext cx="2218765" cy="8875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4C7B9E7-DBA9-90C4-3497-138C49BA5484}"/>
              </a:ext>
            </a:extLst>
          </p:cNvPr>
          <p:cNvGrpSpPr/>
          <p:nvPr/>
        </p:nvGrpSpPr>
        <p:grpSpPr>
          <a:xfrm>
            <a:off x="8974147" y="1762983"/>
            <a:ext cx="2731151" cy="3022115"/>
            <a:chOff x="9178798" y="1991582"/>
            <a:chExt cx="2731151" cy="302211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C08F28-1C28-974B-8869-FFB622193AC7}"/>
                </a:ext>
              </a:extLst>
            </p:cNvPr>
            <p:cNvGrpSpPr/>
            <p:nvPr/>
          </p:nvGrpSpPr>
          <p:grpSpPr>
            <a:xfrm>
              <a:off x="9178798" y="1991582"/>
              <a:ext cx="2731151" cy="2013312"/>
              <a:chOff x="9178798" y="1991582"/>
              <a:chExt cx="2731151" cy="2013312"/>
            </a:xfrm>
          </p:grpSpPr>
          <p:pic>
            <p:nvPicPr>
              <p:cNvPr id="10" name="Picture 9" descr="Graphical user interface, application, Teams&#10;&#10;Description automatically generated">
                <a:extLst>
                  <a:ext uri="{FF2B5EF4-FFF2-40B4-BE49-F238E27FC236}">
                    <a16:creationId xmlns:a16="http://schemas.microsoft.com/office/drawing/2014/main" id="{BA1E91A3-9ADE-4BA7-B882-E2A526FDBC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1" t="32" r="4524" b="-32"/>
              <a:stretch/>
            </p:blipFill>
            <p:spPr>
              <a:xfrm>
                <a:off x="9178798" y="1991582"/>
                <a:ext cx="1368000" cy="2013312"/>
              </a:xfrm>
              <a:prstGeom prst="rect">
                <a:avLst/>
              </a:prstGeom>
            </p:spPr>
          </p:pic>
          <p:pic>
            <p:nvPicPr>
              <p:cNvPr id="12" name="Picture 11" descr="A person with a mustache&#10;&#10;Description automatically generated with medium confidence">
                <a:extLst>
                  <a:ext uri="{FF2B5EF4-FFF2-40B4-BE49-F238E27FC236}">
                    <a16:creationId xmlns:a16="http://schemas.microsoft.com/office/drawing/2014/main" id="{9943653F-758E-0A99-E2DF-703927E7CE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5436" t="381" r="14473" b="4040"/>
              <a:stretch/>
            </p:blipFill>
            <p:spPr>
              <a:xfrm>
                <a:off x="10543959" y="1992494"/>
                <a:ext cx="1365990" cy="201240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498D78-45DE-ACEF-A4C6-D8BEED2B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18971" y="4383741"/>
              <a:ext cx="2650805" cy="62995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1DE31-258A-651E-1E3D-80752EC7421C}"/>
              </a:ext>
            </a:extLst>
          </p:cNvPr>
          <p:cNvGrpSpPr/>
          <p:nvPr/>
        </p:nvGrpSpPr>
        <p:grpSpPr>
          <a:xfrm>
            <a:off x="486700" y="1358154"/>
            <a:ext cx="5068697" cy="2796988"/>
            <a:chOff x="486700" y="1869140"/>
            <a:chExt cx="5068697" cy="2796988"/>
          </a:xfrm>
        </p:grpSpPr>
        <p:pic>
          <p:nvPicPr>
            <p:cNvPr id="4" name="Picture 3" descr="A group of people posing for a photo in front of a mountain&#10;&#10;Description automatically generated with medium confidence">
              <a:extLst>
                <a:ext uri="{FF2B5EF4-FFF2-40B4-BE49-F238E27FC236}">
                  <a16:creationId xmlns:a16="http://schemas.microsoft.com/office/drawing/2014/main" id="{0B466F1A-1131-59D3-AB36-0D9CE1A4D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700" y="1869140"/>
              <a:ext cx="3729317" cy="2796988"/>
            </a:xfrm>
            <a:prstGeom prst="rect">
              <a:avLst/>
            </a:prstGeom>
          </p:spPr>
        </p:pic>
        <p:pic>
          <p:nvPicPr>
            <p:cNvPr id="9" name="Picture 8" descr="A picture containing person, outdoor&#10;&#10;Description automatically generated">
              <a:extLst>
                <a:ext uri="{FF2B5EF4-FFF2-40B4-BE49-F238E27FC236}">
                  <a16:creationId xmlns:a16="http://schemas.microsoft.com/office/drawing/2014/main" id="{9B4E721A-CF4D-6DBC-9461-902783CDD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998" t="17701" r="37363" b="29035"/>
            <a:stretch/>
          </p:blipFill>
          <p:spPr>
            <a:xfrm>
              <a:off x="4190146" y="2272625"/>
              <a:ext cx="1365251" cy="2016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C7C065-51FE-BD64-13FE-E39410379D1E}"/>
              </a:ext>
            </a:extLst>
          </p:cNvPr>
          <p:cNvSpPr txBox="1"/>
          <p:nvPr/>
        </p:nvSpPr>
        <p:spPr>
          <a:xfrm>
            <a:off x="838200" y="6024282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https://etranselec.ch</a:t>
            </a:r>
          </a:p>
        </p:txBody>
      </p:sp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3230FD73-608E-7834-3127-A570CBF0E4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6190" y="5156711"/>
            <a:ext cx="1701289" cy="17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5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45C89-3FC0-D653-A802-45CBB764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463D7-3BCA-3858-19F2-326EC854E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0782"/>
            <a:ext cx="4308231" cy="3121513"/>
          </a:xfrm>
        </p:spPr>
        <p:txBody>
          <a:bodyPr/>
          <a:lstStyle/>
          <a:p>
            <a:r>
              <a:rPr lang="en-CH"/>
              <a:t>Power grids are large connected networks</a:t>
            </a:r>
            <a:endParaRPr lang="en-CH" dirty="0"/>
          </a:p>
          <a:p>
            <a:r>
              <a:rPr lang="en-CH"/>
              <a:t>How do single components interact?</a:t>
            </a:r>
            <a:endParaRPr lang="en-CH" dirty="0"/>
          </a:p>
          <a:p>
            <a:r>
              <a:rPr lang="en-CH"/>
              <a:t>Can we use techniques from theoretical physics?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C82DB-FE0E-91BA-CA93-FB07CD68813B}"/>
              </a:ext>
            </a:extLst>
          </p:cNvPr>
          <p:cNvSpPr txBox="1"/>
          <p:nvPr/>
        </p:nvSpPr>
        <p:spPr>
          <a:xfrm>
            <a:off x="9127253" y="6041155"/>
            <a:ext cx="2683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https://</a:t>
            </a:r>
            <a:r>
              <a:rPr lang="en-GB" sz="1000" dirty="0" err="1"/>
              <a:t>www.entsoe.eu</a:t>
            </a:r>
            <a:r>
              <a:rPr lang="en-GB" sz="1000" dirty="0"/>
              <a:t>/data/map/downloads/</a:t>
            </a:r>
            <a:endParaRPr lang="en-CH" sz="1000" dirty="0"/>
          </a:p>
        </p:txBody>
      </p:sp>
      <p:pic>
        <p:nvPicPr>
          <p:cNvPr id="18" name="Content Placeholder 17" descr="A picture containing text, cave&#10;&#10;Description automatically generated">
            <a:extLst>
              <a:ext uri="{FF2B5EF4-FFF2-40B4-BE49-F238E27FC236}">
                <a16:creationId xmlns:a16="http://schemas.microsoft.com/office/drawing/2014/main" id="{4622F4EC-A9FA-6E61-216A-E97FC1582F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07925" y="767961"/>
            <a:ext cx="7103076" cy="5143135"/>
          </a:xfrm>
        </p:spPr>
      </p:pic>
    </p:spTree>
    <p:extLst>
      <p:ext uri="{BB962C8B-B14F-4D97-AF65-F5344CB8AC3E}">
        <p14:creationId xmlns:p14="http://schemas.microsoft.com/office/powerpoint/2010/main" val="33909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F621-97D8-6A59-5ABF-E9E033CD7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Grid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439EE-D9E0-79A9-E9F6-06440DF09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2883"/>
            <a:ext cx="5181600" cy="2672234"/>
          </a:xfrm>
        </p:spPr>
        <p:txBody>
          <a:bodyPr/>
          <a:lstStyle/>
          <a:p>
            <a:r>
              <a:rPr lang="en-CH"/>
              <a:t>Grid Frequency is an important measure of grid stability</a:t>
            </a:r>
            <a:endParaRPr lang="en-CH" dirty="0"/>
          </a:p>
          <a:p>
            <a:r>
              <a:rPr lang="en-CH"/>
              <a:t>Coupled to power balance</a:t>
            </a:r>
            <a:endParaRPr lang="en-CH" dirty="0"/>
          </a:p>
          <a:p>
            <a:r>
              <a:rPr lang="en-CH"/>
              <a:t>What happens in case of imbalance?</a:t>
            </a:r>
            <a:endParaRPr lang="en-CH" dirty="0"/>
          </a:p>
          <a:p>
            <a:endParaRPr lang="en-CH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1DB0842-99B9-3E92-F677-617283D628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13173" y="2449581"/>
            <a:ext cx="5977399" cy="195883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AEBD2-C4A2-D200-4D51-3A79FA95BD0B}"/>
              </a:ext>
            </a:extLst>
          </p:cNvPr>
          <p:cNvSpPr txBox="1"/>
          <p:nvPr/>
        </p:nvSpPr>
        <p:spPr>
          <a:xfrm>
            <a:off x="6109327" y="4626616"/>
            <a:ext cx="610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</a:t>
            </a:r>
            <a:r>
              <a:rPr lang="en-GB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aemo.com.au</a:t>
            </a: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/learn/energy-explained/energy-101/energy-explained-frequency</a:t>
            </a:r>
            <a:endParaRPr lang="en-CH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709E-0BC2-DE33-7CDA-F8F7B44F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Swing Equations</a:t>
            </a:r>
          </a:p>
        </p:txBody>
      </p:sp>
      <p:pic>
        <p:nvPicPr>
          <p:cNvPr id="10" name="Picture 9" descr="\documentclass{article}&#10;\usepackage{amsmath}&#10;\usepackage[default]{lato}&#10;\usepackage{mdsymbol}&#10;\usepackage[T1]{fontenc}&#10;\pagestyle{empty}&#10;\begin{document}&#10;\begin{align*}&#10;m_i\dot{\omega_i} + d_i\omega_i &amp;= P_i - \sum_jb_{ij}\sin(\theta_i-\theta_j)\\&#10;d_i\omega_i &amp;= P_i - \sum_jb_{ij}\sin(\theta_i-\theta_j)&#10;\end{align*}&#10;\end{document}" title="IguanaTex Bitmap Display">
            <a:extLst>
              <a:ext uri="{FF2B5EF4-FFF2-40B4-BE49-F238E27FC236}">
                <a16:creationId xmlns:a16="http://schemas.microsoft.com/office/drawing/2014/main" id="{86A35533-AE97-7580-0F08-8CC7598B33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2210" y="1825625"/>
            <a:ext cx="5440680" cy="177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8F993-2AA2-BD54-FF61-9D2284EBFFFB}"/>
              </a:ext>
            </a:extLst>
          </p:cNvPr>
          <p:cNvSpPr txBox="1"/>
          <p:nvPr/>
        </p:nvSpPr>
        <p:spPr>
          <a:xfrm>
            <a:off x="770965" y="3999360"/>
            <a:ext cx="612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When linearized around a fixed point:</a:t>
            </a:r>
          </a:p>
        </p:txBody>
      </p:sp>
      <p:pic>
        <p:nvPicPr>
          <p:cNvPr id="17" name="Picture 16" descr="\documentclass{article}&#10;\usepackage{amsmath}&#10;\usepackage{mdsymbol}&#10;\usepackage[default]{lato}&#10;\usepackage[T1]{fontenc}&#10;\usepackage{bm}&#10;\pagestyle{empty}&#10;\begin{document}&#10;&#10;\begin{equation*}&#10;\mathbf{M}\dot{\bf{\omega}} + \bm{D}\bm{\omega} = \bm{P} - \bm{L}\bm{\theta}&#10;\end{equation*}&#10;&#10;\end{document}" title="IguanaTex Bitmap Display">
            <a:extLst>
              <a:ext uri="{FF2B5EF4-FFF2-40B4-BE49-F238E27FC236}">
                <a16:creationId xmlns:a16="http://schemas.microsoft.com/office/drawing/2014/main" id="{BD00A891-18E3-B867-96D7-511926680CB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5094" y="4793855"/>
            <a:ext cx="3164840" cy="248920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mdsymbol}&#10;\usepackage[default]{lato}&#10;\usepackage[T1]{fontenc}&#10;\usepackage{bm}&#10;\pagestyle{empty}&#10;\begin{document}&#10;&#10;$\bm{L}$ captures network structure&#10;&#10;\end{document}" title="IguanaTex Bitmap Display">
            <a:extLst>
              <a:ext uri="{FF2B5EF4-FFF2-40B4-BE49-F238E27FC236}">
                <a16:creationId xmlns:a16="http://schemas.microsoft.com/office/drawing/2014/main" id="{B1626980-A39C-21F1-EF35-D67497257C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5094" y="5370376"/>
            <a:ext cx="4551680" cy="32004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4355A9-4A49-5D0E-8CEA-C0132EA43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380000" y="662400"/>
            <a:ext cx="4319999" cy="5760000"/>
          </a:xfrm>
        </p:spPr>
      </p:pic>
    </p:spTree>
    <p:extLst>
      <p:ext uri="{BB962C8B-B14F-4D97-AF65-F5344CB8AC3E}">
        <p14:creationId xmlns:p14="http://schemas.microsoft.com/office/powerpoint/2010/main" val="394019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709E-0BC2-DE33-7CDA-F8F7B44F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Swing Equations</a:t>
            </a:r>
          </a:p>
        </p:txBody>
      </p:sp>
      <p:pic>
        <p:nvPicPr>
          <p:cNvPr id="10" name="Picture 9" descr="\documentclass{article}&#10;\usepackage{amsmath}&#10;\usepackage[default]{lato}&#10;\usepackage{mdsymbol}&#10;\usepackage[T1]{fontenc}&#10;\pagestyle{empty}&#10;\begin{document}&#10;\begin{align*}&#10;m_i\dot{\omega_i} + d_i\omega_i &amp;= P_i - \sum_jb_{ij}\sin(\theta_i-\theta_j)\\&#10;d_i\omega_i &amp;= P_i - \sum_jb_{ij}\sin(\theta_i-\theta_j)&#10;\end{align*}&#10;\end{document}" title="IguanaTex Bitmap Display">
            <a:extLst>
              <a:ext uri="{FF2B5EF4-FFF2-40B4-BE49-F238E27FC236}">
                <a16:creationId xmlns:a16="http://schemas.microsoft.com/office/drawing/2014/main" id="{86A35533-AE97-7580-0F08-8CC7598B33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2210" y="1825625"/>
            <a:ext cx="5440680" cy="177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8F993-2AA2-BD54-FF61-9D2284EBFFFB}"/>
              </a:ext>
            </a:extLst>
          </p:cNvPr>
          <p:cNvSpPr txBox="1"/>
          <p:nvPr/>
        </p:nvSpPr>
        <p:spPr>
          <a:xfrm>
            <a:off x="770965" y="3999360"/>
            <a:ext cx="612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When linearized around a fixed point:</a:t>
            </a:r>
          </a:p>
        </p:txBody>
      </p:sp>
      <p:pic>
        <p:nvPicPr>
          <p:cNvPr id="17" name="Picture 16" descr="\documentclass{article}&#10;\usepackage{amsmath}&#10;\usepackage{mdsymbol}&#10;\usepackage[default]{lato}&#10;\usepackage[T1]{fontenc}&#10;\usepackage{bm}&#10;\pagestyle{empty}&#10;\begin{document}&#10;&#10;\begin{equation*}&#10;\mathbf{M}\dot{\bf{\omega}} + \bm{D}\bm{\omega} = \bm{P} - \bm{L}\bm{\theta}&#10;\end{equation*}&#10;&#10;\end{document}" title="IguanaTex Bitmap Display">
            <a:extLst>
              <a:ext uri="{FF2B5EF4-FFF2-40B4-BE49-F238E27FC236}">
                <a16:creationId xmlns:a16="http://schemas.microsoft.com/office/drawing/2014/main" id="{BD00A891-18E3-B867-96D7-511926680CB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5094" y="4793855"/>
            <a:ext cx="3164840" cy="248920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mdsymbol}&#10;\usepackage[default]{lato}&#10;\usepackage[T1]{fontenc}&#10;\usepackage{bm}&#10;\pagestyle{empty}&#10;\begin{document}&#10;&#10;$\bm{L}$ captures network structure&#10;&#10;\end{document}" title="IguanaTex Bitmap Display">
            <a:extLst>
              <a:ext uri="{FF2B5EF4-FFF2-40B4-BE49-F238E27FC236}">
                <a16:creationId xmlns:a16="http://schemas.microsoft.com/office/drawing/2014/main" id="{B1626980-A39C-21F1-EF35-D67497257C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5094" y="5370376"/>
            <a:ext cx="4551680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D701A7-E23D-85B8-17D7-122182874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000" y="662400"/>
            <a:ext cx="4320000" cy="5760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7B4DA1-3193-FA62-83F2-0D70272CE1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81360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2A35-BB23-654B-001E-1404F9F5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Larger Grids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FC44BCCC-C6F9-18EA-7F91-BC27CE447B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471" y="1813270"/>
            <a:ext cx="5885329" cy="390867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140CE11-94F4-EF3D-5076-5E4DF798C1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637"/>
          <a:stretch/>
        </p:blipFill>
        <p:spPr>
          <a:xfrm>
            <a:off x="6696635" y="365125"/>
            <a:ext cx="5150225" cy="649690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7D273-F788-8510-21C5-DD3789485C04}"/>
              </a:ext>
            </a:extLst>
          </p:cNvPr>
          <p:cNvSpPr txBox="1"/>
          <p:nvPr/>
        </p:nvSpPr>
        <p:spPr>
          <a:xfrm>
            <a:off x="448235" y="5721944"/>
            <a:ext cx="3881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Al-Ali et al. – 17th Power Systems Computation Conference 2011</a:t>
            </a:r>
          </a:p>
        </p:txBody>
      </p:sp>
    </p:spTree>
    <p:extLst>
      <p:ext uri="{BB962C8B-B14F-4D97-AF65-F5344CB8AC3E}">
        <p14:creationId xmlns:p14="http://schemas.microsoft.com/office/powerpoint/2010/main" val="402173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FA20-B99C-344B-2D77-D24BB0BB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Perturbation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C56C8-2FA7-6791-60E7-619802C308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H"/>
              <a:t>Start with disconnected areas</a:t>
            </a:r>
            <a:endParaRPr lang="en-CH" dirty="0"/>
          </a:p>
          <a:p>
            <a:r>
              <a:rPr lang="en-CH"/>
              <a:t>Connections are perturbations</a:t>
            </a:r>
            <a:endParaRPr lang="en-CH" dirty="0"/>
          </a:p>
          <a:p>
            <a:r>
              <a:rPr lang="en-CH"/>
              <a:t>How do they interact?</a:t>
            </a:r>
            <a:endParaRPr lang="en-CH" dirty="0"/>
          </a:p>
          <a:p>
            <a:pPr marL="0" indent="0">
              <a:buNone/>
            </a:pPr>
            <a:endParaRPr lang="en-CH" dirty="0"/>
          </a:p>
        </p:txBody>
      </p:sp>
      <p:pic>
        <p:nvPicPr>
          <p:cNvPr id="12" name="Picture 11" descr="\documentclass{article}&#10;\usepackage{amsmath}&#10;\usepackage{mdsymbol}&#10;\usepackage[default]{lato}&#10;\usepackage[T1]{fontenc}&#10;\usepackage{bm}&#10;\usepackage[dvipsnames]{xcolor}&#10;\definecolor{sciblue}{RGB}{12, 93, 165}&#10;\definecolor{scigreen}{RGB}{0, 185, 68}&#10;\definecolor{sciorange}{RGB}{255, 149, 0}&#10;\definecolor{scired}{RGB}{255, 44, 0}&#10;&#10;\pagestyle{empty}&#10;\begin{document}&#10;&#10;\begin{align*}&#10;\bm{L} =&#10;\begin{bmatrix}&#10;{\color{sciblue}\bm{L}_1} &amp; \bm{0} &amp; \bm{0}\\&#10;\bm{0} &amp; {\color{scigreen}\bm{L}_2} &amp; \bm{0}\\&#10;\bm{0} &amp; \bm{0} &amp; {\color{sciorange}\bm{L}_3}&#10;\end{bmatrix}&#10;+ \varepsilon {\color{scired}\bm{L}_i}&#10;\end{align*}&#10;&#10;\end{document}" title="IguanaTex Bitmap Display">
            <a:extLst>
              <a:ext uri="{FF2B5EF4-FFF2-40B4-BE49-F238E27FC236}">
                <a16:creationId xmlns:a16="http://schemas.microsoft.com/office/drawing/2014/main" id="{FB2C27BA-41BD-C475-AD85-8FC167B3DF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71230" y="4001294"/>
            <a:ext cx="3876040" cy="124460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E22AA32-2094-A380-3C1A-9F6AAF924D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80300" y="442540"/>
            <a:ext cx="6211699" cy="6211699"/>
          </a:xfrm>
        </p:spPr>
      </p:pic>
    </p:spTree>
    <p:extLst>
      <p:ext uri="{BB962C8B-B14F-4D97-AF65-F5344CB8AC3E}">
        <p14:creationId xmlns:p14="http://schemas.microsoft.com/office/powerpoint/2010/main" val="19583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8E4B-2659-3D6B-583E-CBB96DAA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Results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9A6741-7FCD-18DE-F199-605B5DC018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8306" y="277346"/>
            <a:ext cx="4661647" cy="62155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F12D8-F740-8EB6-2462-4268735A2CCD}"/>
              </a:ext>
            </a:extLst>
          </p:cNvPr>
          <p:cNvSpPr txBox="1"/>
          <p:nvPr/>
        </p:nvSpPr>
        <p:spPr>
          <a:xfrm>
            <a:off x="242047" y="1496547"/>
            <a:ext cx="1403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Areas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F067C1-3E33-9CC4-F571-905C3B2512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8017" y="2058193"/>
            <a:ext cx="5801783" cy="43513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39F6DF-B13A-EE2D-0BD1-E0B295F243A2}"/>
              </a:ext>
            </a:extLst>
          </p:cNvPr>
          <p:cNvSpPr txBox="1"/>
          <p:nvPr/>
        </p:nvSpPr>
        <p:spPr>
          <a:xfrm>
            <a:off x="5875098" y="973327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 Model</a:t>
            </a:r>
          </a:p>
        </p:txBody>
      </p:sp>
    </p:spTree>
    <p:extLst>
      <p:ext uri="{BB962C8B-B14F-4D97-AF65-F5344CB8AC3E}">
        <p14:creationId xmlns:p14="http://schemas.microsoft.com/office/powerpoint/2010/main" val="4662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8E4B-2659-3D6B-583E-CBB96DAA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Results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9A6741-7FCD-18DE-F199-605B5DC018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8306" y="277346"/>
            <a:ext cx="4661647" cy="62155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F12D8-F740-8EB6-2462-4268735A2CCD}"/>
              </a:ext>
            </a:extLst>
          </p:cNvPr>
          <p:cNvSpPr txBox="1"/>
          <p:nvPr/>
        </p:nvSpPr>
        <p:spPr>
          <a:xfrm>
            <a:off x="242047" y="1496547"/>
            <a:ext cx="1403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Areas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F067C1-3E33-9CC4-F571-905C3B2512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8017" y="2058193"/>
            <a:ext cx="5801783" cy="43513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39F6DF-B13A-EE2D-0BD1-E0B295F243A2}"/>
              </a:ext>
            </a:extLst>
          </p:cNvPr>
          <p:cNvSpPr txBox="1"/>
          <p:nvPr/>
        </p:nvSpPr>
        <p:spPr>
          <a:xfrm>
            <a:off x="5875098" y="973327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 Model</a:t>
            </a:r>
          </a:p>
        </p:txBody>
      </p:sp>
      <p:pic>
        <p:nvPicPr>
          <p:cNvPr id="4" name="Picture 3" descr="Text, application&#10;&#10;Description automatically generated">
            <a:extLst>
              <a:ext uri="{FF2B5EF4-FFF2-40B4-BE49-F238E27FC236}">
                <a16:creationId xmlns:a16="http://schemas.microsoft.com/office/drawing/2014/main" id="{AA552E2B-D7DD-A8DB-12B9-981257B5D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365" y="1729114"/>
            <a:ext cx="7772400" cy="204207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BE8874-533A-3150-CB91-526A56E0A7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12"/>
          <a:stretch/>
        </p:blipFill>
        <p:spPr>
          <a:xfrm>
            <a:off x="242047" y="3239411"/>
            <a:ext cx="7046259" cy="2997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47434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"/>
  <p:tag name="ORIGINALWIDTH" val="153"/>
  <p:tag name="OUTPUTTYPE" val="PDF"/>
  <p:tag name="IGUANATEXVERSION" val="160"/>
  <p:tag name="LATEXADDIN" val="\documentclass{article}&#10;\usepackage{amsmath}&#10;\usepackage[default]{lato}&#10;\usepackage{mdsymbol}&#10;\usepackage[T1]{fontenc}&#10;\pagestyle{empty}&#10;\begin{document}&#10;\begin{align*}&#10;m_i\dot{\omega_i} + d_i\omega_i &amp;= P_i - \sum_jb_{ij}\sin(\theta_i-\theta_j)\\&#10;d_i\omega_i &amp;= P_i - \sum_jb_{ij}\sin(\theta_i-\theta_j)&#10;\end{align*}&#10;\end{document}"/>
  <p:tag name="IGUANATEXSIZE" val="28"/>
  <p:tag name="IGUANATEXCURSOR" val="93"/>
  <p:tag name="TRANSPARENCY" val="True"/>
  <p:tag name="LATEXENGINEID" val="0"/>
  <p:tag name="TEMPFOLDER" val="/private/var/folders/hw/mj39tp6131v58p25pbtstvn80000gn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89"/>
  <p:tag name="OUTPUTTYPE" val="PDF"/>
  <p:tag name="IGUANATEXVERSION" val="160"/>
  <p:tag name="LATEXADDIN" val="\documentclass{article}&#10;\usepackage{amsmath}&#10;\usepackage{mdsymbol}&#10;\usepackage[default]{lato}&#10;\usepackage[T1]{fontenc}&#10;\usepackage{bm}&#10;\pagestyle{empty}&#10;\begin{document}&#10;&#10;\begin{equation*}&#10;\mathbf{M}\dot{\bf{\omega}} + \bm{D}\bm{\omega} = \bm{P} - \bm{L}\bm{\theta}&#10;\end{equation*}&#10;&#10;\end{document}"/>
  <p:tag name="IGUANATEXSIZE" val="28"/>
  <p:tag name="IGUANATEXCURSOR" val="265"/>
  <p:tag name="TRANSPARENCY" val="True"/>
  <p:tag name="LATEXENGINEID" val="0"/>
  <p:tag name="TEMPFOLDER" val="/private/var/folders/hw/mj39tp6131v58p25pbtstvn80000gn/T/com.microsoft.Powerpoint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128"/>
  <p:tag name="OUTPUTTYPE" val="PDF"/>
  <p:tag name="IGUANATEXVERSION" val="160"/>
  <p:tag name="LATEXADDIN" val="\documentclass{article}&#10;\usepackage{amsmath}&#10;\usepackage{mdsymbol}&#10;\usepackage[default]{lato}&#10;\usepackage[T1]{fontenc}&#10;\usepackage{bm}&#10;\pagestyle{empty}&#10;\begin{document}&#10;&#10;$\bm{L}$ captures network structure&#10;&#10;\end{document}"/>
  <p:tag name="IGUANATEXSIZE" val="28"/>
  <p:tag name="IGUANATEXCURSOR" val="206"/>
  <p:tag name="TRANSPARENCY" val="True"/>
  <p:tag name="LATEXENGINEID" val="0"/>
  <p:tag name="TEMPFOLDER" val="/private/var/folders/hw/mj39tp6131v58p25pbtstvn80000gn/T/com.microsoft.Powerpoint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"/>
  <p:tag name="ORIGINALWIDTH" val="153"/>
  <p:tag name="OUTPUTTYPE" val="PDF"/>
  <p:tag name="IGUANATEXVERSION" val="160"/>
  <p:tag name="LATEXADDIN" val="\documentclass{article}&#10;\usepackage{amsmath}&#10;\usepackage[default]{lato}&#10;\usepackage{mdsymbol}&#10;\usepackage[T1]{fontenc}&#10;\pagestyle{empty}&#10;\begin{document}&#10;\begin{align*}&#10;m_i\dot{\omega_i} + d_i\omega_i &amp;= P_i - \sum_jb_{ij}\sin(\theta_i-\theta_j)\\&#10;d_i\omega_i &amp;= P_i - \sum_jb_{ij}\sin(\theta_i-\theta_j)&#10;\end{align*}&#10;\end{document}"/>
  <p:tag name="IGUANATEXSIZE" val="28"/>
  <p:tag name="IGUANATEXCURSOR" val="93"/>
  <p:tag name="TRANSPARENCY" val="True"/>
  <p:tag name="LATEXENGINEID" val="0"/>
  <p:tag name="TEMPFOLDER" val="/private/var/folders/hw/mj39tp6131v58p25pbtstvn80000gn/T/com.microsoft.Powerpoint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89"/>
  <p:tag name="OUTPUTTYPE" val="PDF"/>
  <p:tag name="IGUANATEXVERSION" val="160"/>
  <p:tag name="LATEXADDIN" val="\documentclass{article}&#10;\usepackage{amsmath}&#10;\usepackage{mdsymbol}&#10;\usepackage[default]{lato}&#10;\usepackage[T1]{fontenc}&#10;\usepackage{bm}&#10;\pagestyle{empty}&#10;\begin{document}&#10;&#10;\begin{equation*}&#10;\mathbf{M}\dot{\bf{\omega}} + \bm{D}\bm{\omega} = \bm{P} - \bm{L}\bm{\theta}&#10;\end{equation*}&#10;&#10;\end{document}"/>
  <p:tag name="IGUANATEXSIZE" val="28"/>
  <p:tag name="IGUANATEXCURSOR" val="265"/>
  <p:tag name="TRANSPARENCY" val="True"/>
  <p:tag name="LATEXENGINEID" val="0"/>
  <p:tag name="TEMPFOLDER" val="/private/var/folders/hw/mj39tp6131v58p25pbtstvn80000gn/T/com.microsoft.Powerpoint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128"/>
  <p:tag name="OUTPUTTYPE" val="PDF"/>
  <p:tag name="IGUANATEXVERSION" val="160"/>
  <p:tag name="LATEXADDIN" val="\documentclass{article}&#10;\usepackage{amsmath}&#10;\usepackage{mdsymbol}&#10;\usepackage[default]{lato}&#10;\usepackage[T1]{fontenc}&#10;\usepackage{bm}&#10;\pagestyle{empty}&#10;\begin{document}&#10;&#10;$\bm{L}$ captures network structure&#10;&#10;\end{document}"/>
  <p:tag name="IGUANATEXSIZE" val="28"/>
  <p:tag name="IGUANATEXCURSOR" val="206"/>
  <p:tag name="TRANSPARENCY" val="True"/>
  <p:tag name="LATEXENGINEID" val="0"/>
  <p:tag name="TEMPFOLDER" val="/private/var/folders/hw/mj39tp6131v58p25pbtstvn80000gn/T/com.microsoft.Powerpoint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"/>
  <p:tag name="ORIGINALWIDTH" val="109"/>
  <p:tag name="OUTPUTTYPE" val="PDF"/>
  <p:tag name="IGUANATEXVERSION" val="160"/>
  <p:tag name="LATEXADDIN" val="\documentclass{article}&#10;\usepackage{amsmath}&#10;\usepackage{mdsymbol}&#10;\usepackage[default]{lato}&#10;\usepackage[T1]{fontenc}&#10;\usepackage{bm}&#10;\usepackage[dvipsnames]{xcolor}&#10;\definecolor{sciblue}{RGB}{12, 93, 165}&#10;\definecolor{scigreen}{RGB}{0, 185, 68}&#10;\definecolor{sciorange}{RGB}{255, 149, 0}&#10;\definecolor{scired}{RGB}{255, 44, 0}&#10;&#10;\pagestyle{empty}&#10;\begin{document}&#10;&#10;\begin{align*}&#10;\bm{L} =&#10;\begin{bmatrix}&#10;{\color{sciblue}\bm{L}_1} &amp; \bm{0} &amp; \bm{0}\\&#10;\bm{0} &amp; {\color{scigreen}\bm{L}_2} &amp; \bm{0}\\&#10;\bm{0} &amp; \bm{0} &amp; {\color{sciorange}\bm{L}_3}&#10;\end{bmatrix}&#10;+ \varepsilon {\color{scired}\bm{L}_i}&#10;\end{align*}&#10;&#10;\end{document}"/>
  <p:tag name="IGUANATEXSIZE" val="28"/>
  <p:tag name="IGUANATEXCURSOR" val="595"/>
  <p:tag name="TRANSPARENCY" val="True"/>
  <p:tag name="LATEXENGINEID" val="0"/>
  <p:tag name="TEMPFOLDER" val="/private/var/folders/hw/mj39tp6131v58p25pbtstvn80000gn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5DA5"/>
      </a:accent1>
      <a:accent2>
        <a:srgbClr val="00B945"/>
      </a:accent2>
      <a:accent3>
        <a:srgbClr val="FF9500"/>
      </a:accent3>
      <a:accent4>
        <a:srgbClr val="FF2C00"/>
      </a:accent4>
      <a:accent5>
        <a:srgbClr val="835B97"/>
      </a:accent5>
      <a:accent6>
        <a:srgbClr val="4747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2184</TotalTime>
  <Words>160</Words>
  <Application>Microsoft Macintosh PowerPoint</Application>
  <PresentationFormat>Widescreen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Lato</vt:lpstr>
      <vt:lpstr>Arial</vt:lpstr>
      <vt:lpstr>Office Theme</vt:lpstr>
      <vt:lpstr>Frequency Dynamics of Power Grids</vt:lpstr>
      <vt:lpstr>Motivation</vt:lpstr>
      <vt:lpstr>Grid Frequency</vt:lpstr>
      <vt:lpstr>Swing Equations</vt:lpstr>
      <vt:lpstr>Swing Equations</vt:lpstr>
      <vt:lpstr>Larger Grids</vt:lpstr>
      <vt:lpstr>Perturbation Theory</vt:lpstr>
      <vt:lpstr>Results</vt:lpstr>
      <vt:lpstr>Results</vt:lpstr>
      <vt:lpstr>Outlook</vt:lpstr>
      <vt:lpstr>Outlook</vt:lpstr>
      <vt:lpstr>Group and 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Frequency Dynamics of Power Grids</dc:title>
  <dc:creator>Fritzsch Julian</dc:creator>
  <cp:lastModifiedBy>Fritzsch Julian</cp:lastModifiedBy>
  <cp:revision>41</cp:revision>
  <dcterms:created xsi:type="dcterms:W3CDTF">2022-09-13T09:16:42Z</dcterms:created>
  <dcterms:modified xsi:type="dcterms:W3CDTF">2022-09-15T18:56:14Z</dcterms:modified>
</cp:coreProperties>
</file>