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1pPr>
    <a:lvl2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2pPr>
    <a:lvl3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3pPr>
    <a:lvl4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4pPr>
    <a:lvl5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5pPr>
    <a:lvl6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6pPr>
    <a:lvl7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7pPr>
    <a:lvl8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8pPr>
    <a:lvl9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Gill Sans Light"/>
        <a:ea typeface="Gill Sans Light"/>
        <a:cs typeface="Gill Sans Light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48"/>
  </p:normalViewPr>
  <p:slideViewPr>
    <p:cSldViewPr snapToGrid="0" snapToObjects="1">
      <p:cViewPr varScale="1">
        <p:scale>
          <a:sx n="44" d="100"/>
          <a:sy n="44" d="100"/>
        </p:scale>
        <p:origin x="232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  <a:lvl2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2pPr>
            <a:lvl3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3pPr>
            <a:lvl4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4pPr>
            <a:lvl5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>
            <a:spLocks noGrp="1"/>
          </p:cNvSpPr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 Juan López</a:t>
            </a:r>
          </a:p>
        </p:txBody>
      </p:sp>
      <p:sp>
        <p:nvSpPr>
          <p:cNvPr id="94" name="“Escribe una cita aquí”"/>
          <p:cNvSpPr txBox="1">
            <a:spLocks noGrp="1"/>
          </p:cNvSpPr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“Escribe una cita aquí”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>
            <a:spLocks noGrp="1"/>
          </p:cNvSpPr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  <a:lvl2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2pPr>
            <a:lvl3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3pPr>
            <a:lvl4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4pPr>
            <a:lvl5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  <a:lvl2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2pPr>
            <a:lvl3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3pPr>
            <a:lvl4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4pPr>
            <a:lvl5pPr marL="0" indent="0" algn="ctr">
              <a:spcBef>
                <a:spcPts val="0"/>
              </a:spcBef>
              <a:buSzTx/>
              <a:buNone/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75468" indent="-575468">
              <a:lnSpc>
                <a:spcPct val="120000"/>
              </a:lnSpc>
              <a:spcBef>
                <a:spcPts val="4500"/>
              </a:spcBef>
              <a:defRPr sz="50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  <a:lvl2pPr marL="1312068" indent="-575468">
              <a:lnSpc>
                <a:spcPct val="120000"/>
              </a:lnSpc>
              <a:spcBef>
                <a:spcPts val="4500"/>
              </a:spcBef>
              <a:defRPr sz="50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2pPr>
            <a:lvl3pPr marL="2048668" indent="-575468">
              <a:lnSpc>
                <a:spcPct val="120000"/>
              </a:lnSpc>
              <a:spcBef>
                <a:spcPts val="4500"/>
              </a:spcBef>
              <a:defRPr sz="50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3pPr>
            <a:lvl4pPr marL="2785268" indent="-575468">
              <a:lnSpc>
                <a:spcPct val="120000"/>
              </a:lnSpc>
              <a:spcBef>
                <a:spcPts val="4500"/>
              </a:spcBef>
              <a:defRPr sz="50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4pPr>
            <a:lvl5pPr marL="3521868" indent="-575468">
              <a:lnSpc>
                <a:spcPct val="120000"/>
              </a:lnSpc>
              <a:spcBef>
                <a:spcPts val="4500"/>
              </a:spcBef>
              <a:defRPr sz="50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>
            <a:spLocks noGrp="1"/>
          </p:cNvSpPr>
          <p:nvPr>
            <p:ph type="pic" sz="half" idx="21"/>
          </p:nvPr>
        </p:nvSpPr>
        <p:spPr>
          <a:xfrm>
            <a:off x="11814854" y="3230211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>
            <a:spLocks noGrp="1"/>
          </p:cNvSpPr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575468" indent="-575468">
              <a:lnSpc>
                <a:spcPct val="120000"/>
              </a:lnSpc>
              <a:spcBef>
                <a:spcPts val="4500"/>
              </a:spcBef>
              <a:defRPr sz="50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  <a:lvl2pPr marL="1312068" indent="-575468">
              <a:lnSpc>
                <a:spcPct val="120000"/>
              </a:lnSpc>
              <a:spcBef>
                <a:spcPts val="4500"/>
              </a:spcBef>
              <a:defRPr sz="50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2pPr>
            <a:lvl3pPr marL="2048668" indent="-575468">
              <a:lnSpc>
                <a:spcPct val="120000"/>
              </a:lnSpc>
              <a:spcBef>
                <a:spcPts val="4500"/>
              </a:spcBef>
              <a:defRPr sz="50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3pPr>
            <a:lvl4pPr marL="2785268" indent="-575468">
              <a:lnSpc>
                <a:spcPct val="120000"/>
              </a:lnSpc>
              <a:spcBef>
                <a:spcPts val="4500"/>
              </a:spcBef>
              <a:defRPr sz="50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4pPr>
            <a:lvl5pPr marL="3521868" indent="-575468">
              <a:lnSpc>
                <a:spcPct val="120000"/>
              </a:lnSpc>
              <a:spcBef>
                <a:spcPts val="4500"/>
              </a:spcBef>
              <a:defRPr sz="50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>
            <a:spLocks noGrp="1"/>
          </p:cNvSpPr>
          <p:nvPr>
            <p:ph type="pic" sz="half" idx="21"/>
          </p:nvPr>
        </p:nvSpPr>
        <p:spPr>
          <a:xfrm>
            <a:off x="12407900" y="57150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n"/>
          <p:cNvSpPr>
            <a:spLocks noGrp="1"/>
          </p:cNvSpPr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2-10-superquadro_1631x2178.jpeg"/>
          <p:cNvSpPr>
            <a:spLocks noGrp="1"/>
          </p:cNvSpPr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defRPr sz="24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0" baseline="0">
          <a:solidFill>
            <a:schemeClr val="accent5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0" baseline="0">
          <a:solidFill>
            <a:schemeClr val="accent5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0" baseline="0">
          <a:solidFill>
            <a:schemeClr val="accent5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0" baseline="0">
          <a:solidFill>
            <a:schemeClr val="accent5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0" baseline="0">
          <a:solidFill>
            <a:schemeClr val="accent5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0" baseline="0">
          <a:solidFill>
            <a:schemeClr val="accent5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0" baseline="0">
          <a:solidFill>
            <a:schemeClr val="accent5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0" baseline="0">
          <a:solidFill>
            <a:schemeClr val="accent5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0" baseline="0">
          <a:solidFill>
            <a:schemeClr val="accent5"/>
          </a:solidFill>
          <a:uFillTx/>
          <a:latin typeface="+mn-lt"/>
          <a:ea typeface="+mn-ea"/>
          <a:cs typeface="+mn-cs"/>
          <a:sym typeface="Baskerville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easuring the distortion of time"/>
          <p:cNvSpPr txBox="1">
            <a:spLocks noGrp="1"/>
          </p:cNvSpPr>
          <p:nvPr>
            <p:ph type="ctrTitle"/>
          </p:nvPr>
        </p:nvSpPr>
        <p:spPr>
          <a:xfrm>
            <a:off x="666750" y="846185"/>
            <a:ext cx="23050500" cy="4232021"/>
          </a:xfrm>
          <a:prstGeom prst="rect">
            <a:avLst/>
          </a:prstGeom>
          <a:effectLst>
            <a:outerShdw blurRad="190500" dist="63500" dir="5400000" rotWithShape="0">
              <a:srgbClr val="FF5750"/>
            </a:outerShdw>
          </a:effectLst>
        </p:spPr>
        <p:txBody>
          <a:bodyPr anchor="ctr"/>
          <a:lstStyle/>
          <a:p>
            <a:r>
              <a:t>Measuring the distortion of time</a:t>
            </a:r>
          </a:p>
        </p:txBody>
      </p:sp>
      <p:sp>
        <p:nvSpPr>
          <p:cNvPr id="120" name="Daniel SOBRAL BLANCO…"/>
          <p:cNvSpPr txBox="1">
            <a:spLocks noGrp="1"/>
          </p:cNvSpPr>
          <p:nvPr>
            <p:ph type="subTitle" sz="half" idx="1"/>
          </p:nvPr>
        </p:nvSpPr>
        <p:spPr>
          <a:xfrm>
            <a:off x="666750" y="5989731"/>
            <a:ext cx="23050500" cy="4657537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ochin"/>
                <a:ea typeface="Cochin"/>
                <a:cs typeface="Cochin"/>
                <a:sym typeface="Cochin"/>
              </a:defRPr>
            </a:pPr>
            <a:r>
              <a:t>Daniel SOBRAL BLANCO</a:t>
            </a:r>
          </a:p>
          <a:p>
            <a:pPr>
              <a:defRPr>
                <a:latin typeface="Cochin"/>
                <a:ea typeface="Cochin"/>
                <a:cs typeface="Cochin"/>
                <a:sym typeface="Cochin"/>
              </a:defRPr>
            </a:pPr>
            <a:endParaRPr/>
          </a:p>
          <a:p>
            <a:pPr>
              <a:defRPr>
                <a:latin typeface="Cochin"/>
                <a:ea typeface="Cochin"/>
                <a:cs typeface="Cochin"/>
                <a:sym typeface="Cochin"/>
              </a:defRPr>
            </a:pPr>
            <a:r>
              <a:t>3rd year PhD student with Camille Bonvin</a:t>
            </a:r>
          </a:p>
          <a:p>
            <a:pPr>
              <a:defRPr>
                <a:latin typeface="Cochin"/>
                <a:ea typeface="Cochin"/>
                <a:cs typeface="Cochin"/>
                <a:sym typeface="Cochin"/>
              </a:defRPr>
            </a:pPr>
            <a:endParaRPr/>
          </a:p>
          <a:p>
            <a:pPr>
              <a:defRPr sz="4600">
                <a:latin typeface="Cochin"/>
                <a:ea typeface="Cochin"/>
                <a:cs typeface="Cochin"/>
                <a:sym typeface="Cochin"/>
              </a:defRPr>
            </a:pPr>
            <a:r>
              <a:t>Department of Theoretical Physics,</a:t>
            </a:r>
          </a:p>
          <a:p>
            <a:pPr>
              <a:defRPr sz="4600">
                <a:latin typeface="Cochin"/>
                <a:ea typeface="Cochin"/>
                <a:cs typeface="Cochin"/>
                <a:sym typeface="Cochin"/>
              </a:defRPr>
            </a:pPr>
            <a:r>
              <a:t>University of Geneva</a:t>
            </a:r>
          </a:p>
        </p:txBody>
      </p:sp>
      <p:sp>
        <p:nvSpPr>
          <p:cNvPr id="121" name="Young Researchers Day Geneva 2022"/>
          <p:cNvSpPr txBox="1"/>
          <p:nvPr/>
        </p:nvSpPr>
        <p:spPr>
          <a:xfrm>
            <a:off x="5699149" y="11367092"/>
            <a:ext cx="1298570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 i="1">
                <a:solidFill>
                  <a:srgbClr val="9F3632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Young Researchers Day Geneva 2022</a:t>
            </a:r>
          </a:p>
        </p:txBody>
      </p:sp>
      <p:pic>
        <p:nvPicPr>
          <p:cNvPr id="122" name="logounige.png" descr="logouni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86" y="5600438"/>
            <a:ext cx="2991174" cy="2991173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HOW?:"/>
          <p:cNvSpPr txBox="1"/>
          <p:nvPr/>
        </p:nvSpPr>
        <p:spPr>
          <a:xfrm>
            <a:off x="1291815" y="2857181"/>
            <a:ext cx="249493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sz="55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HOW?:</a:t>
            </a:r>
          </a:p>
        </p:txBody>
      </p:sp>
      <p:sp>
        <p:nvSpPr>
          <p:cNvPr id="423" name="Correlations between galaxies sitting in at different points inside a gravitational well."/>
          <p:cNvSpPr txBox="1"/>
          <p:nvPr/>
        </p:nvSpPr>
        <p:spPr>
          <a:xfrm>
            <a:off x="6822132" y="2838167"/>
            <a:ext cx="16270053" cy="1875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sz="55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Correlations</a:t>
            </a:r>
            <a:r>
              <a:t> between </a:t>
            </a:r>
            <a:r>
              <a:rPr b="1"/>
              <a:t>galaxies</a:t>
            </a:r>
            <a:r>
              <a:t> sitting in </a:t>
            </a:r>
            <a:r>
              <a:rPr b="1"/>
              <a:t>at different points</a:t>
            </a:r>
            <a:r>
              <a:t> inside a gravitational well.</a:t>
            </a:r>
          </a:p>
        </p:txBody>
      </p:sp>
      <p:sp>
        <p:nvSpPr>
          <p:cNvPr id="424" name="Figura"/>
          <p:cNvSpPr/>
          <p:nvPr/>
        </p:nvSpPr>
        <p:spPr>
          <a:xfrm rot="16200000" flipH="1">
            <a:off x="7291338" y="5641060"/>
            <a:ext cx="4378367" cy="10622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6" h="21600" extrusionOk="0">
                <a:moveTo>
                  <a:pt x="21432" y="11170"/>
                </a:moveTo>
                <a:cubicBezTo>
                  <a:pt x="21229" y="15695"/>
                  <a:pt x="12861" y="19767"/>
                  <a:pt x="0" y="21600"/>
                </a:cubicBezTo>
                <a:cubicBezTo>
                  <a:pt x="50" y="17695"/>
                  <a:pt x="128" y="13790"/>
                  <a:pt x="234" y="9886"/>
                </a:cubicBezTo>
                <a:cubicBezTo>
                  <a:pt x="324" y="6590"/>
                  <a:pt x="433" y="3294"/>
                  <a:pt x="563" y="0"/>
                </a:cubicBezTo>
                <a:cubicBezTo>
                  <a:pt x="2957" y="427"/>
                  <a:pt x="5311" y="961"/>
                  <a:pt x="7607" y="1603"/>
                </a:cubicBezTo>
                <a:cubicBezTo>
                  <a:pt x="15651" y="3852"/>
                  <a:pt x="21600" y="7438"/>
                  <a:pt x="21432" y="11170"/>
                </a:cubicBezTo>
                <a:close/>
              </a:path>
            </a:pathLst>
          </a:custGeom>
          <a:solidFill>
            <a:srgbClr val="00A1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5" name="Figura"/>
          <p:cNvSpPr/>
          <p:nvPr/>
        </p:nvSpPr>
        <p:spPr>
          <a:xfrm>
            <a:off x="1294288" y="5736349"/>
            <a:ext cx="16371797" cy="3838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solidFill>
            <a:srgbClr val="00A1FF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6" name="Óvalo"/>
          <p:cNvSpPr/>
          <p:nvPr/>
        </p:nvSpPr>
        <p:spPr>
          <a:xfrm>
            <a:off x="4063749" y="5999360"/>
            <a:ext cx="10832883" cy="3264467"/>
          </a:xfrm>
          <a:prstGeom prst="ellipse">
            <a:avLst/>
          </a:prstGeom>
          <a:solidFill>
            <a:srgbClr val="3C55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27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8678">
            <a:off x="8861165" y="11618131"/>
            <a:ext cx="1751160" cy="1751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8678">
            <a:off x="11989872" y="9698512"/>
            <a:ext cx="1751160" cy="1751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8678">
            <a:off x="5518050" y="10076531"/>
            <a:ext cx="1751160" cy="1751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8" name="Agrupar"/>
          <p:cNvGrpSpPr/>
          <p:nvPr/>
        </p:nvGrpSpPr>
        <p:grpSpPr>
          <a:xfrm flipH="1">
            <a:off x="20853807" y="5483399"/>
            <a:ext cx="1936877" cy="3154960"/>
            <a:chOff x="0" y="0"/>
            <a:chExt cx="1936875" cy="3154958"/>
          </a:xfrm>
        </p:grpSpPr>
        <p:sp>
          <p:nvSpPr>
            <p:cNvPr id="430" name="Figura"/>
            <p:cNvSpPr/>
            <p:nvPr/>
          </p:nvSpPr>
          <p:spPr>
            <a:xfrm rot="11755">
              <a:off x="365628" y="775034"/>
              <a:ext cx="1443360" cy="1801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0"/>
                  </a:moveTo>
                  <a:cubicBezTo>
                    <a:pt x="10664" y="2034"/>
                    <a:pt x="10296" y="4048"/>
                    <a:pt x="9717" y="6017"/>
                  </a:cubicBezTo>
                  <a:cubicBezTo>
                    <a:pt x="9060" y="8248"/>
                    <a:pt x="8136" y="10411"/>
                    <a:pt x="6959" y="12469"/>
                  </a:cubicBezTo>
                  <a:cubicBezTo>
                    <a:pt x="6041" y="14202"/>
                    <a:pt x="4952" y="15862"/>
                    <a:pt x="3704" y="17429"/>
                  </a:cubicBezTo>
                  <a:cubicBezTo>
                    <a:pt x="2589" y="18828"/>
                    <a:pt x="1351" y="20150"/>
                    <a:pt x="0" y="21382"/>
                  </a:cubicBezTo>
                  <a:lnTo>
                    <a:pt x="21600" y="21600"/>
                  </a:lnTo>
                  <a:cubicBezTo>
                    <a:pt x="20222" y="20094"/>
                    <a:pt x="18956" y="18515"/>
                    <a:pt x="17809" y="16872"/>
                  </a:cubicBezTo>
                  <a:cubicBezTo>
                    <a:pt x="16662" y="15229"/>
                    <a:pt x="15637" y="13526"/>
                    <a:pt x="14741" y="11774"/>
                  </a:cubicBezTo>
                  <a:cubicBezTo>
                    <a:pt x="12817" y="8014"/>
                    <a:pt x="11497" y="4052"/>
                    <a:pt x="10817" y="0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1" name="Línea"/>
            <p:cNvSpPr/>
            <p:nvPr/>
          </p:nvSpPr>
          <p:spPr>
            <a:xfrm flipH="1">
              <a:off x="703437" y="2552641"/>
              <a:ext cx="196637" cy="56752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2" name="Línea"/>
            <p:cNvSpPr/>
            <p:nvPr/>
          </p:nvSpPr>
          <p:spPr>
            <a:xfrm>
              <a:off x="1287662" y="2573613"/>
              <a:ext cx="167344" cy="5813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3" name="Línea"/>
            <p:cNvSpPr/>
            <p:nvPr/>
          </p:nvSpPr>
          <p:spPr>
            <a:xfrm rot="21180000">
              <a:off x="1135861" y="790699"/>
              <a:ext cx="770443" cy="548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9042" y="1712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4" name="Línea"/>
            <p:cNvSpPr/>
            <p:nvPr/>
          </p:nvSpPr>
          <p:spPr>
            <a:xfrm rot="21180000">
              <a:off x="1173714" y="820958"/>
              <a:ext cx="696540" cy="980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898" y="14987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5" name="Figura"/>
            <p:cNvSpPr/>
            <p:nvPr/>
          </p:nvSpPr>
          <p:spPr>
            <a:xfrm rot="19800000">
              <a:off x="61455" y="409984"/>
              <a:ext cx="829332" cy="468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2" h="20285" extrusionOk="0">
                  <a:moveTo>
                    <a:pt x="20642" y="1592"/>
                  </a:moveTo>
                  <a:cubicBezTo>
                    <a:pt x="19371" y="581"/>
                    <a:pt x="17994" y="39"/>
                    <a:pt x="16602" y="2"/>
                  </a:cubicBezTo>
                  <a:cubicBezTo>
                    <a:pt x="14995" y="-41"/>
                    <a:pt x="13415" y="589"/>
                    <a:pt x="12000" y="1837"/>
                  </a:cubicBezTo>
                  <a:cubicBezTo>
                    <a:pt x="10510" y="2934"/>
                    <a:pt x="9224" y="4688"/>
                    <a:pt x="8273" y="6921"/>
                  </a:cubicBezTo>
                  <a:cubicBezTo>
                    <a:pt x="7430" y="8899"/>
                    <a:pt x="6880" y="11184"/>
                    <a:pt x="6200" y="13337"/>
                  </a:cubicBezTo>
                  <a:cubicBezTo>
                    <a:pt x="5588" y="15270"/>
                    <a:pt x="4870" y="17097"/>
                    <a:pt x="4055" y="18795"/>
                  </a:cubicBezTo>
                  <a:cubicBezTo>
                    <a:pt x="3404" y="18883"/>
                    <a:pt x="2749" y="18697"/>
                    <a:pt x="2142" y="18254"/>
                  </a:cubicBezTo>
                  <a:cubicBezTo>
                    <a:pt x="1020" y="17433"/>
                    <a:pt x="191" y="15907"/>
                    <a:pt x="171" y="14085"/>
                  </a:cubicBezTo>
                  <a:cubicBezTo>
                    <a:pt x="148" y="11969"/>
                    <a:pt x="1212" y="10219"/>
                    <a:pt x="2531" y="10530"/>
                  </a:cubicBezTo>
                  <a:cubicBezTo>
                    <a:pt x="-359" y="11035"/>
                    <a:pt x="-958" y="17706"/>
                    <a:pt x="1696" y="19845"/>
                  </a:cubicBezTo>
                  <a:cubicBezTo>
                    <a:pt x="3821" y="21559"/>
                    <a:pt x="5646" y="17902"/>
                    <a:pt x="7421" y="15147"/>
                  </a:cubicBezTo>
                  <a:cubicBezTo>
                    <a:pt x="7712" y="14694"/>
                    <a:pt x="8020" y="14273"/>
                    <a:pt x="8306" y="13812"/>
                  </a:cubicBezTo>
                  <a:cubicBezTo>
                    <a:pt x="9467" y="11943"/>
                    <a:pt x="10259" y="9477"/>
                    <a:pt x="11505" y="7768"/>
                  </a:cubicBezTo>
                  <a:cubicBezTo>
                    <a:pt x="12071" y="6993"/>
                    <a:pt x="12715" y="6397"/>
                    <a:pt x="13407" y="6008"/>
                  </a:cubicBezTo>
                  <a:lnTo>
                    <a:pt x="20642" y="1592"/>
                  </a:lnTo>
                  <a:close/>
                </a:path>
              </a:pathLst>
            </a:custGeom>
            <a:solidFill>
              <a:srgbClr val="420D1B"/>
            </a:solidFill>
            <a:ln w="25400" cap="flat">
              <a:solidFill>
                <a:srgbClr val="420D1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6" name="Figura"/>
            <p:cNvSpPr/>
            <p:nvPr/>
          </p:nvSpPr>
          <p:spPr>
            <a:xfrm rot="21180000">
              <a:off x="717952" y="67684"/>
              <a:ext cx="716525" cy="766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4" h="19675" extrusionOk="0">
                  <a:moveTo>
                    <a:pt x="16799" y="2878"/>
                  </a:moveTo>
                  <a:cubicBezTo>
                    <a:pt x="20637" y="6717"/>
                    <a:pt x="20631" y="12946"/>
                    <a:pt x="16786" y="16790"/>
                  </a:cubicBezTo>
                  <a:cubicBezTo>
                    <a:pt x="12941" y="20634"/>
                    <a:pt x="6713" y="20638"/>
                    <a:pt x="2875" y="16798"/>
                  </a:cubicBezTo>
                  <a:cubicBezTo>
                    <a:pt x="-963" y="12959"/>
                    <a:pt x="-957" y="6730"/>
                    <a:pt x="2888" y="2886"/>
                  </a:cubicBezTo>
                  <a:cubicBezTo>
                    <a:pt x="6733" y="-958"/>
                    <a:pt x="12961" y="-962"/>
                    <a:pt x="16799" y="2878"/>
                  </a:cubicBezTo>
                  <a:close/>
                </a:path>
              </a:pathLst>
            </a:custGeom>
            <a:solidFill>
              <a:srgbClr val="F8DAA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7" name="Figura"/>
            <p:cNvSpPr/>
            <p:nvPr/>
          </p:nvSpPr>
          <p:spPr>
            <a:xfrm rot="20700000">
              <a:off x="680927" y="81454"/>
              <a:ext cx="688217" cy="446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0841" extrusionOk="0">
                  <a:moveTo>
                    <a:pt x="21109" y="10500"/>
                  </a:moveTo>
                  <a:cubicBezTo>
                    <a:pt x="20104" y="11917"/>
                    <a:pt x="18865" y="12931"/>
                    <a:pt x="17510" y="13447"/>
                  </a:cubicBezTo>
                  <a:cubicBezTo>
                    <a:pt x="14880" y="14447"/>
                    <a:pt x="12071" y="13527"/>
                    <a:pt x="9971" y="10978"/>
                  </a:cubicBezTo>
                  <a:cubicBezTo>
                    <a:pt x="9433" y="14440"/>
                    <a:pt x="7929" y="17409"/>
                    <a:pt x="5821" y="19173"/>
                  </a:cubicBezTo>
                  <a:cubicBezTo>
                    <a:pt x="4170" y="20554"/>
                    <a:pt x="2251" y="21100"/>
                    <a:pt x="358" y="20728"/>
                  </a:cubicBezTo>
                  <a:cubicBezTo>
                    <a:pt x="-491" y="15857"/>
                    <a:pt x="189" y="10703"/>
                    <a:pt x="2214" y="6666"/>
                  </a:cubicBezTo>
                  <a:cubicBezTo>
                    <a:pt x="3533" y="4035"/>
                    <a:pt x="5360" y="2038"/>
                    <a:pt x="7463" y="925"/>
                  </a:cubicBezTo>
                  <a:cubicBezTo>
                    <a:pt x="10146" y="-500"/>
                    <a:pt x="13118" y="-271"/>
                    <a:pt x="15697" y="1561"/>
                  </a:cubicBezTo>
                  <a:cubicBezTo>
                    <a:pt x="18246" y="3370"/>
                    <a:pt x="20196" y="6591"/>
                    <a:pt x="21109" y="10500"/>
                  </a:cubicBezTo>
                  <a:close/>
                </a:path>
              </a:pathLst>
            </a:custGeom>
            <a:solidFill>
              <a:srgbClr val="420D1B"/>
            </a:solidFill>
            <a:ln w="25400" cap="flat">
              <a:solidFill>
                <a:srgbClr val="420D1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39" name="Measure the time distortion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1828303"/>
          </a:xfrm>
          <a:prstGeom prst="rect">
            <a:avLst/>
          </a:prstGeom>
          <a:effectLst>
            <a:outerShdw blurRad="190500" dist="25400" dir="5400000" rotWithShape="0">
              <a:schemeClr val="accent5">
                <a:hueOff val="-608019"/>
                <a:satOff val="-16379"/>
                <a:lumOff val="25127"/>
              </a:schemeClr>
            </a:outerShdw>
          </a:effectLst>
        </p:spPr>
        <p:txBody>
          <a:bodyPr/>
          <a:lstStyle/>
          <a:p>
            <a:r>
              <a:t>Measure the time distortion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1" animBg="1" advAuto="0"/>
      <p:bldP spid="423" grpId="2" animBg="1" advAuto="0"/>
      <p:bldP spid="424" grpId="4" animBg="1" advAuto="0"/>
      <p:bldP spid="425" grpId="5" animBg="1" advAuto="0"/>
      <p:bldP spid="426" grpId="6" animBg="1" advAuto="0"/>
      <p:bldP spid="427" grpId="7" animBg="1" advAuto="0"/>
      <p:bldP spid="428" grpId="8" animBg="1" advAuto="0"/>
      <p:bldP spid="429" grpId="9" animBg="1" advAuto="0"/>
      <p:bldP spid="438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HOW?:"/>
          <p:cNvSpPr txBox="1"/>
          <p:nvPr/>
        </p:nvSpPr>
        <p:spPr>
          <a:xfrm>
            <a:off x="1291815" y="2857181"/>
            <a:ext cx="249493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sz="55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HOW?:</a:t>
            </a:r>
          </a:p>
        </p:txBody>
      </p:sp>
      <p:sp>
        <p:nvSpPr>
          <p:cNvPr id="442" name="Correlations between galaxies sitting in at different points inside a gravitational well."/>
          <p:cNvSpPr txBox="1"/>
          <p:nvPr/>
        </p:nvSpPr>
        <p:spPr>
          <a:xfrm>
            <a:off x="6822132" y="2838167"/>
            <a:ext cx="16270053" cy="1875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sz="55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Correlations</a:t>
            </a:r>
            <a:r>
              <a:t> between </a:t>
            </a:r>
            <a:r>
              <a:rPr b="1"/>
              <a:t>galaxies</a:t>
            </a:r>
            <a:r>
              <a:t> sitting in </a:t>
            </a:r>
            <a:r>
              <a:rPr b="1"/>
              <a:t>at different points</a:t>
            </a:r>
            <a:r>
              <a:t> inside a gravitational well.</a:t>
            </a:r>
          </a:p>
        </p:txBody>
      </p:sp>
      <p:sp>
        <p:nvSpPr>
          <p:cNvPr id="443" name="Remove the redshift due to the expansion of the Universe"/>
          <p:cNvSpPr txBox="1"/>
          <p:nvPr/>
        </p:nvSpPr>
        <p:spPr>
          <a:xfrm>
            <a:off x="1169440" y="5982834"/>
            <a:ext cx="17123185" cy="90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sz="55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rPr b="1">
                <a:solidFill>
                  <a:srgbClr val="000000"/>
                </a:solidFill>
              </a:rPr>
              <a:t>Remove</a:t>
            </a:r>
            <a:r>
              <a:t> the redshift due to the </a:t>
            </a: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expansion</a:t>
            </a:r>
            <a:r>
              <a:t> of the Universe</a:t>
            </a:r>
          </a:p>
        </p:txBody>
      </p:sp>
      <p:sp>
        <p:nvSpPr>
          <p:cNvPr id="444" name="Remove the doppler contribution"/>
          <p:cNvSpPr txBox="1"/>
          <p:nvPr/>
        </p:nvSpPr>
        <p:spPr>
          <a:xfrm>
            <a:off x="1149948" y="7949391"/>
            <a:ext cx="10204693" cy="90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sz="55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rPr b="1">
                <a:solidFill>
                  <a:srgbClr val="000000"/>
                </a:solidFill>
              </a:rPr>
              <a:t>Remove</a:t>
            </a:r>
            <a:r>
              <a:t> the </a:t>
            </a: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doppler</a:t>
            </a:r>
            <a:r>
              <a:t> contribution</a:t>
            </a:r>
          </a:p>
        </p:txBody>
      </p:sp>
      <p:sp>
        <p:nvSpPr>
          <p:cNvPr id="445" name="Isolate the gravitational redshift contribution"/>
          <p:cNvSpPr txBox="1"/>
          <p:nvPr/>
        </p:nvSpPr>
        <p:spPr>
          <a:xfrm>
            <a:off x="1149948" y="5982834"/>
            <a:ext cx="14280072" cy="90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sz="55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rPr b="1">
                <a:solidFill>
                  <a:schemeClr val="accent1">
                    <a:hueOff val="-78595"/>
                    <a:satOff val="12505"/>
                    <a:lumOff val="13871"/>
                  </a:schemeClr>
                </a:solidFill>
              </a:rPr>
              <a:t>Isolate</a:t>
            </a:r>
            <a:r>
              <a:t> the </a:t>
            </a: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gravitational redshift</a:t>
            </a:r>
            <a:r>
              <a:t> contribution</a:t>
            </a:r>
          </a:p>
        </p:txBody>
      </p:sp>
      <p:sp>
        <p:nvSpPr>
          <p:cNvPr id="446" name="First measurement of the time distortion at cosmic scales"/>
          <p:cNvSpPr txBox="1"/>
          <p:nvPr/>
        </p:nvSpPr>
        <p:spPr>
          <a:xfrm>
            <a:off x="4979380" y="7667940"/>
            <a:ext cx="14425240" cy="202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4500"/>
              </a:spcBef>
              <a:defRPr sz="60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rPr>
                <a:solidFill>
                  <a:srgbClr val="000000"/>
                </a:solidFill>
              </a:rPr>
              <a:t>First measurement</a:t>
            </a:r>
            <a:r>
              <a:t> </a:t>
            </a:r>
            <a:r>
              <a:rPr>
                <a:solidFill>
                  <a:srgbClr val="000000"/>
                </a:solidFill>
              </a:rPr>
              <a:t>of the </a:t>
            </a:r>
            <a:r>
              <a:rPr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time distortion</a:t>
            </a:r>
            <a:r>
              <a:rPr>
                <a:solidFill>
                  <a:srgbClr val="000000"/>
                </a:solidFill>
              </a:rPr>
              <a:t> at cosmic scales</a:t>
            </a:r>
          </a:p>
        </p:txBody>
      </p:sp>
      <p:sp>
        <p:nvSpPr>
          <p:cNvPr id="447" name="Looking forward upcoming surveys!"/>
          <p:cNvSpPr txBox="1"/>
          <p:nvPr/>
        </p:nvSpPr>
        <p:spPr>
          <a:xfrm>
            <a:off x="3101759" y="10974000"/>
            <a:ext cx="14170067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spcBef>
                <a:spcPts val="4500"/>
              </a:spcBef>
              <a:defRPr sz="60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Looking forward upcoming surveys!</a:t>
            </a:r>
          </a:p>
        </p:txBody>
      </p:sp>
      <p:sp>
        <p:nvSpPr>
          <p:cNvPr id="448" name="DESI…"/>
          <p:cNvSpPr txBox="1"/>
          <p:nvPr/>
        </p:nvSpPr>
        <p:spPr>
          <a:xfrm>
            <a:off x="15644790" y="10162470"/>
            <a:ext cx="5637451" cy="260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4500"/>
              </a:spcBef>
              <a:defRPr sz="6000" b="1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DESI</a:t>
            </a:r>
          </a:p>
          <a:p>
            <a:pPr algn="ctr">
              <a:lnSpc>
                <a:spcPct val="120000"/>
              </a:lnSpc>
              <a:spcBef>
                <a:spcPts val="4500"/>
              </a:spcBef>
              <a:defRPr sz="6000" b="1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SKA</a:t>
            </a:r>
          </a:p>
        </p:txBody>
      </p:sp>
      <p:sp>
        <p:nvSpPr>
          <p:cNvPr id="449" name="Measure the time distortion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1828303"/>
          </a:xfrm>
          <a:prstGeom prst="rect">
            <a:avLst/>
          </a:prstGeom>
          <a:effectLst>
            <a:outerShdw blurRad="190500" dist="25400" dir="5400000" rotWithShape="0">
              <a:schemeClr val="accent5">
                <a:hueOff val="-608019"/>
                <a:satOff val="-16379"/>
                <a:lumOff val="25127"/>
              </a:schemeClr>
            </a:outerShdw>
          </a:effectLst>
        </p:spPr>
        <p:txBody>
          <a:bodyPr/>
          <a:lstStyle/>
          <a:p>
            <a:r>
              <a:t>Measure the time distortion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" grpId="1" animBg="1" advAuto="0"/>
      <p:bldP spid="443" grpId="3" animBg="1" advAuto="0"/>
      <p:bldP spid="444" grpId="2" animBg="1" advAuto="0"/>
      <p:bldP spid="444" grpId="4" animBg="1" advAuto="0"/>
      <p:bldP spid="445" grpId="5" animBg="1" advAuto="0"/>
      <p:bldP spid="446" grpId="6" animBg="1" advAuto="0"/>
      <p:bldP spid="447" grpId="7" animBg="1" advAuto="0"/>
      <p:bldP spid="448" grpId="8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452" name="JWSTdeepinfrarred.jpg" descr="JWSTdeepinfrar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15" y="-5710040"/>
            <a:ext cx="24634580" cy="25136247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Thanks for listening!"/>
          <p:cNvSpPr txBox="1"/>
          <p:nvPr/>
        </p:nvSpPr>
        <p:spPr>
          <a:xfrm>
            <a:off x="1232734" y="4070541"/>
            <a:ext cx="15363052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FFFFFF"/>
                </a:solidFill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r>
              <a:t>Thanks for listening! </a:t>
            </a:r>
          </a:p>
        </p:txBody>
      </p:sp>
      <p:sp>
        <p:nvSpPr>
          <p:cNvPr id="454" name="Visit YouTube channel: COSMIC BLUESHIFT"/>
          <p:cNvSpPr txBox="1"/>
          <p:nvPr/>
        </p:nvSpPr>
        <p:spPr>
          <a:xfrm>
            <a:off x="7610653" y="10835418"/>
            <a:ext cx="16193563" cy="1009879"/>
          </a:xfrm>
          <a:prstGeom prst="rect">
            <a:avLst/>
          </a:prstGeom>
          <a:solidFill>
            <a:srgbClr val="AB180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700" b="1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Visit YouTube channel: COSMIC BLUESHIFT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PECIAL RELATIVITY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1828303"/>
          </a:xfrm>
          <a:prstGeom prst="rect">
            <a:avLst/>
          </a:prstGeom>
          <a:effectLst>
            <a:outerShdw blurRad="190500" dist="25400" dir="5400000" rotWithShape="0">
              <a:schemeClr val="accent5">
                <a:hueOff val="-608019"/>
                <a:satOff val="-16379"/>
                <a:lumOff val="25127"/>
              </a:schemeClr>
            </a:outerShdw>
          </a:effectLst>
        </p:spPr>
        <p:txBody>
          <a:bodyPr/>
          <a:lstStyle/>
          <a:p>
            <a:r>
              <a:t>SPECIAL RELATIVITY</a:t>
            </a:r>
          </a:p>
        </p:txBody>
      </p:sp>
      <p:sp>
        <p:nvSpPr>
          <p:cNvPr id="125" name="Albert Einstein (1905)"/>
          <p:cNvSpPr txBox="1"/>
          <p:nvPr/>
        </p:nvSpPr>
        <p:spPr>
          <a:xfrm>
            <a:off x="1730964" y="3076730"/>
            <a:ext cx="5677992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Albert Einstein (1905)</a:t>
            </a:r>
          </a:p>
        </p:txBody>
      </p:sp>
      <p:pic>
        <p:nvPicPr>
          <p:cNvPr id="126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763" y="4894343"/>
            <a:ext cx="5162394" cy="674671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Time passes at a different rate for observers moving at different velocities."/>
          <p:cNvSpPr txBox="1"/>
          <p:nvPr/>
        </p:nvSpPr>
        <p:spPr>
          <a:xfrm>
            <a:off x="9088081" y="2628420"/>
            <a:ext cx="13030773" cy="172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rPr b="1"/>
              <a:t>Time</a:t>
            </a:r>
            <a:r>
              <a:t> passes at a </a:t>
            </a:r>
            <a:r>
              <a:rPr b="1"/>
              <a:t>different rate</a:t>
            </a:r>
            <a:r>
              <a:t> for observers moving at </a:t>
            </a:r>
            <a:r>
              <a:rPr b="1"/>
              <a:t>different velocities.</a:t>
            </a:r>
          </a:p>
        </p:txBody>
      </p:sp>
      <p:grpSp>
        <p:nvGrpSpPr>
          <p:cNvPr id="150" name="Agrupar"/>
          <p:cNvGrpSpPr/>
          <p:nvPr/>
        </p:nvGrpSpPr>
        <p:grpSpPr>
          <a:xfrm>
            <a:off x="8930644" y="5002431"/>
            <a:ext cx="2054760" cy="2389521"/>
            <a:chOff x="0" y="0"/>
            <a:chExt cx="2054759" cy="2389520"/>
          </a:xfrm>
        </p:grpSpPr>
        <p:pic>
          <p:nvPicPr>
            <p:cNvPr id="128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508516" y="1330390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30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54218" y="622832"/>
              <a:ext cx="346320" cy="63501"/>
            </a:xfrm>
            <a:prstGeom prst="rect">
              <a:avLst/>
            </a:prstGeom>
            <a:effectLst/>
          </p:spPr>
        </p:pic>
        <p:sp>
          <p:nvSpPr>
            <p:cNvPr id="132" name="Círculo"/>
            <p:cNvSpPr/>
            <p:nvPr/>
          </p:nvSpPr>
          <p:spPr>
            <a:xfrm>
              <a:off x="0" y="334760"/>
              <a:ext cx="2054760" cy="2054761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33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854218" y="2025508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35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100000">
              <a:off x="1306776" y="824571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37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900000">
              <a:off x="401663" y="1767864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39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085" y="1330390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41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500000">
              <a:off x="1306776" y="1823768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43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700000">
              <a:off x="386579" y="847829"/>
              <a:ext cx="346320" cy="63501"/>
            </a:xfrm>
            <a:prstGeom prst="rect">
              <a:avLst/>
            </a:prstGeom>
            <a:effectLst/>
          </p:spPr>
        </p:pic>
        <p:sp>
          <p:nvSpPr>
            <p:cNvPr id="145" name="Rectángulo"/>
            <p:cNvSpPr/>
            <p:nvPr/>
          </p:nvSpPr>
          <p:spPr>
            <a:xfrm rot="13500000">
              <a:off x="1717611" y="327746"/>
              <a:ext cx="294111" cy="19177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6" name="Línea"/>
            <p:cNvSpPr/>
            <p:nvPr/>
          </p:nvSpPr>
          <p:spPr>
            <a:xfrm flipV="1">
              <a:off x="1704834" y="483619"/>
              <a:ext cx="95091" cy="95091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7" name="Rectángulo"/>
            <p:cNvSpPr/>
            <p:nvPr/>
          </p:nvSpPr>
          <p:spPr>
            <a:xfrm>
              <a:off x="880323" y="0"/>
              <a:ext cx="294111" cy="19177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8" name="Línea"/>
            <p:cNvSpPr/>
            <p:nvPr/>
          </p:nvSpPr>
          <p:spPr>
            <a:xfrm flipV="1">
              <a:off x="1027377" y="202940"/>
              <a:ext cx="1" cy="132477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9" name="Círculo"/>
            <p:cNvSpPr/>
            <p:nvPr/>
          </p:nvSpPr>
          <p:spPr>
            <a:xfrm>
              <a:off x="898524" y="1258185"/>
              <a:ext cx="232809" cy="232810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173" name="Agrupar"/>
          <p:cNvGrpSpPr/>
          <p:nvPr/>
        </p:nvGrpSpPr>
        <p:grpSpPr>
          <a:xfrm>
            <a:off x="8917944" y="9143448"/>
            <a:ext cx="2054760" cy="2389520"/>
            <a:chOff x="0" y="0"/>
            <a:chExt cx="2054759" cy="2389519"/>
          </a:xfrm>
        </p:grpSpPr>
        <p:pic>
          <p:nvPicPr>
            <p:cNvPr id="151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508516" y="1330390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53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54218" y="622832"/>
              <a:ext cx="346320" cy="63501"/>
            </a:xfrm>
            <a:prstGeom prst="rect">
              <a:avLst/>
            </a:prstGeom>
            <a:effectLst/>
          </p:spPr>
        </p:pic>
        <p:sp>
          <p:nvSpPr>
            <p:cNvPr id="155" name="Círculo"/>
            <p:cNvSpPr/>
            <p:nvPr/>
          </p:nvSpPr>
          <p:spPr>
            <a:xfrm>
              <a:off x="0" y="334760"/>
              <a:ext cx="2054760" cy="2054760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56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854218" y="2025508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58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100000">
              <a:off x="1306776" y="824571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60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900000">
              <a:off x="401663" y="1767864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62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085" y="1330390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64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500000">
              <a:off x="1306776" y="1823768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66" name="Línea Línea" descr="Línea Línea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700000">
              <a:off x="386579" y="847828"/>
              <a:ext cx="346320" cy="63501"/>
            </a:xfrm>
            <a:prstGeom prst="rect">
              <a:avLst/>
            </a:prstGeom>
            <a:effectLst/>
          </p:spPr>
        </p:pic>
        <p:sp>
          <p:nvSpPr>
            <p:cNvPr id="168" name="Rectángulo"/>
            <p:cNvSpPr/>
            <p:nvPr/>
          </p:nvSpPr>
          <p:spPr>
            <a:xfrm rot="13500000">
              <a:off x="1717611" y="327746"/>
              <a:ext cx="294111" cy="19177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69" name="Línea"/>
            <p:cNvSpPr/>
            <p:nvPr/>
          </p:nvSpPr>
          <p:spPr>
            <a:xfrm flipV="1">
              <a:off x="1704834" y="483620"/>
              <a:ext cx="95091" cy="95091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0" name="Rectángulo"/>
            <p:cNvSpPr/>
            <p:nvPr/>
          </p:nvSpPr>
          <p:spPr>
            <a:xfrm>
              <a:off x="880323" y="0"/>
              <a:ext cx="294111" cy="19177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1" name="Línea"/>
            <p:cNvSpPr/>
            <p:nvPr/>
          </p:nvSpPr>
          <p:spPr>
            <a:xfrm flipV="1">
              <a:off x="1027377" y="202940"/>
              <a:ext cx="1" cy="132478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2" name="Círculo"/>
            <p:cNvSpPr/>
            <p:nvPr/>
          </p:nvSpPr>
          <p:spPr>
            <a:xfrm>
              <a:off x="898524" y="1258185"/>
              <a:ext cx="232809" cy="232810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176" name="Agrupar"/>
          <p:cNvGrpSpPr/>
          <p:nvPr/>
        </p:nvGrpSpPr>
        <p:grpSpPr>
          <a:xfrm>
            <a:off x="9136562" y="5500971"/>
            <a:ext cx="1617524" cy="1668325"/>
            <a:chOff x="0" y="0"/>
            <a:chExt cx="1617523" cy="1668323"/>
          </a:xfrm>
        </p:grpSpPr>
        <p:sp>
          <p:nvSpPr>
            <p:cNvPr id="174" name="Círculo"/>
            <p:cNvSpPr/>
            <p:nvPr/>
          </p:nvSpPr>
          <p:spPr>
            <a:xfrm>
              <a:off x="0" y="50800"/>
              <a:ext cx="1617524" cy="1617524"/>
            </a:xfrm>
            <a:prstGeom prst="ellipse">
              <a:avLst/>
            </a:prstGeom>
            <a:noFill/>
            <a:ln w="1016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5" name="Línea"/>
            <p:cNvSpPr/>
            <p:nvPr/>
          </p:nvSpPr>
          <p:spPr>
            <a:xfrm flipV="1">
              <a:off x="808761" y="-1"/>
              <a:ext cx="1" cy="876301"/>
            </a:xfrm>
            <a:prstGeom prst="line">
              <a:avLst/>
            </a:prstGeom>
            <a:noFill/>
            <a:ln w="76200" cap="flat">
              <a:solidFill>
                <a:srgbClr val="FF0B0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grpSp>
        <p:nvGrpSpPr>
          <p:cNvPr id="179" name="Agrupar"/>
          <p:cNvGrpSpPr/>
          <p:nvPr/>
        </p:nvGrpSpPr>
        <p:grpSpPr>
          <a:xfrm>
            <a:off x="9136562" y="9667388"/>
            <a:ext cx="1617524" cy="1668324"/>
            <a:chOff x="0" y="0"/>
            <a:chExt cx="1617523" cy="1668323"/>
          </a:xfrm>
        </p:grpSpPr>
        <p:sp>
          <p:nvSpPr>
            <p:cNvPr id="177" name="Círculo"/>
            <p:cNvSpPr/>
            <p:nvPr/>
          </p:nvSpPr>
          <p:spPr>
            <a:xfrm>
              <a:off x="0" y="50800"/>
              <a:ext cx="1617524" cy="1617524"/>
            </a:xfrm>
            <a:prstGeom prst="ellipse">
              <a:avLst/>
            </a:prstGeom>
            <a:noFill/>
            <a:ln w="1016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8" name="Línea"/>
            <p:cNvSpPr/>
            <p:nvPr/>
          </p:nvSpPr>
          <p:spPr>
            <a:xfrm flipV="1">
              <a:off x="808761" y="-1"/>
              <a:ext cx="1" cy="876301"/>
            </a:xfrm>
            <a:prstGeom prst="line">
              <a:avLst/>
            </a:prstGeom>
            <a:noFill/>
            <a:ln w="76200" cap="flat">
              <a:solidFill>
                <a:srgbClr val="6719FD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37967 0.000000" pathEditMode="relative">
                                      <p:cBhvr>
                                        <p:cTn id="6" dur="5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37334 0.000000" pathEditMode="relative">
                                      <p:cBhvr>
                                        <p:cTn id="9" dur="5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5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48375 0.000000" pathEditMode="relative">
                                      <p:cBhvr>
                                        <p:cTn id="15" dur="6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48272 -0.000000" pathEditMode="relative">
                                      <p:cBhvr>
                                        <p:cTn id="18" dur="6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1" dur="6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3" animBg="1" advAuto="0"/>
      <p:bldP spid="179" grpId="6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In 1916"/>
          <p:cNvSpPr txBox="1"/>
          <p:nvPr/>
        </p:nvSpPr>
        <p:spPr>
          <a:xfrm>
            <a:off x="1070339" y="2677474"/>
            <a:ext cx="2165648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In 1916                            </a:t>
            </a:r>
          </a:p>
        </p:txBody>
      </p:sp>
      <p:sp>
        <p:nvSpPr>
          <p:cNvPr id="182" name="Special relativity + GRAVITY."/>
          <p:cNvSpPr txBox="1"/>
          <p:nvPr/>
        </p:nvSpPr>
        <p:spPr>
          <a:xfrm>
            <a:off x="1045860" y="3601556"/>
            <a:ext cx="818211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Special relativity </a:t>
            </a:r>
            <a:r>
              <a:rPr b="1"/>
              <a:t>+</a:t>
            </a:r>
            <a:r>
              <a:t> </a:t>
            </a:r>
            <a:r>
              <a:rPr b="1"/>
              <a:t>GRAVITY.</a:t>
            </a:r>
          </a:p>
        </p:txBody>
      </p:sp>
      <p:sp>
        <p:nvSpPr>
          <p:cNvPr id="183" name="Clocks sitting at different distances with respect to a massive object tick at different rate."/>
          <p:cNvSpPr txBox="1"/>
          <p:nvPr/>
        </p:nvSpPr>
        <p:spPr>
          <a:xfrm>
            <a:off x="1030884" y="6563602"/>
            <a:ext cx="8610362" cy="3489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rPr b="1"/>
              <a:t>Clocks</a:t>
            </a:r>
            <a:r>
              <a:t> sitting at </a:t>
            </a:r>
            <a:r>
              <a:rPr b="1"/>
              <a:t>different distances</a:t>
            </a:r>
            <a:r>
              <a:t> with respect to a massive object </a:t>
            </a:r>
            <a:r>
              <a:rPr b="1"/>
              <a:t>tick at different rate.</a:t>
            </a:r>
          </a:p>
        </p:txBody>
      </p:sp>
      <p:sp>
        <p:nvSpPr>
          <p:cNvPr id="184" name="Globo (África)"/>
          <p:cNvSpPr/>
          <p:nvPr/>
        </p:nvSpPr>
        <p:spPr>
          <a:xfrm>
            <a:off x="14232103" y="8261641"/>
            <a:ext cx="5290328" cy="5290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0554" y="656"/>
                </a:moveTo>
                <a:cubicBezTo>
                  <a:pt x="11483" y="634"/>
                  <a:pt x="12384" y="740"/>
                  <a:pt x="13244" y="952"/>
                </a:cubicBezTo>
                <a:cubicBezTo>
                  <a:pt x="13374" y="984"/>
                  <a:pt x="13466" y="1100"/>
                  <a:pt x="13466" y="1234"/>
                </a:cubicBezTo>
                <a:lnTo>
                  <a:pt x="13466" y="1559"/>
                </a:lnTo>
                <a:cubicBezTo>
                  <a:pt x="13466" y="1739"/>
                  <a:pt x="13360" y="1901"/>
                  <a:pt x="13196" y="1974"/>
                </a:cubicBezTo>
                <a:lnTo>
                  <a:pt x="12422" y="2322"/>
                </a:lnTo>
                <a:cubicBezTo>
                  <a:pt x="12262" y="2394"/>
                  <a:pt x="12082" y="2409"/>
                  <a:pt x="11912" y="2366"/>
                </a:cubicBezTo>
                <a:lnTo>
                  <a:pt x="11084" y="2153"/>
                </a:lnTo>
                <a:cubicBezTo>
                  <a:pt x="10937" y="2115"/>
                  <a:pt x="10782" y="2126"/>
                  <a:pt x="10643" y="2185"/>
                </a:cubicBezTo>
                <a:lnTo>
                  <a:pt x="9219" y="2783"/>
                </a:lnTo>
                <a:cubicBezTo>
                  <a:pt x="9085" y="2839"/>
                  <a:pt x="8974" y="2940"/>
                  <a:pt x="8905" y="3068"/>
                </a:cubicBezTo>
                <a:lnTo>
                  <a:pt x="8756" y="3348"/>
                </a:lnTo>
                <a:cubicBezTo>
                  <a:pt x="8699" y="3457"/>
                  <a:pt x="8761" y="3590"/>
                  <a:pt x="8881" y="3618"/>
                </a:cubicBezTo>
                <a:lnTo>
                  <a:pt x="8966" y="3638"/>
                </a:lnTo>
                <a:cubicBezTo>
                  <a:pt x="9019" y="3650"/>
                  <a:pt x="9068" y="3678"/>
                  <a:pt x="9106" y="3718"/>
                </a:cubicBezTo>
                <a:lnTo>
                  <a:pt x="9160" y="3777"/>
                </a:lnTo>
                <a:cubicBezTo>
                  <a:pt x="9265" y="3889"/>
                  <a:pt x="9431" y="3923"/>
                  <a:pt x="9571" y="3861"/>
                </a:cubicBezTo>
                <a:lnTo>
                  <a:pt x="9673" y="3817"/>
                </a:lnTo>
                <a:cubicBezTo>
                  <a:pt x="9777" y="3771"/>
                  <a:pt x="9847" y="3672"/>
                  <a:pt x="9858" y="3559"/>
                </a:cubicBezTo>
                <a:lnTo>
                  <a:pt x="9877" y="3367"/>
                </a:lnTo>
                <a:cubicBezTo>
                  <a:pt x="9882" y="3309"/>
                  <a:pt x="9905" y="3254"/>
                  <a:pt x="9941" y="3208"/>
                </a:cubicBezTo>
                <a:lnTo>
                  <a:pt x="10091" y="3017"/>
                </a:lnTo>
                <a:cubicBezTo>
                  <a:pt x="10150" y="2942"/>
                  <a:pt x="10269" y="2981"/>
                  <a:pt x="10272" y="3076"/>
                </a:cubicBezTo>
                <a:lnTo>
                  <a:pt x="10273" y="3147"/>
                </a:lnTo>
                <a:cubicBezTo>
                  <a:pt x="10276" y="3210"/>
                  <a:pt x="10302" y="3271"/>
                  <a:pt x="10348" y="3314"/>
                </a:cubicBezTo>
                <a:lnTo>
                  <a:pt x="10442" y="3405"/>
                </a:lnTo>
                <a:cubicBezTo>
                  <a:pt x="10524" y="3484"/>
                  <a:pt x="10507" y="3620"/>
                  <a:pt x="10407" y="3674"/>
                </a:cubicBezTo>
                <a:lnTo>
                  <a:pt x="10221" y="3773"/>
                </a:lnTo>
                <a:cubicBezTo>
                  <a:pt x="10178" y="3796"/>
                  <a:pt x="10143" y="3832"/>
                  <a:pt x="10120" y="3876"/>
                </a:cubicBezTo>
                <a:lnTo>
                  <a:pt x="10071" y="3972"/>
                </a:lnTo>
                <a:cubicBezTo>
                  <a:pt x="10040" y="4033"/>
                  <a:pt x="9982" y="4076"/>
                  <a:pt x="9914" y="4087"/>
                </a:cubicBezTo>
                <a:lnTo>
                  <a:pt x="9339" y="4180"/>
                </a:lnTo>
                <a:cubicBezTo>
                  <a:pt x="9303" y="4186"/>
                  <a:pt x="9266" y="4186"/>
                  <a:pt x="9231" y="4180"/>
                </a:cubicBezTo>
                <a:lnTo>
                  <a:pt x="8856" y="4111"/>
                </a:lnTo>
                <a:cubicBezTo>
                  <a:pt x="8777" y="4096"/>
                  <a:pt x="8694" y="4107"/>
                  <a:pt x="8621" y="4143"/>
                </a:cubicBezTo>
                <a:lnTo>
                  <a:pt x="7536" y="4688"/>
                </a:lnTo>
                <a:cubicBezTo>
                  <a:pt x="7476" y="4718"/>
                  <a:pt x="7409" y="4733"/>
                  <a:pt x="7342" y="4733"/>
                </a:cubicBezTo>
                <a:lnTo>
                  <a:pt x="7155" y="4733"/>
                </a:lnTo>
                <a:cubicBezTo>
                  <a:pt x="6994" y="4733"/>
                  <a:pt x="6874" y="4882"/>
                  <a:pt x="6907" y="5041"/>
                </a:cubicBezTo>
                <a:lnTo>
                  <a:pt x="6963" y="5309"/>
                </a:lnTo>
                <a:cubicBezTo>
                  <a:pt x="7000" y="5485"/>
                  <a:pt x="6859" y="5649"/>
                  <a:pt x="6679" y="5636"/>
                </a:cubicBezTo>
                <a:lnTo>
                  <a:pt x="6144" y="5599"/>
                </a:lnTo>
                <a:cubicBezTo>
                  <a:pt x="6022" y="5591"/>
                  <a:pt x="5911" y="5667"/>
                  <a:pt x="5872" y="5783"/>
                </a:cubicBezTo>
                <a:lnTo>
                  <a:pt x="5677" y="6370"/>
                </a:lnTo>
                <a:cubicBezTo>
                  <a:pt x="5640" y="6481"/>
                  <a:pt x="5645" y="6600"/>
                  <a:pt x="5690" y="6708"/>
                </a:cubicBezTo>
                <a:lnTo>
                  <a:pt x="5731" y="6807"/>
                </a:lnTo>
                <a:cubicBezTo>
                  <a:pt x="5786" y="6940"/>
                  <a:pt x="5747" y="7092"/>
                  <a:pt x="5635" y="7180"/>
                </a:cubicBezTo>
                <a:lnTo>
                  <a:pt x="4168" y="8335"/>
                </a:lnTo>
                <a:cubicBezTo>
                  <a:pt x="3957" y="8501"/>
                  <a:pt x="3810" y="8734"/>
                  <a:pt x="3750" y="8996"/>
                </a:cubicBezTo>
                <a:lnTo>
                  <a:pt x="3409" y="10484"/>
                </a:lnTo>
                <a:cubicBezTo>
                  <a:pt x="3362" y="10688"/>
                  <a:pt x="3398" y="10900"/>
                  <a:pt x="3507" y="11078"/>
                </a:cubicBezTo>
                <a:cubicBezTo>
                  <a:pt x="3729" y="11443"/>
                  <a:pt x="4126" y="12077"/>
                  <a:pt x="4352" y="12434"/>
                </a:cubicBezTo>
                <a:cubicBezTo>
                  <a:pt x="4457" y="12599"/>
                  <a:pt x="4637" y="12702"/>
                  <a:pt x="4833" y="12709"/>
                </a:cubicBezTo>
                <a:lnTo>
                  <a:pt x="6212" y="12759"/>
                </a:lnTo>
                <a:cubicBezTo>
                  <a:pt x="6329" y="12764"/>
                  <a:pt x="6440" y="12816"/>
                  <a:pt x="6517" y="12904"/>
                </a:cubicBezTo>
                <a:lnTo>
                  <a:pt x="6659" y="13065"/>
                </a:lnTo>
                <a:cubicBezTo>
                  <a:pt x="6729" y="13145"/>
                  <a:pt x="6822" y="13198"/>
                  <a:pt x="6925" y="13218"/>
                </a:cubicBezTo>
                <a:lnTo>
                  <a:pt x="7141" y="13260"/>
                </a:lnTo>
                <a:cubicBezTo>
                  <a:pt x="7307" y="13292"/>
                  <a:pt x="7430" y="13430"/>
                  <a:pt x="7444" y="13598"/>
                </a:cubicBezTo>
                <a:lnTo>
                  <a:pt x="7503" y="14324"/>
                </a:lnTo>
                <a:cubicBezTo>
                  <a:pt x="7513" y="14451"/>
                  <a:pt x="7548" y="14574"/>
                  <a:pt x="7607" y="14688"/>
                </a:cubicBezTo>
                <a:lnTo>
                  <a:pt x="8242" y="15915"/>
                </a:lnTo>
                <a:cubicBezTo>
                  <a:pt x="8318" y="16062"/>
                  <a:pt x="8319" y="16235"/>
                  <a:pt x="8247" y="16384"/>
                </a:cubicBezTo>
                <a:lnTo>
                  <a:pt x="8119" y="16651"/>
                </a:lnTo>
                <a:cubicBezTo>
                  <a:pt x="8049" y="16794"/>
                  <a:pt x="8056" y="16961"/>
                  <a:pt x="8137" y="17098"/>
                </a:cubicBezTo>
                <a:lnTo>
                  <a:pt x="9261" y="18986"/>
                </a:lnTo>
                <a:cubicBezTo>
                  <a:pt x="9674" y="19680"/>
                  <a:pt x="10622" y="19813"/>
                  <a:pt x="11210" y="19259"/>
                </a:cubicBezTo>
                <a:lnTo>
                  <a:pt x="12140" y="18384"/>
                </a:lnTo>
                <a:cubicBezTo>
                  <a:pt x="12221" y="18307"/>
                  <a:pt x="12277" y="18207"/>
                  <a:pt x="12299" y="18097"/>
                </a:cubicBezTo>
                <a:lnTo>
                  <a:pt x="12405" y="17548"/>
                </a:lnTo>
                <a:cubicBezTo>
                  <a:pt x="12440" y="17365"/>
                  <a:pt x="12544" y="17201"/>
                  <a:pt x="12695" y="17091"/>
                </a:cubicBezTo>
                <a:lnTo>
                  <a:pt x="13152" y="16757"/>
                </a:lnTo>
                <a:cubicBezTo>
                  <a:pt x="13325" y="16631"/>
                  <a:pt x="13424" y="16428"/>
                  <a:pt x="13422" y="16215"/>
                </a:cubicBezTo>
                <a:lnTo>
                  <a:pt x="13414" y="15172"/>
                </a:lnTo>
                <a:cubicBezTo>
                  <a:pt x="13412" y="14976"/>
                  <a:pt x="13483" y="14786"/>
                  <a:pt x="13611" y="14637"/>
                </a:cubicBezTo>
                <a:lnTo>
                  <a:pt x="15235" y="12761"/>
                </a:lnTo>
                <a:cubicBezTo>
                  <a:pt x="15288" y="12699"/>
                  <a:pt x="15326" y="12626"/>
                  <a:pt x="15344" y="12547"/>
                </a:cubicBezTo>
                <a:lnTo>
                  <a:pt x="15490" y="11927"/>
                </a:lnTo>
                <a:cubicBezTo>
                  <a:pt x="15530" y="11754"/>
                  <a:pt x="15367" y="11603"/>
                  <a:pt x="15198" y="11656"/>
                </a:cubicBezTo>
                <a:lnTo>
                  <a:pt x="14281" y="11936"/>
                </a:lnTo>
                <a:cubicBezTo>
                  <a:pt x="14189" y="11964"/>
                  <a:pt x="14089" y="11944"/>
                  <a:pt x="14015" y="11883"/>
                </a:cubicBezTo>
                <a:lnTo>
                  <a:pt x="13060" y="11104"/>
                </a:lnTo>
                <a:cubicBezTo>
                  <a:pt x="12983" y="11042"/>
                  <a:pt x="12923" y="10962"/>
                  <a:pt x="12886" y="10871"/>
                </a:cubicBezTo>
                <a:lnTo>
                  <a:pt x="12123" y="9006"/>
                </a:lnTo>
                <a:cubicBezTo>
                  <a:pt x="12079" y="8899"/>
                  <a:pt x="12218" y="8815"/>
                  <a:pt x="12293" y="8903"/>
                </a:cubicBezTo>
                <a:lnTo>
                  <a:pt x="13627" y="10468"/>
                </a:lnTo>
                <a:cubicBezTo>
                  <a:pt x="13698" y="10551"/>
                  <a:pt x="13749" y="10650"/>
                  <a:pt x="13777" y="10756"/>
                </a:cubicBezTo>
                <a:lnTo>
                  <a:pt x="13898" y="11215"/>
                </a:lnTo>
                <a:cubicBezTo>
                  <a:pt x="13939" y="11368"/>
                  <a:pt x="14112" y="11445"/>
                  <a:pt x="14253" y="11372"/>
                </a:cubicBezTo>
                <a:lnTo>
                  <a:pt x="15621" y="10665"/>
                </a:lnTo>
                <a:cubicBezTo>
                  <a:pt x="15780" y="10583"/>
                  <a:pt x="15909" y="10451"/>
                  <a:pt x="15986" y="10289"/>
                </a:cubicBezTo>
                <a:lnTo>
                  <a:pt x="16281" y="9659"/>
                </a:lnTo>
                <a:cubicBezTo>
                  <a:pt x="16338" y="9539"/>
                  <a:pt x="16300" y="9395"/>
                  <a:pt x="16190" y="9320"/>
                </a:cubicBezTo>
                <a:lnTo>
                  <a:pt x="15731" y="9008"/>
                </a:lnTo>
                <a:cubicBezTo>
                  <a:pt x="15646" y="8950"/>
                  <a:pt x="15538" y="8935"/>
                  <a:pt x="15441" y="8969"/>
                </a:cubicBezTo>
                <a:lnTo>
                  <a:pt x="15248" y="9037"/>
                </a:lnTo>
                <a:cubicBezTo>
                  <a:pt x="15141" y="9074"/>
                  <a:pt x="15024" y="9047"/>
                  <a:pt x="14943" y="8967"/>
                </a:cubicBezTo>
                <a:lnTo>
                  <a:pt x="14448" y="8481"/>
                </a:lnTo>
                <a:cubicBezTo>
                  <a:pt x="14394" y="8428"/>
                  <a:pt x="14383" y="8342"/>
                  <a:pt x="14428" y="8281"/>
                </a:cubicBezTo>
                <a:cubicBezTo>
                  <a:pt x="14481" y="8210"/>
                  <a:pt x="14577" y="8199"/>
                  <a:pt x="14642" y="8248"/>
                </a:cubicBezTo>
                <a:lnTo>
                  <a:pt x="15051" y="8557"/>
                </a:lnTo>
                <a:cubicBezTo>
                  <a:pt x="15119" y="8609"/>
                  <a:pt x="15206" y="8629"/>
                  <a:pt x="15289" y="8613"/>
                </a:cubicBezTo>
                <a:lnTo>
                  <a:pt x="15571" y="8557"/>
                </a:lnTo>
                <a:cubicBezTo>
                  <a:pt x="15683" y="8535"/>
                  <a:pt x="15800" y="8560"/>
                  <a:pt x="15893" y="8626"/>
                </a:cubicBezTo>
                <a:lnTo>
                  <a:pt x="16067" y="8751"/>
                </a:lnTo>
                <a:cubicBezTo>
                  <a:pt x="16136" y="8801"/>
                  <a:pt x="16223" y="8821"/>
                  <a:pt x="16308" y="8809"/>
                </a:cubicBezTo>
                <a:lnTo>
                  <a:pt x="16787" y="8740"/>
                </a:lnTo>
                <a:cubicBezTo>
                  <a:pt x="16937" y="8718"/>
                  <a:pt x="17086" y="8775"/>
                  <a:pt x="17182" y="8891"/>
                </a:cubicBezTo>
                <a:lnTo>
                  <a:pt x="17456" y="9222"/>
                </a:lnTo>
                <a:cubicBezTo>
                  <a:pt x="17524" y="9304"/>
                  <a:pt x="17624" y="9352"/>
                  <a:pt x="17731" y="9352"/>
                </a:cubicBezTo>
                <a:lnTo>
                  <a:pt x="17866" y="9352"/>
                </a:lnTo>
                <a:cubicBezTo>
                  <a:pt x="18011" y="9352"/>
                  <a:pt x="18141" y="9440"/>
                  <a:pt x="18196" y="9575"/>
                </a:cubicBezTo>
                <a:lnTo>
                  <a:pt x="18961" y="11443"/>
                </a:lnTo>
                <a:cubicBezTo>
                  <a:pt x="19033" y="11618"/>
                  <a:pt x="19283" y="11611"/>
                  <a:pt x="19344" y="11431"/>
                </a:cubicBezTo>
                <a:lnTo>
                  <a:pt x="19442" y="11141"/>
                </a:lnTo>
                <a:cubicBezTo>
                  <a:pt x="19479" y="11030"/>
                  <a:pt x="19495" y="10912"/>
                  <a:pt x="19486" y="10795"/>
                </a:cubicBezTo>
                <a:lnTo>
                  <a:pt x="19410" y="9879"/>
                </a:lnTo>
                <a:cubicBezTo>
                  <a:pt x="19400" y="9760"/>
                  <a:pt x="19416" y="9641"/>
                  <a:pt x="19455" y="9529"/>
                </a:cubicBezTo>
                <a:lnTo>
                  <a:pt x="19715" y="8788"/>
                </a:lnTo>
                <a:cubicBezTo>
                  <a:pt x="19754" y="8676"/>
                  <a:pt x="19903" y="8654"/>
                  <a:pt x="19973" y="8750"/>
                </a:cubicBezTo>
                <a:lnTo>
                  <a:pt x="20741" y="9789"/>
                </a:lnTo>
                <a:cubicBezTo>
                  <a:pt x="20857" y="9947"/>
                  <a:pt x="20925" y="10137"/>
                  <a:pt x="20933" y="10333"/>
                </a:cubicBezTo>
                <a:cubicBezTo>
                  <a:pt x="20940" y="10488"/>
                  <a:pt x="20944" y="10643"/>
                  <a:pt x="20944" y="10800"/>
                </a:cubicBezTo>
                <a:cubicBezTo>
                  <a:pt x="20946" y="16403"/>
                  <a:pt x="16404" y="20945"/>
                  <a:pt x="10800" y="20945"/>
                </a:cubicBezTo>
                <a:cubicBezTo>
                  <a:pt x="5202" y="20945"/>
                  <a:pt x="663" y="16413"/>
                  <a:pt x="655" y="10817"/>
                </a:cubicBezTo>
                <a:cubicBezTo>
                  <a:pt x="646" y="5322"/>
                  <a:pt x="5060" y="788"/>
                  <a:pt x="10554" y="656"/>
                </a:cubicBezTo>
                <a:close/>
                <a:moveTo>
                  <a:pt x="13895" y="5192"/>
                </a:moveTo>
                <a:cubicBezTo>
                  <a:pt x="13924" y="5192"/>
                  <a:pt x="13955" y="5198"/>
                  <a:pt x="13984" y="5209"/>
                </a:cubicBezTo>
                <a:lnTo>
                  <a:pt x="13986" y="5211"/>
                </a:lnTo>
                <a:cubicBezTo>
                  <a:pt x="14077" y="5248"/>
                  <a:pt x="14134" y="5336"/>
                  <a:pt x="14131" y="5434"/>
                </a:cubicBezTo>
                <a:lnTo>
                  <a:pt x="14129" y="5520"/>
                </a:lnTo>
                <a:cubicBezTo>
                  <a:pt x="14127" y="5596"/>
                  <a:pt x="14161" y="5669"/>
                  <a:pt x="14222" y="5714"/>
                </a:cubicBezTo>
                <a:lnTo>
                  <a:pt x="14425" y="5862"/>
                </a:lnTo>
                <a:cubicBezTo>
                  <a:pt x="14493" y="5913"/>
                  <a:pt x="14528" y="5998"/>
                  <a:pt x="14516" y="6082"/>
                </a:cubicBezTo>
                <a:lnTo>
                  <a:pt x="14511" y="6115"/>
                </a:lnTo>
                <a:cubicBezTo>
                  <a:pt x="14504" y="6167"/>
                  <a:pt x="14515" y="6221"/>
                  <a:pt x="14541" y="6266"/>
                </a:cubicBezTo>
                <a:lnTo>
                  <a:pt x="14619" y="6397"/>
                </a:lnTo>
                <a:cubicBezTo>
                  <a:pt x="14643" y="6439"/>
                  <a:pt x="14654" y="6488"/>
                  <a:pt x="14649" y="6536"/>
                </a:cubicBezTo>
                <a:lnTo>
                  <a:pt x="14636" y="6691"/>
                </a:lnTo>
                <a:cubicBezTo>
                  <a:pt x="14623" y="6837"/>
                  <a:pt x="14478" y="6936"/>
                  <a:pt x="14337" y="6893"/>
                </a:cubicBezTo>
                <a:lnTo>
                  <a:pt x="14288" y="6878"/>
                </a:lnTo>
                <a:cubicBezTo>
                  <a:pt x="14197" y="6851"/>
                  <a:pt x="14132" y="6771"/>
                  <a:pt x="14123" y="6677"/>
                </a:cubicBezTo>
                <a:lnTo>
                  <a:pt x="14091" y="6358"/>
                </a:lnTo>
                <a:cubicBezTo>
                  <a:pt x="14087" y="6324"/>
                  <a:pt x="14076" y="6290"/>
                  <a:pt x="14059" y="6261"/>
                </a:cubicBezTo>
                <a:lnTo>
                  <a:pt x="13669" y="5611"/>
                </a:lnTo>
                <a:cubicBezTo>
                  <a:pt x="13630" y="5547"/>
                  <a:pt x="13624" y="5466"/>
                  <a:pt x="13655" y="5397"/>
                </a:cubicBezTo>
                <a:lnTo>
                  <a:pt x="13684" y="5331"/>
                </a:lnTo>
                <a:cubicBezTo>
                  <a:pt x="13722" y="5245"/>
                  <a:pt x="13806" y="5193"/>
                  <a:pt x="13895" y="5192"/>
                </a:cubicBezTo>
                <a:close/>
                <a:moveTo>
                  <a:pt x="12039" y="5461"/>
                </a:moveTo>
                <a:cubicBezTo>
                  <a:pt x="12087" y="5455"/>
                  <a:pt x="12137" y="5474"/>
                  <a:pt x="12169" y="5520"/>
                </a:cubicBezTo>
                <a:lnTo>
                  <a:pt x="12299" y="5705"/>
                </a:lnTo>
                <a:cubicBezTo>
                  <a:pt x="12309" y="5721"/>
                  <a:pt x="12323" y="5734"/>
                  <a:pt x="12339" y="5744"/>
                </a:cubicBezTo>
                <a:lnTo>
                  <a:pt x="12683" y="5960"/>
                </a:lnTo>
                <a:cubicBezTo>
                  <a:pt x="12759" y="6008"/>
                  <a:pt x="12770" y="6115"/>
                  <a:pt x="12705" y="6178"/>
                </a:cubicBezTo>
                <a:lnTo>
                  <a:pt x="12616" y="6266"/>
                </a:lnTo>
                <a:cubicBezTo>
                  <a:pt x="12579" y="6301"/>
                  <a:pt x="12525" y="6313"/>
                  <a:pt x="12476" y="6298"/>
                </a:cubicBezTo>
                <a:lnTo>
                  <a:pt x="11939" y="6127"/>
                </a:lnTo>
                <a:cubicBezTo>
                  <a:pt x="11899" y="6114"/>
                  <a:pt x="11855" y="6120"/>
                  <a:pt x="11819" y="6144"/>
                </a:cubicBezTo>
                <a:lnTo>
                  <a:pt x="11558" y="6323"/>
                </a:lnTo>
                <a:cubicBezTo>
                  <a:pt x="11514" y="6353"/>
                  <a:pt x="11457" y="6356"/>
                  <a:pt x="11411" y="6330"/>
                </a:cubicBezTo>
                <a:lnTo>
                  <a:pt x="11092" y="6149"/>
                </a:lnTo>
                <a:cubicBezTo>
                  <a:pt x="11030" y="6114"/>
                  <a:pt x="11005" y="6037"/>
                  <a:pt x="11035" y="5972"/>
                </a:cubicBezTo>
                <a:lnTo>
                  <a:pt x="11208" y="5584"/>
                </a:lnTo>
                <a:cubicBezTo>
                  <a:pt x="11250" y="5489"/>
                  <a:pt x="11378" y="5472"/>
                  <a:pt x="11443" y="5552"/>
                </a:cubicBezTo>
                <a:lnTo>
                  <a:pt x="11620" y="5770"/>
                </a:lnTo>
                <a:cubicBezTo>
                  <a:pt x="11688" y="5852"/>
                  <a:pt x="11820" y="5831"/>
                  <a:pt x="11858" y="5731"/>
                </a:cubicBezTo>
                <a:lnTo>
                  <a:pt x="11926" y="5550"/>
                </a:lnTo>
                <a:cubicBezTo>
                  <a:pt x="11945" y="5498"/>
                  <a:pt x="11991" y="5467"/>
                  <a:pt x="12039" y="5461"/>
                </a:cubicBezTo>
                <a:close/>
                <a:moveTo>
                  <a:pt x="9021" y="5513"/>
                </a:moveTo>
                <a:cubicBezTo>
                  <a:pt x="9047" y="5509"/>
                  <a:pt x="9074" y="5512"/>
                  <a:pt x="9101" y="5523"/>
                </a:cubicBezTo>
                <a:cubicBezTo>
                  <a:pt x="9135" y="5538"/>
                  <a:pt x="9163" y="5566"/>
                  <a:pt x="9177" y="5601"/>
                </a:cubicBezTo>
                <a:lnTo>
                  <a:pt x="9268" y="5832"/>
                </a:lnTo>
                <a:cubicBezTo>
                  <a:pt x="9286" y="5879"/>
                  <a:pt x="9318" y="5920"/>
                  <a:pt x="9359" y="5948"/>
                </a:cubicBezTo>
                <a:lnTo>
                  <a:pt x="9580" y="6105"/>
                </a:lnTo>
                <a:cubicBezTo>
                  <a:pt x="9639" y="6147"/>
                  <a:pt x="9677" y="6213"/>
                  <a:pt x="9683" y="6286"/>
                </a:cubicBezTo>
                <a:cubicBezTo>
                  <a:pt x="9693" y="6416"/>
                  <a:pt x="9709" y="6609"/>
                  <a:pt x="9712" y="6615"/>
                </a:cubicBezTo>
                <a:cubicBezTo>
                  <a:pt x="9716" y="6624"/>
                  <a:pt x="9874" y="6868"/>
                  <a:pt x="9874" y="6868"/>
                </a:cubicBezTo>
                <a:lnTo>
                  <a:pt x="9956" y="7052"/>
                </a:lnTo>
                <a:cubicBezTo>
                  <a:pt x="10001" y="7151"/>
                  <a:pt x="10117" y="7195"/>
                  <a:pt x="10214" y="7147"/>
                </a:cubicBezTo>
                <a:lnTo>
                  <a:pt x="10316" y="7098"/>
                </a:lnTo>
                <a:cubicBezTo>
                  <a:pt x="10378" y="7067"/>
                  <a:pt x="10412" y="6999"/>
                  <a:pt x="10400" y="6931"/>
                </a:cubicBezTo>
                <a:lnTo>
                  <a:pt x="10338" y="6581"/>
                </a:lnTo>
                <a:cubicBezTo>
                  <a:pt x="10319" y="6478"/>
                  <a:pt x="10406" y="6386"/>
                  <a:pt x="10510" y="6399"/>
                </a:cubicBezTo>
                <a:cubicBezTo>
                  <a:pt x="10578" y="6408"/>
                  <a:pt x="10632" y="6460"/>
                  <a:pt x="10643" y="6527"/>
                </a:cubicBezTo>
                <a:lnTo>
                  <a:pt x="10692" y="6806"/>
                </a:lnTo>
                <a:cubicBezTo>
                  <a:pt x="10697" y="6834"/>
                  <a:pt x="10710" y="6862"/>
                  <a:pt x="10729" y="6883"/>
                </a:cubicBezTo>
                <a:lnTo>
                  <a:pt x="11021" y="7211"/>
                </a:lnTo>
                <a:cubicBezTo>
                  <a:pt x="11096" y="7294"/>
                  <a:pt x="11211" y="7326"/>
                  <a:pt x="11318" y="7293"/>
                </a:cubicBezTo>
                <a:lnTo>
                  <a:pt x="11401" y="7270"/>
                </a:lnTo>
                <a:cubicBezTo>
                  <a:pt x="11458" y="7252"/>
                  <a:pt x="11520" y="7252"/>
                  <a:pt x="11576" y="7271"/>
                </a:cubicBezTo>
                <a:lnTo>
                  <a:pt x="11634" y="7292"/>
                </a:lnTo>
                <a:cubicBezTo>
                  <a:pt x="11710" y="7318"/>
                  <a:pt x="11793" y="7310"/>
                  <a:pt x="11863" y="7271"/>
                </a:cubicBezTo>
                <a:lnTo>
                  <a:pt x="12111" y="7136"/>
                </a:lnTo>
                <a:cubicBezTo>
                  <a:pt x="12178" y="7100"/>
                  <a:pt x="12261" y="7144"/>
                  <a:pt x="12270" y="7219"/>
                </a:cubicBezTo>
                <a:lnTo>
                  <a:pt x="12288" y="7368"/>
                </a:lnTo>
                <a:cubicBezTo>
                  <a:pt x="12307" y="7518"/>
                  <a:pt x="12262" y="7669"/>
                  <a:pt x="12164" y="7784"/>
                </a:cubicBezTo>
                <a:lnTo>
                  <a:pt x="12008" y="7967"/>
                </a:lnTo>
                <a:cubicBezTo>
                  <a:pt x="11947" y="8039"/>
                  <a:pt x="11847" y="8067"/>
                  <a:pt x="11757" y="8038"/>
                </a:cubicBezTo>
                <a:lnTo>
                  <a:pt x="11539" y="7967"/>
                </a:lnTo>
                <a:cubicBezTo>
                  <a:pt x="11479" y="7947"/>
                  <a:pt x="11413" y="7952"/>
                  <a:pt x="11357" y="7982"/>
                </a:cubicBezTo>
                <a:lnTo>
                  <a:pt x="11070" y="8132"/>
                </a:lnTo>
                <a:cubicBezTo>
                  <a:pt x="11013" y="8162"/>
                  <a:pt x="10949" y="8167"/>
                  <a:pt x="10888" y="8147"/>
                </a:cubicBezTo>
                <a:lnTo>
                  <a:pt x="10078" y="7877"/>
                </a:lnTo>
                <a:cubicBezTo>
                  <a:pt x="9987" y="7847"/>
                  <a:pt x="9886" y="7866"/>
                  <a:pt x="9813" y="7928"/>
                </a:cubicBezTo>
                <a:lnTo>
                  <a:pt x="9582" y="8122"/>
                </a:lnTo>
                <a:cubicBezTo>
                  <a:pt x="9489" y="8200"/>
                  <a:pt x="9356" y="8208"/>
                  <a:pt x="9254" y="8142"/>
                </a:cubicBezTo>
                <a:lnTo>
                  <a:pt x="8515" y="7663"/>
                </a:lnTo>
                <a:cubicBezTo>
                  <a:pt x="8455" y="7624"/>
                  <a:pt x="8413" y="7565"/>
                  <a:pt x="8395" y="7496"/>
                </a:cubicBezTo>
                <a:lnTo>
                  <a:pt x="8314" y="7175"/>
                </a:lnTo>
                <a:cubicBezTo>
                  <a:pt x="8285" y="7056"/>
                  <a:pt x="8182" y="6971"/>
                  <a:pt x="8059" y="6963"/>
                </a:cubicBezTo>
                <a:lnTo>
                  <a:pt x="7283" y="6914"/>
                </a:lnTo>
                <a:cubicBezTo>
                  <a:pt x="7176" y="6907"/>
                  <a:pt x="7068" y="6929"/>
                  <a:pt x="6973" y="6979"/>
                </a:cubicBezTo>
                <a:lnTo>
                  <a:pt x="6676" y="7136"/>
                </a:lnTo>
                <a:cubicBezTo>
                  <a:pt x="6556" y="7199"/>
                  <a:pt x="6415" y="7205"/>
                  <a:pt x="6291" y="7152"/>
                </a:cubicBezTo>
                <a:lnTo>
                  <a:pt x="6262" y="7140"/>
                </a:lnTo>
                <a:cubicBezTo>
                  <a:pt x="6188" y="7108"/>
                  <a:pt x="6149" y="7026"/>
                  <a:pt x="6171" y="6949"/>
                </a:cubicBezTo>
                <a:cubicBezTo>
                  <a:pt x="6189" y="6885"/>
                  <a:pt x="6244" y="6839"/>
                  <a:pt x="6310" y="6833"/>
                </a:cubicBezTo>
                <a:lnTo>
                  <a:pt x="6480" y="6816"/>
                </a:lnTo>
                <a:cubicBezTo>
                  <a:pt x="6559" y="6808"/>
                  <a:pt x="6631" y="6769"/>
                  <a:pt x="6681" y="6708"/>
                </a:cubicBezTo>
                <a:lnTo>
                  <a:pt x="6944" y="6380"/>
                </a:lnTo>
                <a:cubicBezTo>
                  <a:pt x="7008" y="6301"/>
                  <a:pt x="7101" y="6250"/>
                  <a:pt x="7202" y="6239"/>
                </a:cubicBezTo>
                <a:lnTo>
                  <a:pt x="7401" y="6217"/>
                </a:lnTo>
                <a:cubicBezTo>
                  <a:pt x="7475" y="6209"/>
                  <a:pt x="7532" y="6151"/>
                  <a:pt x="7541" y="6077"/>
                </a:cubicBezTo>
                <a:lnTo>
                  <a:pt x="7553" y="5984"/>
                </a:lnTo>
                <a:cubicBezTo>
                  <a:pt x="7566" y="5879"/>
                  <a:pt x="7677" y="5814"/>
                  <a:pt x="7774" y="5856"/>
                </a:cubicBezTo>
                <a:lnTo>
                  <a:pt x="7972" y="5938"/>
                </a:lnTo>
                <a:cubicBezTo>
                  <a:pt x="7996" y="5949"/>
                  <a:pt x="8022" y="5952"/>
                  <a:pt x="8048" y="5950"/>
                </a:cubicBezTo>
                <a:lnTo>
                  <a:pt x="8382" y="5923"/>
                </a:lnTo>
                <a:cubicBezTo>
                  <a:pt x="8432" y="5919"/>
                  <a:pt x="8482" y="5938"/>
                  <a:pt x="8515" y="5975"/>
                </a:cubicBezTo>
                <a:lnTo>
                  <a:pt x="8768" y="6261"/>
                </a:lnTo>
                <a:cubicBezTo>
                  <a:pt x="8857" y="6361"/>
                  <a:pt x="8910" y="6487"/>
                  <a:pt x="8922" y="6620"/>
                </a:cubicBezTo>
                <a:lnTo>
                  <a:pt x="8944" y="6873"/>
                </a:lnTo>
                <a:cubicBezTo>
                  <a:pt x="8952" y="6971"/>
                  <a:pt x="9075" y="7012"/>
                  <a:pt x="9139" y="6937"/>
                </a:cubicBezTo>
                <a:lnTo>
                  <a:pt x="9253" y="6807"/>
                </a:lnTo>
                <a:cubicBezTo>
                  <a:pt x="9264" y="6794"/>
                  <a:pt x="9271" y="6775"/>
                  <a:pt x="9271" y="6757"/>
                </a:cubicBezTo>
                <a:lnTo>
                  <a:pt x="9273" y="6635"/>
                </a:lnTo>
                <a:cubicBezTo>
                  <a:pt x="9274" y="6584"/>
                  <a:pt x="9323" y="6549"/>
                  <a:pt x="9372" y="6563"/>
                </a:cubicBezTo>
                <a:cubicBezTo>
                  <a:pt x="9411" y="6573"/>
                  <a:pt x="9452" y="6554"/>
                  <a:pt x="9467" y="6517"/>
                </a:cubicBezTo>
                <a:lnTo>
                  <a:pt x="9484" y="6473"/>
                </a:lnTo>
                <a:cubicBezTo>
                  <a:pt x="9495" y="6445"/>
                  <a:pt x="9490" y="6413"/>
                  <a:pt x="9470" y="6391"/>
                </a:cubicBezTo>
                <a:lnTo>
                  <a:pt x="8984" y="5827"/>
                </a:lnTo>
                <a:cubicBezTo>
                  <a:pt x="8950" y="5786"/>
                  <a:pt x="8924" y="5739"/>
                  <a:pt x="8910" y="5687"/>
                </a:cubicBezTo>
                <a:cubicBezTo>
                  <a:pt x="8888" y="5602"/>
                  <a:pt x="8946" y="5526"/>
                  <a:pt x="9021" y="5513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07" name="Agrupar"/>
          <p:cNvGrpSpPr/>
          <p:nvPr/>
        </p:nvGrpSpPr>
        <p:grpSpPr>
          <a:xfrm>
            <a:off x="15849886" y="5891068"/>
            <a:ext cx="2054761" cy="2389521"/>
            <a:chOff x="0" y="0"/>
            <a:chExt cx="2054759" cy="2389520"/>
          </a:xfrm>
        </p:grpSpPr>
        <p:pic>
          <p:nvPicPr>
            <p:cNvPr id="185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508516" y="1330390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87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54218" y="622832"/>
              <a:ext cx="346320" cy="63501"/>
            </a:xfrm>
            <a:prstGeom prst="rect">
              <a:avLst/>
            </a:prstGeom>
            <a:effectLst/>
          </p:spPr>
        </p:pic>
        <p:sp>
          <p:nvSpPr>
            <p:cNvPr id="189" name="Círculo"/>
            <p:cNvSpPr/>
            <p:nvPr/>
          </p:nvSpPr>
          <p:spPr>
            <a:xfrm>
              <a:off x="0" y="334760"/>
              <a:ext cx="2054760" cy="2054761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90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854218" y="2025508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92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100000">
              <a:off x="1306776" y="824571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94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900000">
              <a:off x="401663" y="1767864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96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085" y="1330390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198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3500000">
              <a:off x="1306776" y="1823768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200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700000">
              <a:off x="386579" y="847829"/>
              <a:ext cx="346320" cy="63501"/>
            </a:xfrm>
            <a:prstGeom prst="rect">
              <a:avLst/>
            </a:prstGeom>
            <a:effectLst/>
          </p:spPr>
        </p:pic>
        <p:sp>
          <p:nvSpPr>
            <p:cNvPr id="202" name="Rectángulo"/>
            <p:cNvSpPr/>
            <p:nvPr/>
          </p:nvSpPr>
          <p:spPr>
            <a:xfrm rot="13500000">
              <a:off x="1717611" y="327746"/>
              <a:ext cx="294111" cy="19177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3" name="Línea"/>
            <p:cNvSpPr/>
            <p:nvPr/>
          </p:nvSpPr>
          <p:spPr>
            <a:xfrm flipV="1">
              <a:off x="1704834" y="483619"/>
              <a:ext cx="95091" cy="95091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4" name="Rectángulo"/>
            <p:cNvSpPr/>
            <p:nvPr/>
          </p:nvSpPr>
          <p:spPr>
            <a:xfrm>
              <a:off x="880323" y="0"/>
              <a:ext cx="294111" cy="19177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5" name="Línea"/>
            <p:cNvSpPr/>
            <p:nvPr/>
          </p:nvSpPr>
          <p:spPr>
            <a:xfrm flipV="1">
              <a:off x="1027377" y="202940"/>
              <a:ext cx="1" cy="132477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6" name="Círculo"/>
            <p:cNvSpPr/>
            <p:nvPr/>
          </p:nvSpPr>
          <p:spPr>
            <a:xfrm>
              <a:off x="898524" y="1258185"/>
              <a:ext cx="232809" cy="232810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10" name="Agrupar"/>
          <p:cNvGrpSpPr/>
          <p:nvPr/>
        </p:nvGrpSpPr>
        <p:grpSpPr>
          <a:xfrm>
            <a:off x="16055806" y="6389608"/>
            <a:ext cx="1617524" cy="1668324"/>
            <a:chOff x="0" y="0"/>
            <a:chExt cx="1617523" cy="1668323"/>
          </a:xfrm>
        </p:grpSpPr>
        <p:sp>
          <p:nvSpPr>
            <p:cNvPr id="208" name="Círculo"/>
            <p:cNvSpPr/>
            <p:nvPr/>
          </p:nvSpPr>
          <p:spPr>
            <a:xfrm>
              <a:off x="0" y="50800"/>
              <a:ext cx="1617524" cy="1617524"/>
            </a:xfrm>
            <a:prstGeom prst="ellipse">
              <a:avLst/>
            </a:prstGeom>
            <a:noFill/>
            <a:ln w="1016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9" name="Línea"/>
            <p:cNvSpPr/>
            <p:nvPr/>
          </p:nvSpPr>
          <p:spPr>
            <a:xfrm flipV="1">
              <a:off x="808761" y="-1"/>
              <a:ext cx="1" cy="876301"/>
            </a:xfrm>
            <a:prstGeom prst="line">
              <a:avLst/>
            </a:prstGeom>
            <a:noFill/>
            <a:ln w="76200" cap="flat">
              <a:solidFill>
                <a:srgbClr val="FF0B0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grpSp>
        <p:nvGrpSpPr>
          <p:cNvPr id="237" name="Agrupar"/>
          <p:cNvGrpSpPr/>
          <p:nvPr/>
        </p:nvGrpSpPr>
        <p:grpSpPr>
          <a:xfrm>
            <a:off x="9852824" y="2601768"/>
            <a:ext cx="14023487" cy="15316781"/>
            <a:chOff x="0" y="0"/>
            <a:chExt cx="14023486" cy="15316780"/>
          </a:xfrm>
        </p:grpSpPr>
        <p:sp>
          <p:nvSpPr>
            <p:cNvPr id="211" name="Círculo"/>
            <p:cNvSpPr/>
            <p:nvPr/>
          </p:nvSpPr>
          <p:spPr>
            <a:xfrm>
              <a:off x="0" y="1293293"/>
              <a:ext cx="14023487" cy="14023488"/>
            </a:xfrm>
            <a:prstGeom prst="ellipse">
              <a:avLst/>
            </a:pr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234" name="Agrupar"/>
            <p:cNvGrpSpPr/>
            <p:nvPr/>
          </p:nvGrpSpPr>
          <p:grpSpPr>
            <a:xfrm>
              <a:off x="4650863" y="0"/>
              <a:ext cx="2054760" cy="2389521"/>
              <a:chOff x="0" y="0"/>
              <a:chExt cx="2054759" cy="2389520"/>
            </a:xfrm>
          </p:grpSpPr>
          <p:sp>
            <p:nvSpPr>
              <p:cNvPr id="212" name="Línea"/>
              <p:cNvSpPr/>
              <p:nvPr/>
            </p:nvSpPr>
            <p:spPr>
              <a:xfrm flipV="1">
                <a:off x="1654034" y="470919"/>
                <a:ext cx="95091" cy="95091"/>
              </a:xfrm>
              <a:prstGeom prst="line">
                <a:avLst/>
              </a:prstGeom>
              <a:noFill/>
              <a:ln w="139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13" name="Círculo"/>
              <p:cNvSpPr/>
              <p:nvPr/>
            </p:nvSpPr>
            <p:spPr>
              <a:xfrm>
                <a:off x="0" y="334760"/>
                <a:ext cx="2054760" cy="2054761"/>
              </a:xfrm>
              <a:prstGeom prst="ellipse">
                <a:avLst/>
              </a:prstGeom>
              <a:solidFill>
                <a:srgbClr val="FFFFFF"/>
              </a:solidFill>
              <a:ln w="1016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214" name="Línea Línea" descr="Línea Línea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854218" y="2025508"/>
                <a:ext cx="346320" cy="63501"/>
              </a:xfrm>
              <a:prstGeom prst="rect">
                <a:avLst/>
              </a:prstGeom>
              <a:effectLst/>
            </p:spPr>
          </p:pic>
          <p:pic>
            <p:nvPicPr>
              <p:cNvPr id="216" name="Línea Línea" descr="Línea Línea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100000">
                <a:off x="1306776" y="824571"/>
                <a:ext cx="346320" cy="63501"/>
              </a:xfrm>
              <a:prstGeom prst="rect">
                <a:avLst/>
              </a:prstGeom>
              <a:effectLst/>
            </p:spPr>
          </p:pic>
          <p:pic>
            <p:nvPicPr>
              <p:cNvPr id="218" name="Línea Línea" descr="Línea Línea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8900000">
                <a:off x="401663" y="1767864"/>
                <a:ext cx="346320" cy="63501"/>
              </a:xfrm>
              <a:prstGeom prst="rect">
                <a:avLst/>
              </a:prstGeom>
              <a:effectLst/>
            </p:spPr>
          </p:pic>
          <p:pic>
            <p:nvPicPr>
              <p:cNvPr id="220" name="Línea Línea" descr="Línea Línea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1085" y="1330390"/>
                <a:ext cx="346320" cy="63501"/>
              </a:xfrm>
              <a:prstGeom prst="rect">
                <a:avLst/>
              </a:prstGeom>
              <a:effectLst/>
            </p:spPr>
          </p:pic>
          <p:pic>
            <p:nvPicPr>
              <p:cNvPr id="222" name="Línea Línea" descr="Línea Línea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3500000">
                <a:off x="1306776" y="1823768"/>
                <a:ext cx="346320" cy="63501"/>
              </a:xfrm>
              <a:prstGeom prst="rect">
                <a:avLst/>
              </a:prstGeom>
              <a:effectLst/>
            </p:spPr>
          </p:pic>
          <p:pic>
            <p:nvPicPr>
              <p:cNvPr id="224" name="Línea Línea" descr="Línea Línea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700000">
                <a:off x="386579" y="847829"/>
                <a:ext cx="346320" cy="63501"/>
              </a:xfrm>
              <a:prstGeom prst="rect">
                <a:avLst/>
              </a:prstGeom>
              <a:effectLst/>
            </p:spPr>
          </p:pic>
          <p:sp>
            <p:nvSpPr>
              <p:cNvPr id="226" name="Rectángulo"/>
              <p:cNvSpPr/>
              <p:nvPr/>
            </p:nvSpPr>
            <p:spPr>
              <a:xfrm rot="13500000">
                <a:off x="1679511" y="289646"/>
                <a:ext cx="294111" cy="191775"/>
              </a:xfrm>
              <a:prstGeom prst="rect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27" name="Rectángulo"/>
              <p:cNvSpPr/>
              <p:nvPr/>
            </p:nvSpPr>
            <p:spPr>
              <a:xfrm>
                <a:off x="880323" y="0"/>
                <a:ext cx="294111" cy="191775"/>
              </a:xfrm>
              <a:prstGeom prst="rect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28" name="Línea"/>
              <p:cNvSpPr/>
              <p:nvPr/>
            </p:nvSpPr>
            <p:spPr>
              <a:xfrm flipV="1">
                <a:off x="1027377" y="202940"/>
                <a:ext cx="1" cy="132477"/>
              </a:xfrm>
              <a:prstGeom prst="line">
                <a:avLst/>
              </a:prstGeom>
              <a:noFill/>
              <a:ln w="139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29" name="Círculo"/>
              <p:cNvSpPr/>
              <p:nvPr/>
            </p:nvSpPr>
            <p:spPr>
              <a:xfrm>
                <a:off x="898524" y="1258185"/>
                <a:ext cx="232809" cy="23281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230" name="Línea Línea" descr="Línea Línea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1508516" y="1330390"/>
                <a:ext cx="346320" cy="63501"/>
              </a:xfrm>
              <a:prstGeom prst="rect">
                <a:avLst/>
              </a:prstGeom>
              <a:effectLst/>
            </p:spPr>
          </p:pic>
          <p:pic>
            <p:nvPicPr>
              <p:cNvPr id="232" name="Línea Línea" descr="Línea Línea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854218" y="622832"/>
                <a:ext cx="346320" cy="63501"/>
              </a:xfrm>
              <a:prstGeom prst="rect">
                <a:avLst/>
              </a:prstGeom>
              <a:effectLst/>
            </p:spPr>
          </p:pic>
        </p:grpSp>
        <p:sp>
          <p:nvSpPr>
            <p:cNvPr id="235" name="Línea"/>
            <p:cNvSpPr/>
            <p:nvPr/>
          </p:nvSpPr>
          <p:spPr>
            <a:xfrm>
              <a:off x="6741354" y="1101849"/>
              <a:ext cx="1340385" cy="39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67" extrusionOk="0">
                  <a:moveTo>
                    <a:pt x="0" y="8820"/>
                  </a:moveTo>
                  <a:cubicBezTo>
                    <a:pt x="913" y="5601"/>
                    <a:pt x="2023" y="3187"/>
                    <a:pt x="3234" y="1662"/>
                  </a:cubicBezTo>
                  <a:cubicBezTo>
                    <a:pt x="4312" y="306"/>
                    <a:pt x="5494" y="-374"/>
                    <a:pt x="6687" y="210"/>
                  </a:cubicBezTo>
                  <a:cubicBezTo>
                    <a:pt x="8116" y="910"/>
                    <a:pt x="9363" y="3389"/>
                    <a:pt x="10468" y="6367"/>
                  </a:cubicBezTo>
                  <a:cubicBezTo>
                    <a:pt x="12542" y="11961"/>
                    <a:pt x="14327" y="19550"/>
                    <a:pt x="17035" y="20561"/>
                  </a:cubicBezTo>
                  <a:cubicBezTo>
                    <a:pt x="18814" y="21226"/>
                    <a:pt x="20564" y="18712"/>
                    <a:pt x="21600" y="14004"/>
                  </a:cubicBezTo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236" name="Cohete"/>
            <p:cNvSpPr/>
            <p:nvPr/>
          </p:nvSpPr>
          <p:spPr>
            <a:xfrm rot="6223506">
              <a:off x="8303876" y="711936"/>
              <a:ext cx="833111" cy="1697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55" h="21600" extrusionOk="0">
                  <a:moveTo>
                    <a:pt x="7578" y="0"/>
                  </a:moveTo>
                  <a:cubicBezTo>
                    <a:pt x="7202" y="0"/>
                    <a:pt x="6826" y="102"/>
                    <a:pt x="6548" y="307"/>
                  </a:cubicBezTo>
                  <a:cubicBezTo>
                    <a:pt x="2903" y="2990"/>
                    <a:pt x="2797" y="8264"/>
                    <a:pt x="3498" y="12617"/>
                  </a:cubicBezTo>
                  <a:cubicBezTo>
                    <a:pt x="-3222" y="14949"/>
                    <a:pt x="1809" y="21600"/>
                    <a:pt x="1809" y="21600"/>
                  </a:cubicBezTo>
                  <a:lnTo>
                    <a:pt x="3126" y="21600"/>
                  </a:lnTo>
                  <a:cubicBezTo>
                    <a:pt x="2414" y="19196"/>
                    <a:pt x="3258" y="17810"/>
                    <a:pt x="4550" y="17167"/>
                  </a:cubicBezTo>
                  <a:cubicBezTo>
                    <a:pt x="5007" y="18704"/>
                    <a:pt x="5394" y="19655"/>
                    <a:pt x="5361" y="19572"/>
                  </a:cubicBezTo>
                  <a:lnTo>
                    <a:pt x="9796" y="19572"/>
                  </a:lnTo>
                  <a:cubicBezTo>
                    <a:pt x="9763" y="19655"/>
                    <a:pt x="10149" y="18704"/>
                    <a:pt x="10606" y="17167"/>
                  </a:cubicBezTo>
                  <a:cubicBezTo>
                    <a:pt x="11898" y="17810"/>
                    <a:pt x="12743" y="19196"/>
                    <a:pt x="12030" y="21600"/>
                  </a:cubicBezTo>
                  <a:lnTo>
                    <a:pt x="13345" y="21600"/>
                  </a:lnTo>
                  <a:cubicBezTo>
                    <a:pt x="13345" y="21600"/>
                    <a:pt x="18378" y="14949"/>
                    <a:pt x="11658" y="12617"/>
                  </a:cubicBezTo>
                  <a:cubicBezTo>
                    <a:pt x="12359" y="8264"/>
                    <a:pt x="12253" y="2990"/>
                    <a:pt x="8608" y="307"/>
                  </a:cubicBezTo>
                  <a:cubicBezTo>
                    <a:pt x="8330" y="102"/>
                    <a:pt x="7954" y="0"/>
                    <a:pt x="7578" y="0"/>
                  </a:cubicBezTo>
                  <a:close/>
                  <a:moveTo>
                    <a:pt x="7578" y="5435"/>
                  </a:moveTo>
                  <a:cubicBezTo>
                    <a:pt x="8529" y="5435"/>
                    <a:pt x="9301" y="5975"/>
                    <a:pt x="9301" y="6640"/>
                  </a:cubicBezTo>
                  <a:cubicBezTo>
                    <a:pt x="9301" y="7305"/>
                    <a:pt x="8529" y="7844"/>
                    <a:pt x="7578" y="7844"/>
                  </a:cubicBezTo>
                  <a:cubicBezTo>
                    <a:pt x="6627" y="7844"/>
                    <a:pt x="5855" y="7305"/>
                    <a:pt x="5855" y="6640"/>
                  </a:cubicBezTo>
                  <a:cubicBezTo>
                    <a:pt x="5855" y="5975"/>
                    <a:pt x="6627" y="5435"/>
                    <a:pt x="7578" y="5435"/>
                  </a:cubicBezTo>
                  <a:close/>
                  <a:moveTo>
                    <a:pt x="7578" y="8932"/>
                  </a:moveTo>
                  <a:cubicBezTo>
                    <a:pt x="8101" y="8932"/>
                    <a:pt x="8524" y="9228"/>
                    <a:pt x="8524" y="9593"/>
                  </a:cubicBezTo>
                  <a:cubicBezTo>
                    <a:pt x="8524" y="9959"/>
                    <a:pt x="8101" y="10257"/>
                    <a:pt x="7578" y="10257"/>
                  </a:cubicBezTo>
                  <a:cubicBezTo>
                    <a:pt x="7055" y="10257"/>
                    <a:pt x="6632" y="9959"/>
                    <a:pt x="6632" y="9593"/>
                  </a:cubicBezTo>
                  <a:cubicBezTo>
                    <a:pt x="6632" y="9228"/>
                    <a:pt x="7055" y="8932"/>
                    <a:pt x="7578" y="8932"/>
                  </a:cubicBezTo>
                  <a:close/>
                  <a:moveTo>
                    <a:pt x="7578" y="11345"/>
                  </a:moveTo>
                  <a:cubicBezTo>
                    <a:pt x="8101" y="11345"/>
                    <a:pt x="8524" y="11641"/>
                    <a:pt x="8524" y="12007"/>
                  </a:cubicBezTo>
                  <a:cubicBezTo>
                    <a:pt x="8524" y="12372"/>
                    <a:pt x="8101" y="12668"/>
                    <a:pt x="7578" y="12668"/>
                  </a:cubicBezTo>
                  <a:cubicBezTo>
                    <a:pt x="7055" y="12668"/>
                    <a:pt x="6632" y="12372"/>
                    <a:pt x="6632" y="12007"/>
                  </a:cubicBezTo>
                  <a:cubicBezTo>
                    <a:pt x="6632" y="11641"/>
                    <a:pt x="7055" y="11345"/>
                    <a:pt x="7578" y="11345"/>
                  </a:cubicBezTo>
                  <a:close/>
                </a:path>
              </a:pathLst>
            </a:custGeom>
            <a:solidFill>
              <a:srgbClr val="0B208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40" name="Agrupar"/>
          <p:cNvGrpSpPr/>
          <p:nvPr/>
        </p:nvGrpSpPr>
        <p:grpSpPr>
          <a:xfrm>
            <a:off x="14722306" y="3120232"/>
            <a:ext cx="1617524" cy="1668325"/>
            <a:chOff x="0" y="0"/>
            <a:chExt cx="1617523" cy="1668323"/>
          </a:xfrm>
        </p:grpSpPr>
        <p:sp>
          <p:nvSpPr>
            <p:cNvPr id="238" name="Círculo"/>
            <p:cNvSpPr/>
            <p:nvPr/>
          </p:nvSpPr>
          <p:spPr>
            <a:xfrm>
              <a:off x="0" y="50800"/>
              <a:ext cx="1617524" cy="1617524"/>
            </a:xfrm>
            <a:prstGeom prst="ellipse">
              <a:avLst/>
            </a:prstGeom>
            <a:noFill/>
            <a:ln w="1016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9" name="Línea"/>
            <p:cNvSpPr/>
            <p:nvPr/>
          </p:nvSpPr>
          <p:spPr>
            <a:xfrm flipV="1">
              <a:off x="808761" y="-1"/>
              <a:ext cx="1" cy="876301"/>
            </a:xfrm>
            <a:prstGeom prst="line">
              <a:avLst/>
            </a:prstGeom>
            <a:noFill/>
            <a:ln w="76200" cap="flat">
              <a:solidFill>
                <a:srgbClr val="6718FE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sp>
        <p:nvSpPr>
          <p:cNvPr id="241" name="Crucial for the GPS system."/>
          <p:cNvSpPr txBox="1"/>
          <p:nvPr/>
        </p:nvSpPr>
        <p:spPr>
          <a:xfrm>
            <a:off x="1030884" y="11206444"/>
            <a:ext cx="861036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Crucial for the</a:t>
            </a:r>
            <a:r>
              <a:rPr b="1"/>
              <a:t> GPS system.</a:t>
            </a:r>
          </a:p>
        </p:txBody>
      </p:sp>
      <p:sp>
        <p:nvSpPr>
          <p:cNvPr id="242" name="General relativity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1828303"/>
          </a:xfrm>
          <a:prstGeom prst="rect">
            <a:avLst/>
          </a:prstGeom>
          <a:effectLst>
            <a:outerShdw blurRad="190500" dist="25400" dir="5400000" rotWithShape="0">
              <a:schemeClr val="accent5">
                <a:hueOff val="-608019"/>
                <a:satOff val="-16379"/>
                <a:lumOff val="25127"/>
              </a:schemeClr>
            </a:outerShdw>
          </a:effectLst>
        </p:spPr>
        <p:txBody>
          <a:bodyPr/>
          <a:lstStyle/>
          <a:p>
            <a:r>
              <a:t>General relativity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0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7" animBg="1" advAuto="0"/>
      <p:bldP spid="207" grpId="2" animBg="1" advAuto="0"/>
      <p:bldP spid="210" grpId="1" animBg="1" advAuto="0"/>
      <p:bldP spid="210" grpId="6" animBg="1" advAuto="0"/>
      <p:bldP spid="237" grpId="3" animBg="1" advAuto="0"/>
      <p:bldP spid="240" grpId="4" animBg="1" advAuto="0"/>
      <p:bldP spid="240" grpId="5" animBg="1" advAuto="0"/>
      <p:bldP spid="241" grpId="8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Figura"/>
          <p:cNvSpPr/>
          <p:nvPr/>
        </p:nvSpPr>
        <p:spPr>
          <a:xfrm rot="16260000" flipH="1">
            <a:off x="11046267" y="5204236"/>
            <a:ext cx="2265007" cy="24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600" extrusionOk="0">
                <a:moveTo>
                  <a:pt x="18429" y="6736"/>
                </a:moveTo>
                <a:cubicBezTo>
                  <a:pt x="20049" y="8009"/>
                  <a:pt x="21469" y="9609"/>
                  <a:pt x="21523" y="11557"/>
                </a:cubicBezTo>
                <a:cubicBezTo>
                  <a:pt x="21582" y="13691"/>
                  <a:pt x="20296" y="15200"/>
                  <a:pt x="18465" y="16451"/>
                </a:cubicBezTo>
                <a:cubicBezTo>
                  <a:pt x="16032" y="18113"/>
                  <a:pt x="12735" y="19304"/>
                  <a:pt x="9451" y="19972"/>
                </a:cubicBezTo>
                <a:cubicBezTo>
                  <a:pt x="6321" y="20608"/>
                  <a:pt x="3182" y="21153"/>
                  <a:pt x="14" y="21600"/>
                </a:cubicBezTo>
                <a:cubicBezTo>
                  <a:pt x="-18" y="17809"/>
                  <a:pt x="4" y="14018"/>
                  <a:pt x="79" y="10228"/>
                </a:cubicBezTo>
                <a:cubicBezTo>
                  <a:pt x="146" y="6818"/>
                  <a:pt x="257" y="3408"/>
                  <a:pt x="411" y="0"/>
                </a:cubicBezTo>
                <a:cubicBezTo>
                  <a:pt x="2819" y="429"/>
                  <a:pt x="5198" y="983"/>
                  <a:pt x="7537" y="1659"/>
                </a:cubicBezTo>
                <a:cubicBezTo>
                  <a:pt x="11460" y="2792"/>
                  <a:pt x="15300" y="4280"/>
                  <a:pt x="18429" y="6736"/>
                </a:cubicBezTo>
                <a:close/>
              </a:path>
            </a:pathLst>
          </a:custGeom>
          <a:solidFill>
            <a:srgbClr val="00A1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5" name="Figura"/>
          <p:cNvSpPr/>
          <p:nvPr/>
        </p:nvSpPr>
        <p:spPr>
          <a:xfrm>
            <a:off x="3745823" y="2109125"/>
            <a:ext cx="16892348" cy="6322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solidFill>
            <a:srgbClr val="00A1FF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6" name="Óvalo"/>
          <p:cNvSpPr/>
          <p:nvPr/>
        </p:nvSpPr>
        <p:spPr>
          <a:xfrm>
            <a:off x="11723420" y="5095949"/>
            <a:ext cx="939325" cy="372078"/>
          </a:xfrm>
          <a:prstGeom prst="ellipse">
            <a:avLst/>
          </a:prstGeom>
          <a:solidFill>
            <a:srgbClr val="3C55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7" name="Estrella"/>
          <p:cNvSpPr/>
          <p:nvPr/>
        </p:nvSpPr>
        <p:spPr>
          <a:xfrm>
            <a:off x="11453559" y="3035984"/>
            <a:ext cx="1511787" cy="144756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2EE1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8" name="Gravitational well"/>
          <p:cNvSpPr txBox="1"/>
          <p:nvPr/>
        </p:nvSpPr>
        <p:spPr>
          <a:xfrm>
            <a:off x="17845633" y="11754769"/>
            <a:ext cx="559178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Gravitational well</a:t>
            </a:r>
          </a:p>
        </p:txBody>
      </p:sp>
      <p:grpSp>
        <p:nvGrpSpPr>
          <p:cNvPr id="271" name="Agrupar"/>
          <p:cNvGrpSpPr/>
          <p:nvPr/>
        </p:nvGrpSpPr>
        <p:grpSpPr>
          <a:xfrm>
            <a:off x="17298720" y="5574871"/>
            <a:ext cx="2054761" cy="2389521"/>
            <a:chOff x="0" y="0"/>
            <a:chExt cx="2054759" cy="2389520"/>
          </a:xfrm>
        </p:grpSpPr>
        <p:sp>
          <p:nvSpPr>
            <p:cNvPr id="249" name="Línea"/>
            <p:cNvSpPr/>
            <p:nvPr/>
          </p:nvSpPr>
          <p:spPr>
            <a:xfrm flipV="1">
              <a:off x="1654034" y="470919"/>
              <a:ext cx="95091" cy="95091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0" name="Círculo"/>
            <p:cNvSpPr/>
            <p:nvPr/>
          </p:nvSpPr>
          <p:spPr>
            <a:xfrm>
              <a:off x="0" y="334760"/>
              <a:ext cx="2054760" cy="2054761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51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854218" y="2025508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253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100000">
              <a:off x="1306776" y="824571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255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900000">
              <a:off x="401663" y="1767864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257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085" y="1330390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259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3500000">
              <a:off x="1306776" y="1823768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261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700000">
              <a:off x="386579" y="847829"/>
              <a:ext cx="346320" cy="63501"/>
            </a:xfrm>
            <a:prstGeom prst="rect">
              <a:avLst/>
            </a:prstGeom>
            <a:effectLst/>
          </p:spPr>
        </p:pic>
        <p:sp>
          <p:nvSpPr>
            <p:cNvPr id="263" name="Rectángulo"/>
            <p:cNvSpPr/>
            <p:nvPr/>
          </p:nvSpPr>
          <p:spPr>
            <a:xfrm rot="13500000">
              <a:off x="1679511" y="289646"/>
              <a:ext cx="294111" cy="19177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4" name="Rectángulo"/>
            <p:cNvSpPr/>
            <p:nvPr/>
          </p:nvSpPr>
          <p:spPr>
            <a:xfrm>
              <a:off x="880323" y="0"/>
              <a:ext cx="294111" cy="19177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5" name="Línea"/>
            <p:cNvSpPr/>
            <p:nvPr/>
          </p:nvSpPr>
          <p:spPr>
            <a:xfrm flipV="1">
              <a:off x="1027377" y="202940"/>
              <a:ext cx="1" cy="132477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6" name="Círculo"/>
            <p:cNvSpPr/>
            <p:nvPr/>
          </p:nvSpPr>
          <p:spPr>
            <a:xfrm>
              <a:off x="898524" y="1258185"/>
              <a:ext cx="232809" cy="232810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67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508516" y="1330390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269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54218" y="622832"/>
              <a:ext cx="346320" cy="63501"/>
            </a:xfrm>
            <a:prstGeom prst="rect">
              <a:avLst/>
            </a:prstGeom>
            <a:effectLst/>
          </p:spPr>
        </p:pic>
      </p:grpSp>
      <p:grpSp>
        <p:nvGrpSpPr>
          <p:cNvPr id="274" name="Agrupar"/>
          <p:cNvGrpSpPr/>
          <p:nvPr/>
        </p:nvGrpSpPr>
        <p:grpSpPr>
          <a:xfrm>
            <a:off x="17504638" y="6093336"/>
            <a:ext cx="1617524" cy="1668324"/>
            <a:chOff x="0" y="0"/>
            <a:chExt cx="1617523" cy="1668323"/>
          </a:xfrm>
        </p:grpSpPr>
        <p:sp>
          <p:nvSpPr>
            <p:cNvPr id="272" name="Círculo"/>
            <p:cNvSpPr/>
            <p:nvPr/>
          </p:nvSpPr>
          <p:spPr>
            <a:xfrm>
              <a:off x="0" y="50800"/>
              <a:ext cx="1617524" cy="1617524"/>
            </a:xfrm>
            <a:prstGeom prst="ellipse">
              <a:avLst/>
            </a:prstGeom>
            <a:noFill/>
            <a:ln w="1016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3" name="Línea"/>
            <p:cNvSpPr/>
            <p:nvPr/>
          </p:nvSpPr>
          <p:spPr>
            <a:xfrm flipV="1">
              <a:off x="808761" y="-1"/>
              <a:ext cx="1" cy="876301"/>
            </a:xfrm>
            <a:prstGeom prst="line">
              <a:avLst/>
            </a:prstGeom>
            <a:noFill/>
            <a:ln w="76200" cap="flat">
              <a:solidFill>
                <a:srgbClr val="6718FE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grpSp>
        <p:nvGrpSpPr>
          <p:cNvPr id="297" name="Agrupar"/>
          <p:cNvGrpSpPr/>
          <p:nvPr/>
        </p:nvGrpSpPr>
        <p:grpSpPr>
          <a:xfrm>
            <a:off x="11583720" y="10832672"/>
            <a:ext cx="2054760" cy="2389521"/>
            <a:chOff x="0" y="0"/>
            <a:chExt cx="2054759" cy="2389520"/>
          </a:xfrm>
        </p:grpSpPr>
        <p:sp>
          <p:nvSpPr>
            <p:cNvPr id="275" name="Línea"/>
            <p:cNvSpPr/>
            <p:nvPr/>
          </p:nvSpPr>
          <p:spPr>
            <a:xfrm flipV="1">
              <a:off x="1654034" y="470919"/>
              <a:ext cx="95091" cy="95091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6" name="Círculo"/>
            <p:cNvSpPr/>
            <p:nvPr/>
          </p:nvSpPr>
          <p:spPr>
            <a:xfrm>
              <a:off x="0" y="334760"/>
              <a:ext cx="2054760" cy="2054761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77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854218" y="2025508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279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100000">
              <a:off x="1306776" y="824571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281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900000">
              <a:off x="401663" y="1767864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283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085" y="1330390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285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3500000">
              <a:off x="1306776" y="1823768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287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700000">
              <a:off x="386579" y="847829"/>
              <a:ext cx="346320" cy="63501"/>
            </a:xfrm>
            <a:prstGeom prst="rect">
              <a:avLst/>
            </a:prstGeom>
            <a:effectLst/>
          </p:spPr>
        </p:pic>
        <p:sp>
          <p:nvSpPr>
            <p:cNvPr id="289" name="Rectángulo"/>
            <p:cNvSpPr/>
            <p:nvPr/>
          </p:nvSpPr>
          <p:spPr>
            <a:xfrm rot="13500000">
              <a:off x="1679511" y="289646"/>
              <a:ext cx="294111" cy="19177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0" name="Rectángulo"/>
            <p:cNvSpPr/>
            <p:nvPr/>
          </p:nvSpPr>
          <p:spPr>
            <a:xfrm>
              <a:off x="880323" y="0"/>
              <a:ext cx="294111" cy="19177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1" name="Línea"/>
            <p:cNvSpPr/>
            <p:nvPr/>
          </p:nvSpPr>
          <p:spPr>
            <a:xfrm flipV="1">
              <a:off x="1027377" y="202940"/>
              <a:ext cx="1" cy="132477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2" name="Círculo"/>
            <p:cNvSpPr/>
            <p:nvPr/>
          </p:nvSpPr>
          <p:spPr>
            <a:xfrm>
              <a:off x="898524" y="1258185"/>
              <a:ext cx="232809" cy="232810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93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508516" y="1330390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295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54218" y="622832"/>
              <a:ext cx="346320" cy="63501"/>
            </a:xfrm>
            <a:prstGeom prst="rect">
              <a:avLst/>
            </a:prstGeom>
            <a:effectLst/>
          </p:spPr>
        </p:pic>
      </p:grpSp>
      <p:grpSp>
        <p:nvGrpSpPr>
          <p:cNvPr id="300" name="Agrupar"/>
          <p:cNvGrpSpPr/>
          <p:nvPr/>
        </p:nvGrpSpPr>
        <p:grpSpPr>
          <a:xfrm>
            <a:off x="11802338" y="11339707"/>
            <a:ext cx="1617524" cy="1668325"/>
            <a:chOff x="0" y="0"/>
            <a:chExt cx="1617523" cy="1668323"/>
          </a:xfrm>
        </p:grpSpPr>
        <p:sp>
          <p:nvSpPr>
            <p:cNvPr id="298" name="Círculo"/>
            <p:cNvSpPr/>
            <p:nvPr/>
          </p:nvSpPr>
          <p:spPr>
            <a:xfrm>
              <a:off x="0" y="50800"/>
              <a:ext cx="1617524" cy="1617524"/>
            </a:xfrm>
            <a:prstGeom prst="ellipse">
              <a:avLst/>
            </a:prstGeom>
            <a:noFill/>
            <a:ln w="1016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9" name="Línea"/>
            <p:cNvSpPr/>
            <p:nvPr/>
          </p:nvSpPr>
          <p:spPr>
            <a:xfrm flipV="1">
              <a:off x="808761" y="-1"/>
              <a:ext cx="1" cy="876301"/>
            </a:xfrm>
            <a:prstGeom prst="line">
              <a:avLst/>
            </a:prstGeom>
            <a:noFill/>
            <a:ln w="76200" cap="flat">
              <a:solidFill>
                <a:srgbClr val="FF0B0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sp>
        <p:nvSpPr>
          <p:cNvPr id="301" name="Passing of time"/>
          <p:cNvSpPr txBox="1"/>
          <p:nvPr/>
        </p:nvSpPr>
        <p:spPr>
          <a:xfrm>
            <a:off x="1322263" y="11754770"/>
            <a:ext cx="478471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Passing of time</a:t>
            </a:r>
          </a:p>
        </p:txBody>
      </p:sp>
      <p:sp>
        <p:nvSpPr>
          <p:cNvPr id="302" name="Distortion of space and time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1828303"/>
          </a:xfrm>
          <a:prstGeom prst="rect">
            <a:avLst/>
          </a:prstGeom>
          <a:effectLst>
            <a:outerShdw blurRad="190500" dist="25400" dir="5400000" rotWithShape="0">
              <a:schemeClr val="accent5">
                <a:hueOff val="-608019"/>
                <a:satOff val="-16379"/>
                <a:lumOff val="25127"/>
              </a:schemeClr>
            </a:outerShdw>
          </a:effectLst>
        </p:spPr>
        <p:txBody>
          <a:bodyPr/>
          <a:lstStyle/>
          <a:p>
            <a:r>
              <a:t>Distortion of space and time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13150 0.615059" pathEditMode="relative">
                                      <p:cBhvr>
                                        <p:cTn id="17" dur="3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3000" fill="hold"/>
                                        <p:tgtEl>
                                          <p:spTgt spid="246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2215 0.237499" pathEditMode="relative">
                                      <p:cBhvr>
                                        <p:cTn id="26" dur="3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3000" fill="hold"/>
                                        <p:tgtEl>
                                          <p:spTgt spid="244"/>
                                        </p:tgtEl>
                                      </p:cBhvr>
                                      <p:by x="340000" y="3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0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2" animBg="1" advAuto="0"/>
      <p:bldP spid="244" grpId="8" animBg="1" advAuto="0"/>
      <p:bldP spid="245" grpId="1" animBg="1" advAuto="0"/>
      <p:bldP spid="246" grpId="5" animBg="1" advAuto="0"/>
      <p:bldP spid="246" grpId="6" animBg="1" advAuto="0"/>
      <p:bldP spid="247" grpId="3" animBg="1" advAuto="0"/>
      <p:bldP spid="248" grpId="9" animBg="1" advAuto="0"/>
      <p:bldP spid="271" grpId="11" animBg="1" advAuto="0"/>
      <p:bldP spid="274" grpId="12" animBg="1" advAuto="0"/>
      <p:bldP spid="274" grpId="15" animBg="1" advAuto="0"/>
      <p:bldP spid="297" grpId="13" animBg="1" advAuto="0"/>
      <p:bldP spid="300" grpId="14" animBg="1" advAuto="0"/>
      <p:bldP spid="300" grpId="16" animBg="1" advAuto="0"/>
      <p:bldP spid="301" grpId="1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RAVITATIONAL REDSHIFT"/>
          <p:cNvSpPr txBox="1"/>
          <p:nvPr/>
        </p:nvSpPr>
        <p:spPr>
          <a:xfrm>
            <a:off x="16940817" y="10955328"/>
            <a:ext cx="7401413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defRPr sz="6000" b="1">
                <a:solidFill>
                  <a:srgbClr val="DA3C26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GRAVITATIONAL REDSHIFT</a:t>
            </a:r>
          </a:p>
        </p:txBody>
      </p:sp>
      <p:sp>
        <p:nvSpPr>
          <p:cNvPr id="305" name="Figura"/>
          <p:cNvSpPr/>
          <p:nvPr/>
        </p:nvSpPr>
        <p:spPr>
          <a:xfrm rot="16260000" flipH="1">
            <a:off x="4949715" y="5312380"/>
            <a:ext cx="7457616" cy="8152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600" extrusionOk="0">
                <a:moveTo>
                  <a:pt x="18429" y="6736"/>
                </a:moveTo>
                <a:cubicBezTo>
                  <a:pt x="20049" y="8009"/>
                  <a:pt x="21469" y="9609"/>
                  <a:pt x="21523" y="11557"/>
                </a:cubicBezTo>
                <a:cubicBezTo>
                  <a:pt x="21582" y="13691"/>
                  <a:pt x="20296" y="15200"/>
                  <a:pt x="18465" y="16451"/>
                </a:cubicBezTo>
                <a:cubicBezTo>
                  <a:pt x="16032" y="18113"/>
                  <a:pt x="12735" y="19304"/>
                  <a:pt x="9451" y="19972"/>
                </a:cubicBezTo>
                <a:cubicBezTo>
                  <a:pt x="6321" y="20608"/>
                  <a:pt x="3182" y="21153"/>
                  <a:pt x="14" y="21600"/>
                </a:cubicBezTo>
                <a:cubicBezTo>
                  <a:pt x="-18" y="17809"/>
                  <a:pt x="4" y="14018"/>
                  <a:pt x="79" y="10228"/>
                </a:cubicBezTo>
                <a:cubicBezTo>
                  <a:pt x="146" y="6818"/>
                  <a:pt x="257" y="3408"/>
                  <a:pt x="411" y="0"/>
                </a:cubicBezTo>
                <a:cubicBezTo>
                  <a:pt x="2819" y="429"/>
                  <a:pt x="5198" y="983"/>
                  <a:pt x="7537" y="1659"/>
                </a:cubicBezTo>
                <a:cubicBezTo>
                  <a:pt x="11460" y="2792"/>
                  <a:pt x="15300" y="4280"/>
                  <a:pt x="18429" y="6736"/>
                </a:cubicBezTo>
                <a:close/>
              </a:path>
            </a:pathLst>
          </a:custGeom>
          <a:solidFill>
            <a:srgbClr val="00A1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6" name="Figura"/>
          <p:cNvSpPr/>
          <p:nvPr/>
        </p:nvSpPr>
        <p:spPr>
          <a:xfrm>
            <a:off x="824823" y="2753960"/>
            <a:ext cx="15847266" cy="5603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solidFill>
            <a:srgbClr val="00A1FF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7" name="Óvalo"/>
          <p:cNvSpPr/>
          <p:nvPr/>
        </p:nvSpPr>
        <p:spPr>
          <a:xfrm>
            <a:off x="4757400" y="3951675"/>
            <a:ext cx="8099763" cy="3208412"/>
          </a:xfrm>
          <a:prstGeom prst="ellipse">
            <a:avLst/>
          </a:prstGeom>
          <a:solidFill>
            <a:srgbClr val="3C55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8" name="Estrella"/>
          <p:cNvSpPr/>
          <p:nvPr/>
        </p:nvSpPr>
        <p:spPr>
          <a:xfrm>
            <a:off x="8282620" y="11180086"/>
            <a:ext cx="1511788" cy="144756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2EE1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9" name="Círculo"/>
          <p:cNvSpPr/>
          <p:nvPr/>
        </p:nvSpPr>
        <p:spPr>
          <a:xfrm>
            <a:off x="8883481" y="11744487"/>
            <a:ext cx="322767" cy="322768"/>
          </a:xfrm>
          <a:prstGeom prst="ellipse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18" name="Agrupar"/>
          <p:cNvGrpSpPr/>
          <p:nvPr/>
        </p:nvGrpSpPr>
        <p:grpSpPr>
          <a:xfrm flipH="1">
            <a:off x="20273640" y="2999159"/>
            <a:ext cx="2226531" cy="3626776"/>
            <a:chOff x="0" y="0"/>
            <a:chExt cx="2226530" cy="3626774"/>
          </a:xfrm>
        </p:grpSpPr>
        <p:sp>
          <p:nvSpPr>
            <p:cNvPr id="310" name="Figura"/>
            <p:cNvSpPr/>
            <p:nvPr/>
          </p:nvSpPr>
          <p:spPr>
            <a:xfrm rot="11755">
              <a:off x="420307" y="890938"/>
              <a:ext cx="1659211" cy="2071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0"/>
                  </a:moveTo>
                  <a:cubicBezTo>
                    <a:pt x="10664" y="2034"/>
                    <a:pt x="10296" y="4048"/>
                    <a:pt x="9717" y="6017"/>
                  </a:cubicBezTo>
                  <a:cubicBezTo>
                    <a:pt x="9060" y="8248"/>
                    <a:pt x="8136" y="10411"/>
                    <a:pt x="6959" y="12469"/>
                  </a:cubicBezTo>
                  <a:cubicBezTo>
                    <a:pt x="6041" y="14202"/>
                    <a:pt x="4952" y="15862"/>
                    <a:pt x="3704" y="17429"/>
                  </a:cubicBezTo>
                  <a:cubicBezTo>
                    <a:pt x="2589" y="18828"/>
                    <a:pt x="1351" y="20150"/>
                    <a:pt x="0" y="21382"/>
                  </a:cubicBezTo>
                  <a:lnTo>
                    <a:pt x="21600" y="21600"/>
                  </a:lnTo>
                  <a:cubicBezTo>
                    <a:pt x="20222" y="20094"/>
                    <a:pt x="18956" y="18515"/>
                    <a:pt x="17809" y="16872"/>
                  </a:cubicBezTo>
                  <a:cubicBezTo>
                    <a:pt x="16662" y="15229"/>
                    <a:pt x="15637" y="13526"/>
                    <a:pt x="14741" y="11774"/>
                  </a:cubicBezTo>
                  <a:cubicBezTo>
                    <a:pt x="12817" y="8014"/>
                    <a:pt x="11497" y="4052"/>
                    <a:pt x="10817" y="0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1" name="Línea"/>
            <p:cNvSpPr/>
            <p:nvPr/>
          </p:nvSpPr>
          <p:spPr>
            <a:xfrm flipH="1">
              <a:off x="808634" y="2934383"/>
              <a:ext cx="226044" cy="6523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2" name="Línea"/>
            <p:cNvSpPr/>
            <p:nvPr/>
          </p:nvSpPr>
          <p:spPr>
            <a:xfrm>
              <a:off x="1480229" y="2958490"/>
              <a:ext cx="192369" cy="6682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3" name="Línea"/>
            <p:cNvSpPr/>
            <p:nvPr/>
          </p:nvSpPr>
          <p:spPr>
            <a:xfrm rot="21180000">
              <a:off x="1305726" y="908946"/>
              <a:ext cx="885660" cy="630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9042" y="1712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4" name="Línea"/>
            <p:cNvSpPr/>
            <p:nvPr/>
          </p:nvSpPr>
          <p:spPr>
            <a:xfrm rot="21180000">
              <a:off x="1349241" y="943730"/>
              <a:ext cx="800705" cy="1126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898" y="14987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5" name="Figura"/>
            <p:cNvSpPr/>
            <p:nvPr/>
          </p:nvSpPr>
          <p:spPr>
            <a:xfrm rot="19800000">
              <a:off x="70645" y="471296"/>
              <a:ext cx="953357" cy="538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2" h="20285" extrusionOk="0">
                  <a:moveTo>
                    <a:pt x="20642" y="1592"/>
                  </a:moveTo>
                  <a:cubicBezTo>
                    <a:pt x="19371" y="581"/>
                    <a:pt x="17994" y="39"/>
                    <a:pt x="16602" y="2"/>
                  </a:cubicBezTo>
                  <a:cubicBezTo>
                    <a:pt x="14995" y="-41"/>
                    <a:pt x="13415" y="589"/>
                    <a:pt x="12000" y="1837"/>
                  </a:cubicBezTo>
                  <a:cubicBezTo>
                    <a:pt x="10510" y="2934"/>
                    <a:pt x="9224" y="4688"/>
                    <a:pt x="8273" y="6921"/>
                  </a:cubicBezTo>
                  <a:cubicBezTo>
                    <a:pt x="7430" y="8899"/>
                    <a:pt x="6880" y="11184"/>
                    <a:pt x="6200" y="13337"/>
                  </a:cubicBezTo>
                  <a:cubicBezTo>
                    <a:pt x="5588" y="15270"/>
                    <a:pt x="4870" y="17097"/>
                    <a:pt x="4055" y="18795"/>
                  </a:cubicBezTo>
                  <a:cubicBezTo>
                    <a:pt x="3404" y="18883"/>
                    <a:pt x="2749" y="18697"/>
                    <a:pt x="2142" y="18254"/>
                  </a:cubicBezTo>
                  <a:cubicBezTo>
                    <a:pt x="1020" y="17433"/>
                    <a:pt x="191" y="15907"/>
                    <a:pt x="171" y="14085"/>
                  </a:cubicBezTo>
                  <a:cubicBezTo>
                    <a:pt x="148" y="11969"/>
                    <a:pt x="1212" y="10219"/>
                    <a:pt x="2531" y="10530"/>
                  </a:cubicBezTo>
                  <a:cubicBezTo>
                    <a:pt x="-359" y="11035"/>
                    <a:pt x="-958" y="17706"/>
                    <a:pt x="1696" y="19845"/>
                  </a:cubicBezTo>
                  <a:cubicBezTo>
                    <a:pt x="3821" y="21559"/>
                    <a:pt x="5646" y="17902"/>
                    <a:pt x="7421" y="15147"/>
                  </a:cubicBezTo>
                  <a:cubicBezTo>
                    <a:pt x="7712" y="14694"/>
                    <a:pt x="8020" y="14273"/>
                    <a:pt x="8306" y="13812"/>
                  </a:cubicBezTo>
                  <a:cubicBezTo>
                    <a:pt x="9467" y="11943"/>
                    <a:pt x="10259" y="9477"/>
                    <a:pt x="11505" y="7768"/>
                  </a:cubicBezTo>
                  <a:cubicBezTo>
                    <a:pt x="12071" y="6993"/>
                    <a:pt x="12715" y="6397"/>
                    <a:pt x="13407" y="6008"/>
                  </a:cubicBezTo>
                  <a:lnTo>
                    <a:pt x="20642" y="1592"/>
                  </a:lnTo>
                  <a:close/>
                </a:path>
              </a:pathLst>
            </a:custGeom>
            <a:solidFill>
              <a:srgbClr val="420D1B"/>
            </a:solidFill>
            <a:ln w="25400" cap="flat">
              <a:solidFill>
                <a:srgbClr val="420D1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6" name="Figura"/>
            <p:cNvSpPr/>
            <p:nvPr/>
          </p:nvSpPr>
          <p:spPr>
            <a:xfrm rot="21180000">
              <a:off x="825320" y="77806"/>
              <a:ext cx="823680" cy="880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4" h="19675" extrusionOk="0">
                  <a:moveTo>
                    <a:pt x="16799" y="2878"/>
                  </a:moveTo>
                  <a:cubicBezTo>
                    <a:pt x="20637" y="6717"/>
                    <a:pt x="20631" y="12946"/>
                    <a:pt x="16786" y="16790"/>
                  </a:cubicBezTo>
                  <a:cubicBezTo>
                    <a:pt x="12941" y="20634"/>
                    <a:pt x="6713" y="20638"/>
                    <a:pt x="2875" y="16798"/>
                  </a:cubicBezTo>
                  <a:cubicBezTo>
                    <a:pt x="-963" y="12959"/>
                    <a:pt x="-957" y="6730"/>
                    <a:pt x="2888" y="2886"/>
                  </a:cubicBezTo>
                  <a:cubicBezTo>
                    <a:pt x="6733" y="-958"/>
                    <a:pt x="12961" y="-962"/>
                    <a:pt x="16799" y="2878"/>
                  </a:cubicBezTo>
                  <a:close/>
                </a:path>
              </a:pathLst>
            </a:custGeom>
            <a:solidFill>
              <a:srgbClr val="F8DAA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7" name="Figura"/>
            <p:cNvSpPr/>
            <p:nvPr/>
          </p:nvSpPr>
          <p:spPr>
            <a:xfrm rot="20700000">
              <a:off x="782758" y="93636"/>
              <a:ext cx="791138" cy="513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0841" extrusionOk="0">
                  <a:moveTo>
                    <a:pt x="21109" y="10500"/>
                  </a:moveTo>
                  <a:cubicBezTo>
                    <a:pt x="20104" y="11917"/>
                    <a:pt x="18865" y="12931"/>
                    <a:pt x="17510" y="13447"/>
                  </a:cubicBezTo>
                  <a:cubicBezTo>
                    <a:pt x="14880" y="14447"/>
                    <a:pt x="12071" y="13527"/>
                    <a:pt x="9971" y="10978"/>
                  </a:cubicBezTo>
                  <a:cubicBezTo>
                    <a:pt x="9433" y="14440"/>
                    <a:pt x="7929" y="17409"/>
                    <a:pt x="5821" y="19173"/>
                  </a:cubicBezTo>
                  <a:cubicBezTo>
                    <a:pt x="4170" y="20554"/>
                    <a:pt x="2251" y="21100"/>
                    <a:pt x="358" y="20728"/>
                  </a:cubicBezTo>
                  <a:cubicBezTo>
                    <a:pt x="-491" y="15857"/>
                    <a:pt x="189" y="10703"/>
                    <a:pt x="2214" y="6666"/>
                  </a:cubicBezTo>
                  <a:cubicBezTo>
                    <a:pt x="3533" y="4035"/>
                    <a:pt x="5360" y="2038"/>
                    <a:pt x="7463" y="925"/>
                  </a:cubicBezTo>
                  <a:cubicBezTo>
                    <a:pt x="10146" y="-500"/>
                    <a:pt x="13118" y="-271"/>
                    <a:pt x="15697" y="1561"/>
                  </a:cubicBezTo>
                  <a:cubicBezTo>
                    <a:pt x="18246" y="3370"/>
                    <a:pt x="20196" y="6591"/>
                    <a:pt x="21109" y="10500"/>
                  </a:cubicBezTo>
                  <a:close/>
                </a:path>
              </a:pathLst>
            </a:custGeom>
            <a:solidFill>
              <a:srgbClr val="420D1B"/>
            </a:solidFill>
            <a:ln w="25400" cap="flat">
              <a:solidFill>
                <a:srgbClr val="420D1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19" name="Círculo"/>
          <p:cNvSpPr/>
          <p:nvPr/>
        </p:nvSpPr>
        <p:spPr>
          <a:xfrm>
            <a:off x="8883481" y="11744487"/>
            <a:ext cx="322767" cy="322768"/>
          </a:xfrm>
          <a:prstGeom prst="ellipse">
            <a:avLst/>
          </a:prstGeom>
          <a:solidFill>
            <a:srgbClr val="F2EE1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42" name="Agrupar"/>
          <p:cNvGrpSpPr/>
          <p:nvPr/>
        </p:nvGrpSpPr>
        <p:grpSpPr>
          <a:xfrm>
            <a:off x="12815620" y="10549727"/>
            <a:ext cx="2054760" cy="2389521"/>
            <a:chOff x="0" y="0"/>
            <a:chExt cx="2054759" cy="2389520"/>
          </a:xfrm>
        </p:grpSpPr>
        <p:pic>
          <p:nvPicPr>
            <p:cNvPr id="320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508516" y="1330390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322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54218" y="622832"/>
              <a:ext cx="346320" cy="63501"/>
            </a:xfrm>
            <a:prstGeom prst="rect">
              <a:avLst/>
            </a:prstGeom>
            <a:effectLst/>
          </p:spPr>
        </p:pic>
        <p:sp>
          <p:nvSpPr>
            <p:cNvPr id="324" name="Círculo"/>
            <p:cNvSpPr/>
            <p:nvPr/>
          </p:nvSpPr>
          <p:spPr>
            <a:xfrm>
              <a:off x="0" y="334760"/>
              <a:ext cx="2054760" cy="2054761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25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854218" y="2025508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327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100000">
              <a:off x="1306776" y="824571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329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900000">
              <a:off x="401663" y="1767864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331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085" y="1330390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333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3500000">
              <a:off x="1306776" y="1823768"/>
              <a:ext cx="346320" cy="63501"/>
            </a:xfrm>
            <a:prstGeom prst="rect">
              <a:avLst/>
            </a:prstGeom>
            <a:effectLst/>
          </p:spPr>
        </p:pic>
        <p:pic>
          <p:nvPicPr>
            <p:cNvPr id="335" name="Línea Línea" descr="Línea Línea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700000">
              <a:off x="386579" y="847829"/>
              <a:ext cx="346320" cy="63501"/>
            </a:xfrm>
            <a:prstGeom prst="rect">
              <a:avLst/>
            </a:prstGeom>
            <a:effectLst/>
          </p:spPr>
        </p:pic>
        <p:sp>
          <p:nvSpPr>
            <p:cNvPr id="337" name="Rectángulo"/>
            <p:cNvSpPr/>
            <p:nvPr/>
          </p:nvSpPr>
          <p:spPr>
            <a:xfrm rot="13500000">
              <a:off x="1717611" y="327746"/>
              <a:ext cx="294111" cy="19177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8" name="Línea"/>
            <p:cNvSpPr/>
            <p:nvPr/>
          </p:nvSpPr>
          <p:spPr>
            <a:xfrm flipV="1">
              <a:off x="1704834" y="483619"/>
              <a:ext cx="95091" cy="95091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9" name="Rectángulo"/>
            <p:cNvSpPr/>
            <p:nvPr/>
          </p:nvSpPr>
          <p:spPr>
            <a:xfrm>
              <a:off x="880323" y="0"/>
              <a:ext cx="294111" cy="19177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0" name="Línea"/>
            <p:cNvSpPr/>
            <p:nvPr/>
          </p:nvSpPr>
          <p:spPr>
            <a:xfrm flipV="1">
              <a:off x="1027377" y="202940"/>
              <a:ext cx="1" cy="132477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1" name="Círculo"/>
            <p:cNvSpPr/>
            <p:nvPr/>
          </p:nvSpPr>
          <p:spPr>
            <a:xfrm>
              <a:off x="898524" y="1258185"/>
              <a:ext cx="232809" cy="232810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45" name="Agrupar"/>
          <p:cNvGrpSpPr/>
          <p:nvPr/>
        </p:nvGrpSpPr>
        <p:grpSpPr>
          <a:xfrm>
            <a:off x="13021538" y="11048267"/>
            <a:ext cx="1617524" cy="1668324"/>
            <a:chOff x="0" y="0"/>
            <a:chExt cx="1617523" cy="1668323"/>
          </a:xfrm>
        </p:grpSpPr>
        <p:sp>
          <p:nvSpPr>
            <p:cNvPr id="343" name="Círculo"/>
            <p:cNvSpPr/>
            <p:nvPr/>
          </p:nvSpPr>
          <p:spPr>
            <a:xfrm>
              <a:off x="0" y="50800"/>
              <a:ext cx="1617524" cy="1617524"/>
            </a:xfrm>
            <a:prstGeom prst="ellipse">
              <a:avLst/>
            </a:prstGeom>
            <a:noFill/>
            <a:ln w="1016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4" name="Línea"/>
            <p:cNvSpPr/>
            <p:nvPr/>
          </p:nvSpPr>
          <p:spPr>
            <a:xfrm flipV="1">
              <a:off x="808761" y="-1"/>
              <a:ext cx="1" cy="876301"/>
            </a:xfrm>
            <a:prstGeom prst="line">
              <a:avLst/>
            </a:prstGeom>
            <a:noFill/>
            <a:ln w="76200" cap="flat">
              <a:solidFill>
                <a:srgbClr val="FF0B0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sp>
        <p:nvSpPr>
          <p:cNvPr id="346" name="Alice sees the light coming from a star"/>
          <p:cNvSpPr txBox="1"/>
          <p:nvPr/>
        </p:nvSpPr>
        <p:spPr>
          <a:xfrm>
            <a:off x="18291776" y="7943165"/>
            <a:ext cx="5724210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spcBef>
                <a:spcPts val="4500"/>
              </a:spcBef>
              <a:defRPr sz="49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Alice sees the light coming from a star</a:t>
            </a:r>
          </a:p>
        </p:txBody>
      </p:sp>
      <p:sp>
        <p:nvSpPr>
          <p:cNvPr id="347" name="The light shifts to the red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1828303"/>
          </a:xfrm>
          <a:prstGeom prst="rect">
            <a:avLst/>
          </a:prstGeom>
          <a:effectLst>
            <a:outerShdw blurRad="190500" dist="25400" dir="5400000" rotWithShape="0">
              <a:schemeClr val="accent5">
                <a:hueOff val="-608019"/>
                <a:satOff val="-16379"/>
                <a:lumOff val="25127"/>
              </a:schemeClr>
            </a:outerShdw>
          </a:effectLst>
        </p:spPr>
        <p:txBody>
          <a:bodyPr/>
          <a:lstStyle/>
          <a:p>
            <a:r>
              <a:t>The light shifts to the red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4855 -0.098394 0.024659 -0.192589 0.057296 -0.272522 C 0.092130 -0.357834 0.138517 -0.422241 0.188482 -0.471608 C 0.268736 -0.550902 0.359924 -0.593517 0.453971 -0.592741" pathEditMode="relative">
                                      <p:cBhvr>
                                        <p:cTn id="6" dur="7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4855 -0.098394 0.024659 -0.192589 0.057296 -0.272522 C 0.092130 -0.357834 0.138517 -0.422241 0.188482 -0.471608 C 0.268736 -0.550902 0.359924 -0.593517 0.453971 -0.592741" pathEditMode="relative">
                                      <p:cBhvr>
                                        <p:cTn id="9" dur="7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" presetID="9" presetClass="emph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0"/>
                                      </p:to>
                                    </p:set>
                                    <p:animEffect filter="image" prLst="opacity: 0.00; ">
                                      <p:cBhvr>
                                        <p:cTn id="13" dur="indefinite" fill="hold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000 -0.355198" pathEditMode="relative">
                                      <p:cBhvr>
                                        <p:cTn id="16" dur="7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521 -0.351798" pathEditMode="relative">
                                      <p:cBhvr>
                                        <p:cTn id="19" dur="7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1" presetID="8" presetClass="emph" presetSubtype="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7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7" animBg="1" advAuto="0"/>
      <p:bldP spid="319" grpId="3" animBg="1" advAuto="0"/>
      <p:bldP spid="345" grpId="6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In 1998 two projects discovered the accelerated expansion of the Universe"/>
          <p:cNvSpPr txBox="1"/>
          <p:nvPr/>
        </p:nvSpPr>
        <p:spPr>
          <a:xfrm>
            <a:off x="833356" y="2623297"/>
            <a:ext cx="16204454" cy="170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In 1998 two projects discovered the </a:t>
            </a:r>
            <a:r>
              <a:rPr b="1"/>
              <a:t>accelerated expansion</a:t>
            </a:r>
            <a:r>
              <a:t> of the Universe</a:t>
            </a:r>
          </a:p>
        </p:txBody>
      </p:sp>
      <p:sp>
        <p:nvSpPr>
          <p:cNvPr id="350" name="Supernova Cosmology Project…"/>
          <p:cNvSpPr txBox="1"/>
          <p:nvPr/>
        </p:nvSpPr>
        <p:spPr>
          <a:xfrm>
            <a:off x="18269587" y="2340815"/>
            <a:ext cx="5706282" cy="176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sz="34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Supernova Cosmology Project</a:t>
            </a:r>
          </a:p>
          <a:p>
            <a:pPr>
              <a:lnSpc>
                <a:spcPct val="120000"/>
              </a:lnSpc>
              <a:spcBef>
                <a:spcPts val="4500"/>
              </a:spcBef>
              <a:defRPr sz="34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High-z Superonva Search Team</a:t>
            </a:r>
          </a:p>
        </p:txBody>
      </p:sp>
      <p:sp>
        <p:nvSpPr>
          <p:cNvPr id="351" name="Línea"/>
          <p:cNvSpPr/>
          <p:nvPr/>
        </p:nvSpPr>
        <p:spPr>
          <a:xfrm>
            <a:off x="4926332" y="6578600"/>
            <a:ext cx="13973839" cy="0"/>
          </a:xfrm>
          <a:prstGeom prst="line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2438338"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52" name="Observatorio"/>
          <p:cNvSpPr/>
          <p:nvPr/>
        </p:nvSpPr>
        <p:spPr>
          <a:xfrm>
            <a:off x="1354204" y="10728392"/>
            <a:ext cx="2296854" cy="2297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6" extrusionOk="0">
                <a:moveTo>
                  <a:pt x="17649" y="3"/>
                </a:moveTo>
                <a:cubicBezTo>
                  <a:pt x="17614" y="9"/>
                  <a:pt x="17583" y="29"/>
                  <a:pt x="17562" y="62"/>
                </a:cubicBezTo>
                <a:lnTo>
                  <a:pt x="15876" y="2503"/>
                </a:lnTo>
                <a:cubicBezTo>
                  <a:pt x="15827" y="2573"/>
                  <a:pt x="15854" y="2669"/>
                  <a:pt x="15930" y="2707"/>
                </a:cubicBezTo>
                <a:cubicBezTo>
                  <a:pt x="16913" y="3214"/>
                  <a:pt x="17750" y="3873"/>
                  <a:pt x="18539" y="4645"/>
                </a:cubicBezTo>
                <a:cubicBezTo>
                  <a:pt x="18598" y="4705"/>
                  <a:pt x="18696" y="4699"/>
                  <a:pt x="18750" y="4628"/>
                </a:cubicBezTo>
                <a:lnTo>
                  <a:pt x="20558" y="2140"/>
                </a:lnTo>
                <a:cubicBezTo>
                  <a:pt x="20607" y="2075"/>
                  <a:pt x="20590" y="1990"/>
                  <a:pt x="20525" y="1941"/>
                </a:cubicBezTo>
                <a:lnTo>
                  <a:pt x="17756" y="25"/>
                </a:lnTo>
                <a:cubicBezTo>
                  <a:pt x="17723" y="3"/>
                  <a:pt x="17684" y="-4"/>
                  <a:pt x="17649" y="3"/>
                </a:cubicBezTo>
                <a:close/>
                <a:moveTo>
                  <a:pt x="10800" y="1875"/>
                </a:moveTo>
                <a:cubicBezTo>
                  <a:pt x="9228" y="1875"/>
                  <a:pt x="7711" y="2211"/>
                  <a:pt x="6296" y="2864"/>
                </a:cubicBezTo>
                <a:lnTo>
                  <a:pt x="6092" y="2962"/>
                </a:lnTo>
                <a:lnTo>
                  <a:pt x="6627" y="4116"/>
                </a:lnTo>
                <a:cubicBezTo>
                  <a:pt x="7890" y="3495"/>
                  <a:pt x="9304" y="3144"/>
                  <a:pt x="10805" y="3144"/>
                </a:cubicBezTo>
                <a:cubicBezTo>
                  <a:pt x="15924" y="3144"/>
                  <a:pt x="20110" y="7221"/>
                  <a:pt x="20288" y="12301"/>
                </a:cubicBezTo>
                <a:cubicBezTo>
                  <a:pt x="20288" y="12393"/>
                  <a:pt x="20359" y="12463"/>
                  <a:pt x="20450" y="12463"/>
                </a:cubicBezTo>
                <a:lnTo>
                  <a:pt x="21395" y="12463"/>
                </a:lnTo>
                <a:cubicBezTo>
                  <a:pt x="21487" y="12463"/>
                  <a:pt x="21563" y="12386"/>
                  <a:pt x="21557" y="12294"/>
                </a:cubicBezTo>
                <a:cubicBezTo>
                  <a:pt x="21374" y="6518"/>
                  <a:pt x="16616" y="1875"/>
                  <a:pt x="10800" y="1875"/>
                </a:cubicBezTo>
                <a:close/>
                <a:moveTo>
                  <a:pt x="10800" y="3517"/>
                </a:moveTo>
                <a:cubicBezTo>
                  <a:pt x="5886" y="3517"/>
                  <a:pt x="1869" y="7425"/>
                  <a:pt x="1686" y="12294"/>
                </a:cubicBezTo>
                <a:cubicBezTo>
                  <a:pt x="1680" y="12386"/>
                  <a:pt x="1756" y="12463"/>
                  <a:pt x="1848" y="12463"/>
                </a:cubicBezTo>
                <a:lnTo>
                  <a:pt x="19754" y="12463"/>
                </a:lnTo>
                <a:cubicBezTo>
                  <a:pt x="19845" y="12463"/>
                  <a:pt x="19921" y="12386"/>
                  <a:pt x="19916" y="12294"/>
                </a:cubicBezTo>
                <a:cubicBezTo>
                  <a:pt x="19732" y="7425"/>
                  <a:pt x="15714" y="3517"/>
                  <a:pt x="10800" y="3517"/>
                </a:cubicBezTo>
                <a:close/>
                <a:moveTo>
                  <a:pt x="162" y="12814"/>
                </a:moveTo>
                <a:cubicBezTo>
                  <a:pt x="70" y="12814"/>
                  <a:pt x="0" y="12889"/>
                  <a:pt x="0" y="12976"/>
                </a:cubicBezTo>
                <a:lnTo>
                  <a:pt x="0" y="14534"/>
                </a:lnTo>
                <a:cubicBezTo>
                  <a:pt x="0" y="14626"/>
                  <a:pt x="76" y="14696"/>
                  <a:pt x="162" y="14696"/>
                </a:cubicBezTo>
                <a:lnTo>
                  <a:pt x="1308" y="14696"/>
                </a:lnTo>
                <a:cubicBezTo>
                  <a:pt x="1400" y="14696"/>
                  <a:pt x="1470" y="14772"/>
                  <a:pt x="1470" y="14858"/>
                </a:cubicBezTo>
                <a:lnTo>
                  <a:pt x="1470" y="21434"/>
                </a:lnTo>
                <a:cubicBezTo>
                  <a:pt x="1470" y="21526"/>
                  <a:pt x="1545" y="21596"/>
                  <a:pt x="1632" y="21596"/>
                </a:cubicBezTo>
                <a:lnTo>
                  <a:pt x="19921" y="21596"/>
                </a:lnTo>
                <a:cubicBezTo>
                  <a:pt x="20012" y="21596"/>
                  <a:pt x="20083" y="21520"/>
                  <a:pt x="20083" y="21434"/>
                </a:cubicBezTo>
                <a:lnTo>
                  <a:pt x="20083" y="14870"/>
                </a:lnTo>
                <a:cubicBezTo>
                  <a:pt x="20083" y="14778"/>
                  <a:pt x="20158" y="14708"/>
                  <a:pt x="20245" y="14708"/>
                </a:cubicBezTo>
                <a:lnTo>
                  <a:pt x="21433" y="14708"/>
                </a:lnTo>
                <a:cubicBezTo>
                  <a:pt x="21524" y="14708"/>
                  <a:pt x="21595" y="14633"/>
                  <a:pt x="21595" y="14546"/>
                </a:cubicBezTo>
                <a:lnTo>
                  <a:pt x="21595" y="12986"/>
                </a:lnTo>
                <a:cubicBezTo>
                  <a:pt x="21600" y="12889"/>
                  <a:pt x="21524" y="12814"/>
                  <a:pt x="21438" y="12814"/>
                </a:cubicBezTo>
                <a:lnTo>
                  <a:pt x="162" y="1281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56" name="Agrupar"/>
          <p:cNvGrpSpPr/>
          <p:nvPr/>
        </p:nvGrpSpPr>
        <p:grpSpPr>
          <a:xfrm>
            <a:off x="3581717" y="4546449"/>
            <a:ext cx="8060908" cy="4003992"/>
            <a:chOff x="0" y="0"/>
            <a:chExt cx="8060906" cy="4003991"/>
          </a:xfrm>
        </p:grpSpPr>
        <p:sp>
          <p:nvSpPr>
            <p:cNvPr id="353" name="Rectángulo"/>
            <p:cNvSpPr/>
            <p:nvPr/>
          </p:nvSpPr>
          <p:spPr>
            <a:xfrm>
              <a:off x="0" y="0"/>
              <a:ext cx="6387482" cy="40039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54" name="kisspng-computer-icons-clip-art-galaxy-icon-5b2badf718c186.2707768615295892391014.png" descr="kisspng-computer-icons-clip-art-galaxy-icon-5b2badf718c186.2707768615295892391014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903724" y="314483"/>
              <a:ext cx="3120843" cy="3120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5" name="Línea"/>
            <p:cNvSpPr/>
            <p:nvPr/>
          </p:nvSpPr>
          <p:spPr>
            <a:xfrm>
              <a:off x="6272439" y="2035016"/>
              <a:ext cx="1788468" cy="1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grpSp>
        <p:nvGrpSpPr>
          <p:cNvPr id="360" name="Agrupar"/>
          <p:cNvGrpSpPr/>
          <p:nvPr/>
        </p:nvGrpSpPr>
        <p:grpSpPr>
          <a:xfrm rot="10800000">
            <a:off x="12230417" y="4609949"/>
            <a:ext cx="8060909" cy="4003992"/>
            <a:chOff x="0" y="0"/>
            <a:chExt cx="8060906" cy="4003991"/>
          </a:xfrm>
        </p:grpSpPr>
        <p:sp>
          <p:nvSpPr>
            <p:cNvPr id="357" name="Rectángulo"/>
            <p:cNvSpPr/>
            <p:nvPr/>
          </p:nvSpPr>
          <p:spPr>
            <a:xfrm>
              <a:off x="0" y="0"/>
              <a:ext cx="6387482" cy="40039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58" name="kisspng-computer-icons-clip-art-galaxy-icon-5b2badf718c186.2707768615295892391014.png" descr="kisspng-computer-icons-clip-art-galaxy-icon-5b2badf718c186.2707768615295892391014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903724" y="314483"/>
              <a:ext cx="3120843" cy="3120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9" name="Línea"/>
            <p:cNvSpPr/>
            <p:nvPr/>
          </p:nvSpPr>
          <p:spPr>
            <a:xfrm>
              <a:off x="6272439" y="2035016"/>
              <a:ext cx="1788468" cy="1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sp>
        <p:nvSpPr>
          <p:cNvPr id="361" name="REDSHIFT  increases with the expansion"/>
          <p:cNvSpPr txBox="1"/>
          <p:nvPr/>
        </p:nvSpPr>
        <p:spPr>
          <a:xfrm>
            <a:off x="6685870" y="9876483"/>
            <a:ext cx="16204454" cy="2447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80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rPr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REDSHIFT</a:t>
            </a:r>
            <a:r>
              <a:t>  </a:t>
            </a:r>
            <a:r>
              <a:rPr b="0"/>
              <a:t>increases with the expansion</a:t>
            </a:r>
          </a:p>
        </p:txBody>
      </p:sp>
      <p:pic>
        <p:nvPicPr>
          <p:cNvPr id="362" name="sin_blue.pdf" descr="sin_blue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991" y="4440753"/>
            <a:ext cx="2655199" cy="1518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sin_red.pdf" descr="sin_red.pd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725974" y="4410059"/>
            <a:ext cx="8421095" cy="157969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EXPANSION OF THE UNIVERSE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1828303"/>
          </a:xfrm>
          <a:prstGeom prst="rect">
            <a:avLst/>
          </a:prstGeom>
          <a:effectLst>
            <a:outerShdw blurRad="190500" dist="25400" dir="5400000" rotWithShape="0">
              <a:schemeClr val="accent5">
                <a:hueOff val="-608019"/>
                <a:satOff val="-16379"/>
                <a:lumOff val="25127"/>
              </a:schemeClr>
            </a:outerShdw>
          </a:effectLst>
        </p:spPr>
        <p:txBody>
          <a:bodyPr/>
          <a:lstStyle/>
          <a:p>
            <a:r>
              <a:t>EXPANSION OF THE UNIVERSE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44049 0.000347" pathEditMode="relative">
                                      <p:cBhvr>
                                        <p:cTn id="6" dur="3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60417 0.000000" pathEditMode="relative">
                                      <p:cBhvr>
                                        <p:cTn id="9" dur="3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1750" fill="hold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50"/>
                            </p:stCondLst>
                            <p:childTnLst>
                              <p:par>
                                <p:cTn id="19" presetID="10" presetClass="entr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6" animBg="1" advAuto="0"/>
      <p:bldP spid="362" grpId="3" animBg="1" advAuto="0"/>
      <p:bldP spid="362" grpId="4" animBg="1" advAuto="0"/>
      <p:bldP spid="363" grpId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ontribution to redshift due to the relative motion between observer and object."/>
          <p:cNvSpPr txBox="1"/>
          <p:nvPr/>
        </p:nvSpPr>
        <p:spPr>
          <a:xfrm>
            <a:off x="833356" y="2623297"/>
            <a:ext cx="16204454" cy="170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Contribution to </a:t>
            </a: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redshift</a:t>
            </a:r>
            <a:r>
              <a:t> due to the </a:t>
            </a:r>
            <a:r>
              <a:rPr b="1"/>
              <a:t>relative motion</a:t>
            </a:r>
            <a:r>
              <a:t> between observer and object.</a:t>
            </a:r>
          </a:p>
        </p:txBody>
      </p:sp>
      <p:pic>
        <p:nvPicPr>
          <p:cNvPr id="367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4521200"/>
            <a:ext cx="15951200" cy="7493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Doppler effect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1828303"/>
          </a:xfrm>
          <a:prstGeom prst="rect">
            <a:avLst/>
          </a:prstGeom>
          <a:effectLst>
            <a:outerShdw blurRad="190500" dist="25400" dir="5400000" rotWithShape="0">
              <a:schemeClr val="accent5">
                <a:hueOff val="-608019"/>
                <a:satOff val="-16379"/>
                <a:lumOff val="25127"/>
              </a:schemeClr>
            </a:outerShdw>
          </a:effectLst>
        </p:spPr>
        <p:txBody>
          <a:bodyPr/>
          <a:lstStyle/>
          <a:p>
            <a:r>
              <a:t>Doppler effect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AL:"/>
          <p:cNvSpPr txBox="1"/>
          <p:nvPr/>
        </p:nvSpPr>
        <p:spPr>
          <a:xfrm>
            <a:off x="1233340" y="2780622"/>
            <a:ext cx="2343839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sz="55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GOAL:</a:t>
            </a:r>
          </a:p>
        </p:txBody>
      </p:sp>
      <p:sp>
        <p:nvSpPr>
          <p:cNvPr id="371" name="Measure the gravitational redshift contribution alone"/>
          <p:cNvSpPr txBox="1"/>
          <p:nvPr/>
        </p:nvSpPr>
        <p:spPr>
          <a:xfrm>
            <a:off x="6880607" y="2777552"/>
            <a:ext cx="16270053" cy="90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sz="55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Measure the </a:t>
            </a: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gravitational redshift</a:t>
            </a:r>
            <a:r>
              <a:t> contribution alone</a:t>
            </a:r>
          </a:p>
        </p:txBody>
      </p:sp>
      <p:sp>
        <p:nvSpPr>
          <p:cNvPr id="372" name="WHY?:"/>
          <p:cNvSpPr txBox="1"/>
          <p:nvPr/>
        </p:nvSpPr>
        <p:spPr>
          <a:xfrm>
            <a:off x="1241807" y="4920434"/>
            <a:ext cx="240625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sz="55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WHY?:</a:t>
            </a:r>
          </a:p>
        </p:txBody>
      </p:sp>
      <p:sp>
        <p:nvSpPr>
          <p:cNvPr id="373" name="Test General Relativity on Cosmological scales"/>
          <p:cNvSpPr txBox="1"/>
          <p:nvPr/>
        </p:nvSpPr>
        <p:spPr>
          <a:xfrm>
            <a:off x="6889074" y="4917364"/>
            <a:ext cx="14273250" cy="90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sz="55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Test General Relativity on </a:t>
            </a: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Cosmological scales</a:t>
            </a:r>
          </a:p>
        </p:txBody>
      </p:sp>
      <p:grpSp>
        <p:nvGrpSpPr>
          <p:cNvPr id="377" name="Agrupar"/>
          <p:cNvGrpSpPr/>
          <p:nvPr/>
        </p:nvGrpSpPr>
        <p:grpSpPr>
          <a:xfrm>
            <a:off x="4193167" y="7687012"/>
            <a:ext cx="16508385" cy="5639168"/>
            <a:chOff x="0" y="0"/>
            <a:chExt cx="16508384" cy="5639167"/>
          </a:xfrm>
        </p:grpSpPr>
        <p:sp>
          <p:nvSpPr>
            <p:cNvPr id="374" name="Figura"/>
            <p:cNvSpPr/>
            <p:nvPr/>
          </p:nvSpPr>
          <p:spPr>
            <a:xfrm rot="16200000" flipH="1">
              <a:off x="6529630" y="-1125180"/>
              <a:ext cx="3005239" cy="10523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extrusionOk="0">
                  <a:moveTo>
                    <a:pt x="21432" y="11170"/>
                  </a:moveTo>
                  <a:cubicBezTo>
                    <a:pt x="21229" y="15695"/>
                    <a:pt x="12861" y="19767"/>
                    <a:pt x="0" y="21600"/>
                  </a:cubicBezTo>
                  <a:cubicBezTo>
                    <a:pt x="50" y="17695"/>
                    <a:pt x="128" y="13790"/>
                    <a:pt x="234" y="9886"/>
                  </a:cubicBezTo>
                  <a:cubicBezTo>
                    <a:pt x="324" y="6590"/>
                    <a:pt x="433" y="3294"/>
                    <a:pt x="563" y="0"/>
                  </a:cubicBezTo>
                  <a:cubicBezTo>
                    <a:pt x="2957" y="427"/>
                    <a:pt x="5311" y="961"/>
                    <a:pt x="7607" y="1603"/>
                  </a:cubicBezTo>
                  <a:cubicBezTo>
                    <a:pt x="15651" y="3852"/>
                    <a:pt x="21600" y="7438"/>
                    <a:pt x="21432" y="11170"/>
                  </a:cubicBezTo>
                  <a:close/>
                </a:path>
              </a:pathLst>
            </a:custGeom>
            <a:solidFill>
              <a:srgbClr val="00A1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5" name="Figura"/>
            <p:cNvSpPr/>
            <p:nvPr/>
          </p:nvSpPr>
          <p:spPr>
            <a:xfrm>
              <a:off x="0" y="-1"/>
              <a:ext cx="16508385" cy="3187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627" y="0"/>
                  </a:lnTo>
                  <a:lnTo>
                    <a:pt x="2972" y="0"/>
                  </a:lnTo>
                  <a:close/>
                </a:path>
              </a:pathLst>
            </a:custGeom>
            <a:solidFill>
              <a:srgbClr val="00A1FF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6" name="Óvalo"/>
            <p:cNvSpPr/>
            <p:nvPr/>
          </p:nvSpPr>
          <p:spPr>
            <a:xfrm>
              <a:off x="2369041" y="302571"/>
              <a:ext cx="11679043" cy="2582535"/>
            </a:xfrm>
            <a:prstGeom prst="ellipse">
              <a:avLst/>
            </a:prstGeom>
            <a:solidFill>
              <a:srgbClr val="3C55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78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0000">
            <a:off x="10009744" y="11482837"/>
            <a:ext cx="559478" cy="559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11661952" y="11118431"/>
            <a:ext cx="559477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8947617" y="11711694"/>
            <a:ext cx="559477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12249067" y="11379834"/>
            <a:ext cx="559477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15561685" y="10974820"/>
            <a:ext cx="559478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5815219" y="11379820"/>
            <a:ext cx="559477" cy="559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16281551" y="11001099"/>
            <a:ext cx="559478" cy="559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0000">
            <a:off x="12930744" y="11711708"/>
            <a:ext cx="559478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13771316" y="12560108"/>
            <a:ext cx="559477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4548894" y="12255311"/>
            <a:ext cx="559478" cy="559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15215553" y="11382426"/>
            <a:ext cx="559477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13278436" y="11004231"/>
            <a:ext cx="559477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4265319" y="11339006"/>
            <a:ext cx="559478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10228685" y="12560124"/>
            <a:ext cx="559478" cy="559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0000">
            <a:off x="9999064" y="12022459"/>
            <a:ext cx="559477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13596596" y="11711691"/>
            <a:ext cx="559477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2147911" y="12255311"/>
            <a:ext cx="559478" cy="559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10559959" y="11004247"/>
            <a:ext cx="559477" cy="559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0000">
            <a:off x="7891602" y="10974837"/>
            <a:ext cx="559477" cy="559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0516563" y="11711694"/>
            <a:ext cx="559477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0000">
            <a:off x="8324329" y="11379835"/>
            <a:ext cx="559477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8947620" y="10974820"/>
            <a:ext cx="559477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1912203" y="12797178"/>
            <a:ext cx="559478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11539216" y="11711707"/>
            <a:ext cx="559477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0000">
            <a:off x="11339787" y="12560126"/>
            <a:ext cx="559478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13142228" y="12022441"/>
            <a:ext cx="559478" cy="5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2909757" y="12504948"/>
            <a:ext cx="670082" cy="670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kisspng-computer-icons-clip-art-galaxy-icon-5b2badf718c186.2707768615295892391014.png" descr="kisspng-computer-icons-clip-art-galaxy-icon-5b2badf718c186.2707768615295892391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15246515" y="11764646"/>
            <a:ext cx="559478" cy="5594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8" name="Agrupar"/>
          <p:cNvGrpSpPr/>
          <p:nvPr/>
        </p:nvGrpSpPr>
        <p:grpSpPr>
          <a:xfrm>
            <a:off x="17293020" y="10409495"/>
            <a:ext cx="6713211" cy="1749074"/>
            <a:chOff x="0" y="0"/>
            <a:chExt cx="6713210" cy="1749073"/>
          </a:xfrm>
        </p:grpSpPr>
        <p:sp>
          <p:nvSpPr>
            <p:cNvPr id="406" name="Rectángulo redondeado"/>
            <p:cNvSpPr/>
            <p:nvPr/>
          </p:nvSpPr>
          <p:spPr>
            <a:xfrm>
              <a:off x="137241" y="82565"/>
              <a:ext cx="6438731" cy="1666508"/>
            </a:xfrm>
            <a:prstGeom prst="roundRect">
              <a:avLst>
                <a:gd name="adj" fmla="val 10357"/>
              </a:avLst>
            </a:prstGeom>
            <a:solidFill>
              <a:srgbClr val="EB08A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7" name="Signature for a new theory of gravity?"/>
            <p:cNvSpPr txBox="1"/>
            <p:nvPr/>
          </p:nvSpPr>
          <p:spPr>
            <a:xfrm>
              <a:off x="0" y="0"/>
              <a:ext cx="6713211" cy="1749074"/>
            </a:xfrm>
            <a:prstGeom prst="rect">
              <a:avLst/>
            </a:prstGeom>
            <a:solidFill>
              <a:srgbClr val="AB180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20000"/>
                </a:lnSpc>
                <a:spcBef>
                  <a:spcPts val="4500"/>
                </a:spcBef>
                <a:defRPr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Baskerville"/>
                </a:defRPr>
              </a:lvl1pPr>
            </a:lstStyle>
            <a:p>
              <a:r>
                <a:t>Signature for a new theory of gravity?</a:t>
              </a:r>
            </a:p>
          </p:txBody>
        </p:sp>
      </p:grpSp>
      <p:sp>
        <p:nvSpPr>
          <p:cNvPr id="409" name="Línea"/>
          <p:cNvSpPr/>
          <p:nvPr/>
        </p:nvSpPr>
        <p:spPr>
          <a:xfrm>
            <a:off x="6598261" y="9319762"/>
            <a:ext cx="11658894" cy="1"/>
          </a:xfrm>
          <a:prstGeom prst="line">
            <a:avLst/>
          </a:prstGeom>
          <a:ln w="635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algn="ctr"/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0" name="km"/>
              <p:cNvSpPr txBox="1"/>
              <p:nvPr/>
            </p:nvSpPr>
            <p:spPr>
              <a:xfrm>
                <a:off x="11403265" y="8331575"/>
                <a:ext cx="2088188" cy="8255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4500"/>
                  </a:spcBef>
                  <a:defRPr>
                    <a:solidFill>
                      <a:schemeClr val="accent3">
                        <a:hueOff val="198700"/>
                        <a:satOff val="21248"/>
                        <a:lumOff val="19305"/>
                      </a:schemeClr>
                    </a:solidFill>
                    <a:latin typeface="+mn-lt"/>
                    <a:ea typeface="+mn-ea"/>
                    <a:cs typeface="+mn-cs"/>
                    <a:sym typeface="Baskerville"/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5200">
                            <a:solidFill>
                              <a:srgbClr val="FFCD5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200" i="1">
                            <a:solidFill>
                              <a:srgbClr val="FFCD56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5200" i="1">
                            <a:solidFill>
                              <a:srgbClr val="FFCD56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t> km</a:t>
                </a:r>
                <a:endParaRPr>
                  <a:solidFill>
                    <a:srgbClr val="FFCE57"/>
                  </a:solidFill>
                </a:endParaRPr>
              </a:p>
            </p:txBody>
          </p:sp>
        </mc:Choice>
        <mc:Fallback>
          <p:sp>
            <p:nvSpPr>
              <p:cNvPr id="410" name="km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3265" y="8331575"/>
                <a:ext cx="2088188" cy="825501"/>
              </a:xfrm>
              <a:prstGeom prst="rect">
                <a:avLst/>
              </a:prstGeom>
              <a:blipFill>
                <a:blip r:embed="rId3"/>
                <a:stretch>
                  <a:fillRect l="-8485" t="-12308" r="-29697" b="-5076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s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1" name="million light-year"/>
              <p:cNvSpPr txBox="1"/>
              <p:nvPr/>
            </p:nvSpPr>
            <p:spPr>
              <a:xfrm>
                <a:off x="9688307" y="9482449"/>
                <a:ext cx="5518104" cy="8255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4500"/>
                  </a:spcBef>
                  <a:defRPr>
                    <a:solidFill>
                      <a:schemeClr val="accent3">
                        <a:hueOff val="198700"/>
                        <a:satOff val="21248"/>
                        <a:lumOff val="19305"/>
                      </a:schemeClr>
                    </a:solidFill>
                    <a:latin typeface="+mn-lt"/>
                    <a:ea typeface="+mn-ea"/>
                    <a:cs typeface="+mn-cs"/>
                    <a:sym typeface="Baskerville"/>
                  </a:defRPr>
                </a:pPr>
                <a14:m>
                  <m:oMath xmlns:m="http://schemas.openxmlformats.org/officeDocument/2006/math">
                    <m:r>
                      <a:rPr sz="5100" i="1">
                        <a:solidFill>
                          <a:srgbClr val="FFCD56"/>
                        </a:solidFill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t> million light-year</a:t>
                </a:r>
                <a:endParaRPr>
                  <a:solidFill>
                    <a:srgbClr val="FFCE57"/>
                  </a:solidFill>
                </a:endParaRPr>
              </a:p>
            </p:txBody>
          </p:sp>
        </mc:Choice>
        <mc:Fallback>
          <p:sp>
            <p:nvSpPr>
              <p:cNvPr id="411" name="million light-yea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8307" y="9482449"/>
                <a:ext cx="5518104" cy="825501"/>
              </a:xfrm>
              <a:prstGeom prst="rect">
                <a:avLst/>
              </a:prstGeom>
              <a:blipFill>
                <a:blip r:embed="rId4"/>
                <a:stretch>
                  <a:fillRect l="-2982" t="-13636" r="-9404" b="-4697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s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2" name="Measure the time distortion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1828303"/>
          </a:xfrm>
          <a:prstGeom prst="rect">
            <a:avLst/>
          </a:prstGeom>
          <a:effectLst>
            <a:outerShdw blurRad="190500" dist="25400" dir="5400000" rotWithShape="0">
              <a:schemeClr val="accent5">
                <a:hueOff val="-608019"/>
                <a:satOff val="-16379"/>
                <a:lumOff val="25127"/>
              </a:schemeClr>
            </a:outerShdw>
          </a:effectLst>
        </p:spPr>
        <p:txBody>
          <a:bodyPr/>
          <a:lstStyle/>
          <a:p>
            <a:r>
              <a:t>Measure the time distortion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3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"/>
                            </p:stCondLst>
                            <p:childTnLst>
                              <p:par>
                                <p:cTn id="122" presetID="23" presetClass="entr" presetSubtype="16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3" presetClass="entr" presetSubtype="16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32" fill="hold" grpId="3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1" animBg="1" advAuto="0"/>
      <p:bldP spid="371" grpId="2" animBg="1" advAuto="0"/>
      <p:bldP spid="372" grpId="3" animBg="1" advAuto="0"/>
      <p:bldP spid="373" grpId="4" animBg="1" advAuto="0"/>
      <p:bldP spid="377" grpId="5" animBg="1" advAuto="0"/>
      <p:bldP spid="378" grpId="18" animBg="1" advAuto="0"/>
      <p:bldP spid="379" grpId="12" animBg="1" advAuto="0"/>
      <p:bldP spid="380" grpId="20" animBg="1" advAuto="0"/>
      <p:bldP spid="381" grpId="15" animBg="1" advAuto="0"/>
      <p:bldP spid="382" grpId="7" animBg="1" advAuto="0"/>
      <p:bldP spid="383" grpId="14" animBg="1" advAuto="0"/>
      <p:bldP spid="384" grpId="9" animBg="1" advAuto="0"/>
      <p:bldP spid="385" grpId="23" animBg="1" advAuto="0"/>
      <p:bldP spid="386" grpId="30" animBg="1" advAuto="0"/>
      <p:bldP spid="387" grpId="28" animBg="1" advAuto="0"/>
      <p:bldP spid="388" grpId="17" animBg="1" advAuto="0"/>
      <p:bldP spid="389" grpId="10" animBg="1" advAuto="0"/>
      <p:bldP spid="390" grpId="13" animBg="1" advAuto="0"/>
      <p:bldP spid="391" grpId="31" animBg="1" advAuto="0"/>
      <p:bldP spid="392" grpId="26" animBg="1" advAuto="0"/>
      <p:bldP spid="393" grpId="19" animBg="1" advAuto="0"/>
      <p:bldP spid="394" grpId="27" animBg="1" advAuto="0"/>
      <p:bldP spid="395" grpId="11" animBg="1" advAuto="0"/>
      <p:bldP spid="396" grpId="8" animBg="1" advAuto="0"/>
      <p:bldP spid="397" grpId="21" animBg="1" advAuto="0"/>
      <p:bldP spid="398" grpId="16" animBg="1" advAuto="0"/>
      <p:bldP spid="399" grpId="6" animBg="1" advAuto="0"/>
      <p:bldP spid="400" grpId="33" animBg="1" advAuto="0"/>
      <p:bldP spid="401" grpId="22" animBg="1" advAuto="0"/>
      <p:bldP spid="402" grpId="32" animBg="1" advAuto="0"/>
      <p:bldP spid="403" grpId="25" animBg="1" advAuto="0"/>
      <p:bldP spid="404" grpId="29" animBg="1" advAuto="0"/>
      <p:bldP spid="405" grpId="24" animBg="1" advAuto="0"/>
      <p:bldP spid="408" grpId="37" animBg="1" advAuto="0"/>
      <p:bldP spid="409" grpId="35" animBg="1" advAuto="0"/>
      <p:bldP spid="410" grpId="34" animBg="1" advAuto="0"/>
      <p:bldP spid="411" grpId="36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AL:"/>
          <p:cNvSpPr txBox="1"/>
          <p:nvPr/>
        </p:nvSpPr>
        <p:spPr>
          <a:xfrm>
            <a:off x="1233340" y="2780622"/>
            <a:ext cx="2343839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sz="55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GOAL:</a:t>
            </a:r>
          </a:p>
        </p:txBody>
      </p:sp>
      <p:sp>
        <p:nvSpPr>
          <p:cNvPr id="415" name="Measure the gravitational redshift contribution alone"/>
          <p:cNvSpPr txBox="1"/>
          <p:nvPr/>
        </p:nvSpPr>
        <p:spPr>
          <a:xfrm>
            <a:off x="6880607" y="2777552"/>
            <a:ext cx="16270053" cy="90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sz="55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Measure the </a:t>
            </a: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gravitational redshift</a:t>
            </a:r>
            <a:r>
              <a:t> contribution alone</a:t>
            </a:r>
          </a:p>
        </p:txBody>
      </p:sp>
      <p:sp>
        <p:nvSpPr>
          <p:cNvPr id="416" name="WHY?:"/>
          <p:cNvSpPr txBox="1"/>
          <p:nvPr/>
        </p:nvSpPr>
        <p:spPr>
          <a:xfrm>
            <a:off x="1241807" y="4920434"/>
            <a:ext cx="240625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sz="55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WHY?:</a:t>
            </a:r>
          </a:p>
        </p:txBody>
      </p:sp>
      <p:sp>
        <p:nvSpPr>
          <p:cNvPr id="417" name="Test General Relativity on Cosmological scales"/>
          <p:cNvSpPr txBox="1"/>
          <p:nvPr/>
        </p:nvSpPr>
        <p:spPr>
          <a:xfrm>
            <a:off x="6889074" y="4917364"/>
            <a:ext cx="14273250" cy="90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sz="55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Test General Relativity on </a:t>
            </a: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Cosmological scales</a:t>
            </a:r>
          </a:p>
        </p:txBody>
      </p:sp>
      <p:sp>
        <p:nvSpPr>
          <p:cNvPr id="418" name="PROBLEM:"/>
          <p:cNvSpPr txBox="1"/>
          <p:nvPr/>
        </p:nvSpPr>
        <p:spPr>
          <a:xfrm>
            <a:off x="998466" y="8674307"/>
            <a:ext cx="3958439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sz="5500" b="1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PROBLEM:</a:t>
            </a:r>
          </a:p>
        </p:txBody>
      </p:sp>
      <p:sp>
        <p:nvSpPr>
          <p:cNvPr id="419" name="EXPANSION + DOPPLER are the dominant contributions"/>
          <p:cNvSpPr txBox="1"/>
          <p:nvPr/>
        </p:nvSpPr>
        <p:spPr>
          <a:xfrm>
            <a:off x="6674666" y="8674307"/>
            <a:ext cx="14273250" cy="1869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sz="5500">
                <a:solidFill>
                  <a:srgbClr val="5A5F5E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EXPANSION + DOPPLER</a:t>
            </a:r>
            <a:r>
              <a:t> are the dominant contributions</a:t>
            </a:r>
          </a:p>
        </p:txBody>
      </p:sp>
      <p:sp>
        <p:nvSpPr>
          <p:cNvPr id="420" name="Measure the time distortion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1828303"/>
          </a:xfrm>
          <a:prstGeom prst="rect">
            <a:avLst/>
          </a:prstGeom>
          <a:effectLst>
            <a:outerShdw blurRad="190500" dist="25400" dir="5400000" rotWithShape="0">
              <a:schemeClr val="accent5">
                <a:hueOff val="-608019"/>
                <a:satOff val="-16379"/>
                <a:lumOff val="25127"/>
              </a:schemeClr>
            </a:outerShdw>
          </a:effectLst>
        </p:spPr>
        <p:txBody>
          <a:bodyPr/>
          <a:lstStyle/>
          <a:p>
            <a:r>
              <a:t>Measure the time distortion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1" animBg="1" advAuto="0"/>
      <p:bldP spid="419" grpId="2" animBg="1" advAuto="0"/>
    </p:bld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</Words>
  <Application>Microsoft Macintosh PowerPoint</Application>
  <PresentationFormat>Personalizado</PresentationFormat>
  <Paragraphs>60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Baskerville</vt:lpstr>
      <vt:lpstr>Cambria Math</vt:lpstr>
      <vt:lpstr>Cochin</vt:lpstr>
      <vt:lpstr>Didot</vt:lpstr>
      <vt:lpstr>Gill Sans Light</vt:lpstr>
      <vt:lpstr>Helvetica Neue</vt:lpstr>
      <vt:lpstr>Helvetica Neue Medium</vt:lpstr>
      <vt:lpstr>Herculanum</vt:lpstr>
      <vt:lpstr>Showroom</vt:lpstr>
      <vt:lpstr>Measuring the distortion of time</vt:lpstr>
      <vt:lpstr>SPECIAL RELATIVITY</vt:lpstr>
      <vt:lpstr>General relativity</vt:lpstr>
      <vt:lpstr>Distortion of space and time</vt:lpstr>
      <vt:lpstr>The light shifts to the red</vt:lpstr>
      <vt:lpstr>EXPANSION OF THE UNIVERSE</vt:lpstr>
      <vt:lpstr>Doppler effect</vt:lpstr>
      <vt:lpstr>Measure the time distortion</vt:lpstr>
      <vt:lpstr>Measure the time distortion</vt:lpstr>
      <vt:lpstr>Measure the time distortion</vt:lpstr>
      <vt:lpstr>Measure the time distortion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the distortion of time</dc:title>
  <cp:lastModifiedBy>Daniel Sobral Blanco</cp:lastModifiedBy>
  <cp:revision>1</cp:revision>
  <dcterms:modified xsi:type="dcterms:W3CDTF">2022-09-15T14:04:39Z</dcterms:modified>
</cp:coreProperties>
</file>