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5" r:id="rId3"/>
    <p:sldId id="277" r:id="rId4"/>
    <p:sldId id="273" r:id="rId5"/>
    <p:sldId id="285" r:id="rId6"/>
    <p:sldId id="286" r:id="rId7"/>
    <p:sldId id="287" r:id="rId8"/>
    <p:sldId id="260" r:id="rId9"/>
    <p:sldId id="283" r:id="rId10"/>
    <p:sldId id="267" r:id="rId11"/>
    <p:sldId id="264" r:id="rId12"/>
    <p:sldId id="279" r:id="rId13"/>
    <p:sldId id="281" r:id="rId14"/>
    <p:sldId id="261" r:id="rId15"/>
    <p:sldId id="263" r:id="rId16"/>
    <p:sldId id="290" r:id="rId17"/>
    <p:sldId id="259" r:id="rId18"/>
    <p:sldId id="27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9E8BA-EDF1-4EA3-A883-BE49A7FF1265}" v="5" dt="2022-09-15T09:46:4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79737" autoAdjust="0"/>
  </p:normalViewPr>
  <p:slideViewPr>
    <p:cSldViewPr snapToGrid="0">
      <p:cViewPr varScale="1">
        <p:scale>
          <a:sx n="68" d="100"/>
          <a:sy n="68" d="100"/>
        </p:scale>
        <p:origin x="11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F6A9-2F10-4D5E-8D28-3DF732EF1324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723E-795E-44CF-9D31-3C32773652C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05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8723E-795E-44CF-9D31-3C32773652C6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714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0D418-1C44-9CB9-EBB4-02A77D5E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945C7B-0292-88F9-054A-EF31A797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646F8-38FF-37D0-51B5-34C78774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AEE5AB-C43D-7099-6542-F91E55EB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CEC92-859A-DE9D-4C90-A9F2396D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284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2BCFF-2237-A541-2F51-FEB85991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B79F63-1774-A472-F8A1-0E007D0A5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84930-6EAA-89B3-A882-9F5A443A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E2F8F0-87CA-8536-99FE-9A68F272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FD536-79D2-6C23-E292-1F842871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599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F5E643-70C1-84AB-A905-1FC6EB63A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875D4D-08B9-38E3-080C-D5C675949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5FE85-1205-01AD-24FE-8F0D2718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055FA-5396-D3C7-63C6-8A34265D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4B606-ACCA-DFE7-D8B9-8C7967DE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609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333F1-F642-0E6D-3B26-FFFB9AAD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0CF9C-AFC6-F57D-D038-42107E6C4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52F7D-B5A3-101A-C682-8DF880ED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6C7B4-DCD3-D18E-2DB4-4383EB78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4F0B7-7CEF-3CF1-D00C-754F692C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09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94F3F-295D-A6CE-B9E8-1048C08D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175C16-191A-2A9B-F5AC-DF180B75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98553A-54FC-C7BE-14DA-A61CCDD6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A58B38-BF70-F7DF-8A2F-01C5CBC9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46E17C-ACF4-B99A-3631-986AAE26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021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6D14B-EDF1-686C-389E-F4270DB1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43945-E534-037F-8D2B-747776B40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0B6E06-8A53-733A-3FB8-E25DAC3B3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92A63B-C16D-3C81-D412-B4565154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7EB8A6-8753-DC5A-3FD3-087B3E2D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D03BDD-9357-0331-04AB-63CB11DE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852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FE42E-0EA0-9FBC-1016-31C1A909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D86395-D70F-B880-360E-C1614C37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AFDB21-3102-C0F6-68DC-C19B9E51A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83880B-6E7B-7B58-06C8-1A3B930B0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689BA7-1819-F507-191F-F9730FABB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152B2F-5D5F-1F85-AE17-4E9BEE24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9BB2A6-B54A-741B-A100-91BCC3A4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A1748F-8E57-7E8E-D372-086FED70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36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3AEC1-07C7-35DF-E168-3FFEAD39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48AFE1-B9C5-DED4-DC0F-0A1E47EB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6C6662-52EA-4382-1FC7-E458C157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C44201-6E5F-D96C-DBEC-C253A26E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54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92BCDF-79B1-E39A-ED77-74E3D706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5D9BEF-4EC3-DB28-0503-7075C2E3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50802-843C-B472-5EEF-835A6EA6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69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4866B-05D3-2A99-4F43-4A41B4BE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5B18CC-747E-E715-F770-72FEB25E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DBD3BC-4204-597A-1CEC-D3DB07B41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57E4B-E086-9DB2-707D-A4EAB768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74CEF6-AE47-E96F-7F1A-FE8DE1FD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404BA2-1450-B55F-9EE7-C0891D52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190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24120-3FE5-3A9A-BA86-0E590254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8C94C6-7E0B-4573-63B9-92C8C2376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322CBE-D814-9AFF-AC34-E0F6EE5E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9C4E4C-C7A1-5FA4-6A79-AA56A84E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26E1EF-8015-6AE5-DA52-85ADEEEB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C97DDC-AFF8-894C-51D8-0FF19E7C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58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143F3-01FD-0AF7-33BE-13C8EA2F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480EC0-7694-F53F-39AD-42CD1DFE2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126D8-CC92-D511-FD56-8D169CC78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DD75-3AD5-47E2-AC38-CC994F737505}" type="datetimeFigureOut">
              <a:rPr lang="fr-CH" smtClean="0"/>
              <a:t>15.09.2022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B075B0-9DEA-6D9F-E28E-3240EB594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88C491-08B7-46B2-A1BE-F8B2A862A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33AF-5272-4E6A-80B5-5996516BCEF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375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sv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8D48CA-C66D-DCE5-CB4F-E770C8A6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596890"/>
            <a:ext cx="2478024" cy="1188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DD8A28-DD7F-8C66-3BB0-6EF686EAC26C}"/>
              </a:ext>
            </a:extLst>
          </p:cNvPr>
          <p:cNvSpPr txBox="1">
            <a:spLocks/>
          </p:cNvSpPr>
          <p:nvPr/>
        </p:nvSpPr>
        <p:spPr>
          <a:xfrm>
            <a:off x="1685278" y="45985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/>
              <a:t>High-speed </a:t>
            </a:r>
            <a:r>
              <a:rPr lang="fr-CH" b="1" dirty="0" err="1"/>
              <a:t>integrated</a:t>
            </a:r>
            <a:r>
              <a:rPr lang="fr-CH" b="1" dirty="0"/>
              <a:t> Quantum Key Distribution system</a:t>
            </a:r>
            <a:endParaRPr lang="en-CH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E826B8-FAAE-C836-4E97-3BCB638F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</a:t>
            </a:fld>
            <a:endParaRPr lang="en-CH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82756E0-ACFC-9EF7-6A35-3DEF22EEE383}"/>
              </a:ext>
            </a:extLst>
          </p:cNvPr>
          <p:cNvSpPr>
            <a:spLocks noGrp="1"/>
          </p:cNvSpPr>
          <p:nvPr/>
        </p:nvSpPr>
        <p:spPr>
          <a:xfrm>
            <a:off x="1685278" y="2653319"/>
            <a:ext cx="9144000" cy="2714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u="sng" dirty="0"/>
          </a:p>
          <a:p>
            <a:r>
              <a:rPr lang="fr-CH" u="sng" dirty="0"/>
              <a:t>Rebecka Sax</a:t>
            </a:r>
            <a:r>
              <a:rPr lang="fr-CH" u="sng" baseline="30000" dirty="0"/>
              <a:t>1</a:t>
            </a:r>
            <a:r>
              <a:rPr lang="fr-CH" dirty="0"/>
              <a:t>, Alberto Boaron</a:t>
            </a:r>
            <a:r>
              <a:rPr lang="fr-CH" baseline="30000" dirty="0"/>
              <a:t>1</a:t>
            </a:r>
            <a:r>
              <a:rPr lang="fr-CH" dirty="0"/>
              <a:t>, Gianluca Boso</a:t>
            </a:r>
            <a:r>
              <a:rPr lang="fr-CH" baseline="30000" dirty="0"/>
              <a:t>4</a:t>
            </a:r>
            <a:r>
              <a:rPr lang="fr-CH" dirty="0"/>
              <a:t>, Fadri Grünenfelder</a:t>
            </a:r>
            <a:r>
              <a:rPr lang="fr-CH" baseline="30000" dirty="0"/>
              <a:t>1</a:t>
            </a:r>
            <a:r>
              <a:rPr lang="fr-CH" dirty="0"/>
              <a:t>, Davide Rusca</a:t>
            </a:r>
            <a:r>
              <a:rPr lang="fr-CH" baseline="30000" dirty="0"/>
              <a:t>1</a:t>
            </a:r>
            <a:r>
              <a:rPr lang="fr-CH" dirty="0"/>
              <a:t>, Simone Atzeni</a:t>
            </a:r>
            <a:r>
              <a:rPr lang="fr-CH" baseline="30000" dirty="0"/>
              <a:t>2,3</a:t>
            </a:r>
            <a:r>
              <a:rPr lang="fr-CH" dirty="0"/>
              <a:t>, Roberto Osellame</a:t>
            </a:r>
            <a:r>
              <a:rPr lang="fr-CH" baseline="30000" dirty="0"/>
              <a:t>2,3</a:t>
            </a:r>
            <a:r>
              <a:rPr lang="fr-CH" dirty="0"/>
              <a:t>, Hugo Zbinden</a:t>
            </a:r>
            <a:r>
              <a:rPr lang="fr-CH" baseline="30000" dirty="0"/>
              <a:t>1</a:t>
            </a:r>
            <a:endParaRPr lang="fr-CH" dirty="0"/>
          </a:p>
          <a:p>
            <a:r>
              <a:rPr lang="fr-CH" b="1" baseline="30000" dirty="0"/>
              <a:t>1</a:t>
            </a:r>
            <a:r>
              <a:rPr lang="fr-CH" b="1" dirty="0"/>
              <a:t>University of Geneva</a:t>
            </a:r>
          </a:p>
          <a:p>
            <a:r>
              <a:rPr lang="fr-CH" b="1" baseline="30000" dirty="0"/>
              <a:t>2</a:t>
            </a:r>
            <a:r>
              <a:rPr lang="en-US" b="1" dirty="0"/>
              <a:t>Institute of Photonics and Nanotechnology CNR-IFN</a:t>
            </a:r>
          </a:p>
          <a:p>
            <a:r>
              <a:rPr lang="fr-CH" b="1" baseline="30000" dirty="0"/>
              <a:t>3</a:t>
            </a:r>
            <a:r>
              <a:rPr lang="fr-CH" b="1" dirty="0"/>
              <a:t>Politecnico di Milano</a:t>
            </a:r>
          </a:p>
          <a:p>
            <a:r>
              <a:rPr lang="fr-CH" b="1" baseline="30000" dirty="0"/>
              <a:t>4</a:t>
            </a:r>
            <a:r>
              <a:rPr lang="fr-CH" b="1" dirty="0"/>
              <a:t>ID Quantique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EEA9E2A-74AE-EFDE-9025-010C588F7E26}"/>
              </a:ext>
            </a:extLst>
          </p:cNvPr>
          <p:cNvGrpSpPr/>
          <p:nvPr/>
        </p:nvGrpSpPr>
        <p:grpSpPr>
          <a:xfrm>
            <a:off x="2598881" y="4831496"/>
            <a:ext cx="9343078" cy="2026504"/>
            <a:chOff x="2598881" y="4831496"/>
            <a:chExt cx="9343078" cy="20265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53FCAA-6847-7D0E-489E-E7971C928A9C}"/>
                </a:ext>
              </a:extLst>
            </p:cNvPr>
            <p:cNvGrpSpPr/>
            <p:nvPr/>
          </p:nvGrpSpPr>
          <p:grpSpPr>
            <a:xfrm>
              <a:off x="2598881" y="5592272"/>
              <a:ext cx="8841716" cy="1265728"/>
              <a:chOff x="2598881" y="5592272"/>
              <a:chExt cx="8841716" cy="1265728"/>
            </a:xfrm>
          </p:grpSpPr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364E3CAC-CC6E-2F41-0056-4B5F77F952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81" y="6325986"/>
                <a:ext cx="2478025" cy="5320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fr-CH" dirty="0"/>
                  <a:t>In collab. </a:t>
                </a:r>
                <a:r>
                  <a:rPr lang="fr-CH" dirty="0" err="1"/>
                  <a:t>with</a:t>
                </a:r>
                <a:r>
                  <a:rPr lang="fr-CH" dirty="0"/>
                  <a:t>: </a:t>
                </a:r>
              </a:p>
            </p:txBody>
          </p:sp>
          <p:pic>
            <p:nvPicPr>
              <p:cNvPr id="7" name="Picture 6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CD3A8F1C-2872-B8FF-4E6B-5D216C6CA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3223" y="5592272"/>
                <a:ext cx="2147374" cy="1127372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3D2557EA-8241-DA2C-85AC-3A4F3331D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8967" y="5596890"/>
                <a:ext cx="1948033" cy="1127372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4DD7A75-7349-A7F8-FCB2-783044C02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4817" y="5596890"/>
                <a:ext cx="1533965" cy="1127372"/>
              </a:xfrm>
              <a:prstGeom prst="rect">
                <a:avLst/>
              </a:prstGeom>
            </p:spPr>
          </p:pic>
        </p:grpSp>
        <p:pic>
          <p:nvPicPr>
            <p:cNvPr id="10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37D1CB0-B80F-97E2-BB33-3BCFA4C28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" r="61035" b="24565"/>
            <a:stretch/>
          </p:blipFill>
          <p:spPr>
            <a:xfrm>
              <a:off x="8610600" y="4831496"/>
              <a:ext cx="3331359" cy="94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7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4AFF-671E-0BB3-06EA-B13E67CBA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109"/>
            <a:ext cx="10515600" cy="6253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sz="5400" dirty="0" err="1"/>
              <a:t>Thank</a:t>
            </a:r>
            <a:r>
              <a:rPr lang="fr-CH" sz="5400" dirty="0"/>
              <a:t> </a:t>
            </a:r>
            <a:r>
              <a:rPr lang="fr-CH" sz="5400" dirty="0" err="1"/>
              <a:t>you</a:t>
            </a:r>
            <a:r>
              <a:rPr lang="fr-CH" sz="5400" dirty="0"/>
              <a:t> for </a:t>
            </a:r>
            <a:r>
              <a:rPr lang="fr-CH" sz="5400" dirty="0" err="1"/>
              <a:t>your</a:t>
            </a:r>
            <a:r>
              <a:rPr lang="fr-CH" sz="5400" dirty="0"/>
              <a:t> attention! </a:t>
            </a:r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dirty="0"/>
              <a:t> 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39C45-02E8-6210-82F0-71000AE0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831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A277-5D2F-B508-223F-66C118C7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Full </a:t>
            </a:r>
            <a:r>
              <a:rPr lang="fr-CH" b="1" dirty="0" err="1"/>
              <a:t>experimental</a:t>
            </a:r>
            <a:r>
              <a:rPr lang="fr-CH" b="1" dirty="0"/>
              <a:t> setup </a:t>
            </a:r>
            <a:endParaRPr lang="en-CH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46637-16A6-89E3-A449-AB951F95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11</a:t>
            </a:fld>
            <a:endParaRPr lang="en-CH"/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71D3762-85BB-771E-58F9-8E8FE3BE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43" y="2413016"/>
            <a:ext cx="8270914" cy="27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BB0F9-7373-12F0-2DAA-E4D35E2C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12</a:t>
            </a:fld>
            <a:endParaRPr lang="en-C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630E56-57B7-A9DD-BD25-E1527628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b="1" dirty="0"/>
              <a:t>Protocol: 3-state BB84</a:t>
            </a:r>
            <a:endParaRPr lang="en-CH" b="1" dirty="0"/>
          </a:p>
        </p:txBody>
      </p:sp>
      <p:pic>
        <p:nvPicPr>
          <p:cNvPr id="8" name="Graphic 7" descr="Girl wearing necklace">
            <a:extLst>
              <a:ext uri="{FF2B5EF4-FFF2-40B4-BE49-F238E27FC236}">
                <a16:creationId xmlns:a16="http://schemas.microsoft.com/office/drawing/2014/main" id="{790FABF9-E058-B436-3258-F26CF215E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382" y="2151082"/>
            <a:ext cx="764519" cy="2555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7A4DF-32DF-2190-6C9C-BEA8465386E3}"/>
              </a:ext>
            </a:extLst>
          </p:cNvPr>
          <p:cNvSpPr txBox="1"/>
          <p:nvPr/>
        </p:nvSpPr>
        <p:spPr>
          <a:xfrm>
            <a:off x="462081" y="1890447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Alice</a:t>
            </a:r>
            <a:endParaRPr lang="en-CH" dirty="0"/>
          </a:p>
        </p:txBody>
      </p:sp>
      <p:pic>
        <p:nvPicPr>
          <p:cNvPr id="10" name="Graphic 9" descr="Man with prosthetic arm">
            <a:extLst>
              <a:ext uri="{FF2B5EF4-FFF2-40B4-BE49-F238E27FC236}">
                <a16:creationId xmlns:a16="http://schemas.microsoft.com/office/drawing/2014/main" id="{E9224461-1127-BA96-9433-C4AC0F65C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8306" y="2149734"/>
            <a:ext cx="764519" cy="2557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54EA23-28C0-8984-0DA4-65ED594E444F}"/>
              </a:ext>
            </a:extLst>
          </p:cNvPr>
          <p:cNvSpPr txBox="1"/>
          <p:nvPr/>
        </p:nvSpPr>
        <p:spPr>
          <a:xfrm>
            <a:off x="11009381" y="4522252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Bob</a:t>
            </a:r>
            <a:endParaRPr lang="en-CH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EEEE7D-E92C-89FC-71E0-60600D8C5182}"/>
              </a:ext>
            </a:extLst>
          </p:cNvPr>
          <p:cNvGraphicFramePr>
            <a:graphicFrameLocks noGrp="1"/>
          </p:cNvGraphicFramePr>
          <p:nvPr/>
        </p:nvGraphicFramePr>
        <p:xfrm>
          <a:off x="148362" y="5167312"/>
          <a:ext cx="4105275" cy="151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874430705"/>
                    </a:ext>
                  </a:extLst>
                </a:gridCol>
                <a:gridCol w="725806">
                  <a:extLst>
                    <a:ext uri="{9D8B030D-6E8A-4147-A177-3AD203B41FA5}">
                      <a16:colId xmlns:a16="http://schemas.microsoft.com/office/drawing/2014/main" val="1585228468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164193639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98059958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065030348"/>
                    </a:ext>
                  </a:extLst>
                </a:gridCol>
              </a:tblGrid>
              <a:tr h="500094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Alice’s</a:t>
                      </a:r>
                      <a:r>
                        <a:rPr lang="fr-CH" sz="1600" b="1" dirty="0"/>
                        <a:t> basis 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X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03739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/>
                        <a:t>Photon state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20298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Alice’s</a:t>
                      </a:r>
                      <a:r>
                        <a:rPr lang="fr-CH" sz="1600" b="1" dirty="0"/>
                        <a:t> bit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97488"/>
                  </a:ext>
                </a:extLst>
              </a:tr>
            </a:tbl>
          </a:graphicData>
        </a:graphic>
      </p:graphicFrame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72E7F6-ABEB-6329-820E-1A61C0BF42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39680"/>
          <a:stretch/>
        </p:blipFill>
        <p:spPr>
          <a:xfrm>
            <a:off x="7576933" y="101666"/>
            <a:ext cx="3276770" cy="1852479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5B32D7-494E-ED28-2D25-2C958C9288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1380976" y="5768017"/>
            <a:ext cx="631849" cy="44058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D8614B-9BD2-8568-8626-B71E50B2F7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3" t="40072" r="41360" b="27021"/>
          <a:stretch/>
        </p:blipFill>
        <p:spPr>
          <a:xfrm>
            <a:off x="2917295" y="5704786"/>
            <a:ext cx="631849" cy="50381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A094A4-C981-9320-5E52-4B2D4C73D1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3585466" y="5768017"/>
            <a:ext cx="631849" cy="44058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DA9B-9C97-7610-B773-C4A13EF771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9" t="85648" r="42351" b="-46"/>
          <a:stretch/>
        </p:blipFill>
        <p:spPr>
          <a:xfrm>
            <a:off x="2124534" y="5893719"/>
            <a:ext cx="681051" cy="254259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CD979F-B407-67CA-CAEE-F36BF6289A4F}"/>
              </a:ext>
            </a:extLst>
          </p:cNvPr>
          <p:cNvGraphicFramePr>
            <a:graphicFrameLocks noGrp="1"/>
          </p:cNvGraphicFramePr>
          <p:nvPr/>
        </p:nvGraphicFramePr>
        <p:xfrm>
          <a:off x="6951732" y="5167312"/>
          <a:ext cx="4057649" cy="151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368">
                  <a:extLst>
                    <a:ext uri="{9D8B030D-6E8A-4147-A177-3AD203B41FA5}">
                      <a16:colId xmlns:a16="http://schemas.microsoft.com/office/drawing/2014/main" val="874430705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585228468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164193639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98059958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065030348"/>
                    </a:ext>
                  </a:extLst>
                </a:gridCol>
              </a:tblGrid>
              <a:tr h="500094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Bob’s</a:t>
                      </a:r>
                      <a:r>
                        <a:rPr lang="fr-CH" sz="1600" b="1" dirty="0"/>
                        <a:t> basis 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X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03739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/>
                        <a:t>Photon state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20298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Bob’s</a:t>
                      </a:r>
                      <a:r>
                        <a:rPr lang="fr-CH" sz="1600" b="1" dirty="0"/>
                        <a:t> bit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97488"/>
                  </a:ext>
                </a:extLst>
              </a:tr>
            </a:tbl>
          </a:graphicData>
        </a:graphic>
      </p:graphicFrame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7B0107-620C-4A29-B67E-5F5C97EA28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8180647" y="5768017"/>
            <a:ext cx="631849" cy="440585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BCC379-0EF7-5900-1506-F33A2B26BF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3" t="40072" r="41360" b="27021"/>
          <a:stretch/>
        </p:blipFill>
        <p:spPr>
          <a:xfrm>
            <a:off x="8896901" y="5696309"/>
            <a:ext cx="631849" cy="503815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6EEFF02-823D-F83B-8CCE-A39080A703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9" t="85648" r="42351" b="-46"/>
          <a:stretch/>
        </p:blipFill>
        <p:spPr>
          <a:xfrm>
            <a:off x="9613156" y="5893719"/>
            <a:ext cx="681051" cy="254259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4CA492-669E-D0F5-9A41-CE3B703301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10334518" y="5759539"/>
            <a:ext cx="631849" cy="44058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846D09-860D-F17F-C53C-550BFF3C7CD0}"/>
              </a:ext>
            </a:extLst>
          </p:cNvPr>
          <p:cNvCxnSpPr/>
          <p:nvPr/>
        </p:nvCxnSpPr>
        <p:spPr>
          <a:xfrm>
            <a:off x="3549144" y="3086100"/>
            <a:ext cx="448627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BB0F9-7373-12F0-2DAA-E4D35E2C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13</a:t>
            </a:fld>
            <a:endParaRPr lang="en-C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630E56-57B7-A9DD-BD25-E1527628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b="1" dirty="0"/>
              <a:t>Protocol: 3-state BB84</a:t>
            </a:r>
            <a:endParaRPr lang="en-CH" b="1" dirty="0"/>
          </a:p>
        </p:txBody>
      </p:sp>
      <p:pic>
        <p:nvPicPr>
          <p:cNvPr id="8" name="Graphic 7" descr="Girl wearing necklace">
            <a:extLst>
              <a:ext uri="{FF2B5EF4-FFF2-40B4-BE49-F238E27FC236}">
                <a16:creationId xmlns:a16="http://schemas.microsoft.com/office/drawing/2014/main" id="{790FABF9-E058-B436-3258-F26CF215E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382" y="2151082"/>
            <a:ext cx="764519" cy="2555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7A4DF-32DF-2190-6C9C-BEA8465386E3}"/>
              </a:ext>
            </a:extLst>
          </p:cNvPr>
          <p:cNvSpPr txBox="1"/>
          <p:nvPr/>
        </p:nvSpPr>
        <p:spPr>
          <a:xfrm>
            <a:off x="462081" y="1890447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Alice</a:t>
            </a:r>
            <a:endParaRPr lang="en-CH" dirty="0"/>
          </a:p>
        </p:txBody>
      </p:sp>
      <p:pic>
        <p:nvPicPr>
          <p:cNvPr id="10" name="Graphic 9" descr="Man with prosthetic arm">
            <a:extLst>
              <a:ext uri="{FF2B5EF4-FFF2-40B4-BE49-F238E27FC236}">
                <a16:creationId xmlns:a16="http://schemas.microsoft.com/office/drawing/2014/main" id="{E9224461-1127-BA96-9433-C4AC0F65C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8306" y="2149734"/>
            <a:ext cx="764519" cy="2557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54EA23-28C0-8984-0DA4-65ED594E444F}"/>
              </a:ext>
            </a:extLst>
          </p:cNvPr>
          <p:cNvSpPr txBox="1"/>
          <p:nvPr/>
        </p:nvSpPr>
        <p:spPr>
          <a:xfrm>
            <a:off x="11009381" y="4522252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Bob</a:t>
            </a:r>
            <a:endParaRPr lang="en-CH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EEEE7D-E92C-89FC-71E0-60600D8C5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40110"/>
              </p:ext>
            </p:extLst>
          </p:nvPr>
        </p:nvGraphicFramePr>
        <p:xfrm>
          <a:off x="148362" y="5167618"/>
          <a:ext cx="4105275" cy="1515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874430705"/>
                    </a:ext>
                  </a:extLst>
                </a:gridCol>
                <a:gridCol w="725806">
                  <a:extLst>
                    <a:ext uri="{9D8B030D-6E8A-4147-A177-3AD203B41FA5}">
                      <a16:colId xmlns:a16="http://schemas.microsoft.com/office/drawing/2014/main" val="1585228468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164193639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98059958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065030348"/>
                    </a:ext>
                  </a:extLst>
                </a:gridCol>
              </a:tblGrid>
              <a:tr h="499788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Alice’s</a:t>
                      </a:r>
                      <a:r>
                        <a:rPr lang="fr-CH" sz="1600" b="1" dirty="0"/>
                        <a:t> basis 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X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03739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/>
                        <a:t>Photon state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20298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Alice’s</a:t>
                      </a:r>
                      <a:r>
                        <a:rPr lang="fr-CH" sz="1600" b="1" dirty="0"/>
                        <a:t> bit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7488"/>
                  </a:ext>
                </a:extLst>
              </a:tr>
            </a:tbl>
          </a:graphicData>
        </a:graphic>
      </p:graphicFrame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72E7F6-ABEB-6329-820E-1A61C0BF42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39680"/>
          <a:stretch/>
        </p:blipFill>
        <p:spPr>
          <a:xfrm>
            <a:off x="7576933" y="101666"/>
            <a:ext cx="3276770" cy="1852479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5B32D7-494E-ED28-2D25-2C958C9288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1380976" y="5768017"/>
            <a:ext cx="631849" cy="44058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D8614B-9BD2-8568-8626-B71E50B2F7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3" t="40072" r="41360" b="27021"/>
          <a:stretch/>
        </p:blipFill>
        <p:spPr>
          <a:xfrm>
            <a:off x="2917295" y="5704786"/>
            <a:ext cx="631849" cy="50381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A094A4-C981-9320-5E52-4B2D4C73D1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3619633" y="5768017"/>
            <a:ext cx="631849" cy="44058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DA9B-9C97-7610-B773-C4A13EF771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9" t="85648" r="42351" b="-46"/>
          <a:stretch/>
        </p:blipFill>
        <p:spPr>
          <a:xfrm>
            <a:off x="2124534" y="5893719"/>
            <a:ext cx="681051" cy="254259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CD979F-B407-67CA-CAEE-F36BF6289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1184"/>
              </p:ext>
            </p:extLst>
          </p:nvPr>
        </p:nvGraphicFramePr>
        <p:xfrm>
          <a:off x="6951732" y="5167312"/>
          <a:ext cx="4057649" cy="151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368">
                  <a:extLst>
                    <a:ext uri="{9D8B030D-6E8A-4147-A177-3AD203B41FA5}">
                      <a16:colId xmlns:a16="http://schemas.microsoft.com/office/drawing/2014/main" val="874430705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585228468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164193639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98059958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065030348"/>
                    </a:ext>
                  </a:extLst>
                </a:gridCol>
              </a:tblGrid>
              <a:tr h="500094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Bob’s</a:t>
                      </a:r>
                      <a:r>
                        <a:rPr lang="fr-CH" sz="1600" b="1" dirty="0"/>
                        <a:t> basis 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X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Z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03739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/>
                        <a:t>Photon state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20298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r>
                        <a:rPr lang="fr-CH" sz="1600" b="1" dirty="0" err="1"/>
                        <a:t>Bob’s</a:t>
                      </a:r>
                      <a:r>
                        <a:rPr lang="fr-CH" sz="1600" b="1" dirty="0"/>
                        <a:t> bit</a:t>
                      </a:r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0</a:t>
                      </a:r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7488"/>
                  </a:ext>
                </a:extLst>
              </a:tr>
            </a:tbl>
          </a:graphicData>
        </a:graphic>
      </p:graphicFrame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7B0107-620C-4A29-B67E-5F5C97EA28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8180647" y="5768017"/>
            <a:ext cx="631849" cy="440585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BCC379-0EF7-5900-1506-F33A2B26BF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3" t="40072" r="41360" b="27021"/>
          <a:stretch/>
        </p:blipFill>
        <p:spPr>
          <a:xfrm>
            <a:off x="8896901" y="5696309"/>
            <a:ext cx="631849" cy="503815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6EEFF02-823D-F83B-8CCE-A39080A703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9" t="85648" r="42351" b="-46"/>
          <a:stretch/>
        </p:blipFill>
        <p:spPr>
          <a:xfrm>
            <a:off x="9613156" y="5893719"/>
            <a:ext cx="681051" cy="254259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4CA492-669E-D0F5-9A41-CE3B703301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6" t="13038" r="42867" b="58185"/>
          <a:stretch/>
        </p:blipFill>
        <p:spPr>
          <a:xfrm>
            <a:off x="10334518" y="5759539"/>
            <a:ext cx="631849" cy="44058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846D09-860D-F17F-C53C-550BFF3C7CD0}"/>
              </a:ext>
            </a:extLst>
          </p:cNvPr>
          <p:cNvCxnSpPr/>
          <p:nvPr/>
        </p:nvCxnSpPr>
        <p:spPr>
          <a:xfrm>
            <a:off x="3549144" y="3086100"/>
            <a:ext cx="448627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CF13C13-6892-E573-904C-54881B10859C}"/>
              </a:ext>
            </a:extLst>
          </p:cNvPr>
          <p:cNvSpPr txBox="1"/>
          <p:nvPr/>
        </p:nvSpPr>
        <p:spPr>
          <a:xfrm>
            <a:off x="3380763" y="3686500"/>
            <a:ext cx="395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/>
              <a:t>Raw key:      00</a:t>
            </a:r>
          </a:p>
        </p:txBody>
      </p:sp>
    </p:spTree>
    <p:extLst>
      <p:ext uri="{BB962C8B-B14F-4D97-AF65-F5344CB8AC3E}">
        <p14:creationId xmlns:p14="http://schemas.microsoft.com/office/powerpoint/2010/main" val="15856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8789-262E-79D9-61AB-0E78BFAC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Protocol: 3-state BB84  </a:t>
            </a:r>
            <a:endParaRPr lang="en-C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4910-C1C2-4E7B-D0E6-36E31D35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68" y="1806925"/>
            <a:ext cx="5835732" cy="5051075"/>
          </a:xfrm>
        </p:spPr>
        <p:txBody>
          <a:bodyPr>
            <a:normAutofit/>
          </a:bodyPr>
          <a:lstStyle/>
          <a:p>
            <a:r>
              <a:rPr lang="fr-CH" sz="2400" dirty="0"/>
              <a:t>Gain-</a:t>
            </a:r>
            <a:r>
              <a:rPr lang="fr-CH" sz="2400" dirty="0" err="1"/>
              <a:t>switched</a:t>
            </a:r>
            <a:r>
              <a:rPr lang="fr-CH" sz="2400" dirty="0"/>
              <a:t> </a:t>
            </a:r>
            <a:r>
              <a:rPr lang="fr-CH" sz="2400" dirty="0">
                <a:solidFill>
                  <a:schemeClr val="accent1"/>
                </a:solidFill>
              </a:rPr>
              <a:t>phase-</a:t>
            </a:r>
            <a:r>
              <a:rPr lang="fr-CH" sz="2400" dirty="0" err="1">
                <a:solidFill>
                  <a:schemeClr val="accent1"/>
                </a:solidFill>
              </a:rPr>
              <a:t>randomized</a:t>
            </a:r>
            <a:r>
              <a:rPr lang="fr-CH" sz="2400" dirty="0"/>
              <a:t> pulses at </a:t>
            </a:r>
            <a:r>
              <a:rPr lang="fr-CH" sz="2400" dirty="0">
                <a:solidFill>
                  <a:schemeClr val="accent1"/>
                </a:solidFill>
              </a:rPr>
              <a:t>2.5 GHz </a:t>
            </a:r>
            <a:r>
              <a:rPr lang="fr-CH" sz="2400" dirty="0"/>
              <a:t>and </a:t>
            </a:r>
            <a:r>
              <a:rPr lang="fr-CH" sz="2400" dirty="0">
                <a:solidFill>
                  <a:schemeClr val="accent1"/>
                </a:solidFill>
              </a:rPr>
              <a:t>1550 nm </a:t>
            </a:r>
            <a:r>
              <a:rPr lang="fr-CH" sz="2400" dirty="0"/>
              <a:t>are </a:t>
            </a:r>
            <a:r>
              <a:rPr lang="fr-CH" sz="2400" dirty="0" err="1"/>
              <a:t>generated</a:t>
            </a:r>
            <a:endParaRPr lang="fr-CH" sz="2400" dirty="0"/>
          </a:p>
          <a:p>
            <a:r>
              <a:rPr lang="fr-CH" sz="2400" dirty="0" err="1"/>
              <a:t>Unbalanced</a:t>
            </a:r>
            <a:r>
              <a:rPr lang="fr-CH" sz="2400" dirty="0"/>
              <a:t> </a:t>
            </a:r>
            <a:r>
              <a:rPr lang="fr-CH" sz="2400" dirty="0" err="1"/>
              <a:t>interferometer</a:t>
            </a:r>
            <a:r>
              <a:rPr lang="fr-CH" sz="2400" dirty="0"/>
              <a:t>, </a:t>
            </a:r>
            <a:r>
              <a:rPr lang="fr-CH" sz="2400" dirty="0" err="1">
                <a:solidFill>
                  <a:schemeClr val="accent1"/>
                </a:solidFill>
              </a:rPr>
              <a:t>delay</a:t>
            </a:r>
            <a:r>
              <a:rPr lang="fr-CH" sz="2400" dirty="0">
                <a:solidFill>
                  <a:schemeClr val="accent1"/>
                </a:solidFill>
              </a:rPr>
              <a:t> 200 ps 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4D3D20-1AC5-2F7B-1890-04BFE8590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39268"/>
          <a:stretch/>
        </p:blipFill>
        <p:spPr>
          <a:xfrm>
            <a:off x="7385271" y="1429665"/>
            <a:ext cx="2776496" cy="1558839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E432F93-DA00-4973-EA11-C79B41FBC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4" y="3215183"/>
            <a:ext cx="10331532" cy="3416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8C1794-0B0B-BDEF-4C3F-CEA275ED56A9}"/>
              </a:ext>
            </a:extLst>
          </p:cNvPr>
          <p:cNvSpPr txBox="1"/>
          <p:nvPr/>
        </p:nvSpPr>
        <p:spPr>
          <a:xfrm>
            <a:off x="0" y="6400488"/>
            <a:ext cx="494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Simple 2.5 GHz time-bin quantum key distribution, Boaron et al.,  Applied Physics Letters, 2018</a:t>
            </a:r>
            <a:endParaRPr lang="en-CH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5E82D-F0E7-406E-2453-7F81A851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14</a:t>
            </a:fld>
            <a:endParaRPr lang="en-CH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7C6806-3DD9-6375-C9EB-5EA54D1DC2DD}"/>
              </a:ext>
            </a:extLst>
          </p:cNvPr>
          <p:cNvCxnSpPr>
            <a:cxnSpLocks/>
          </p:cNvCxnSpPr>
          <p:nvPr/>
        </p:nvCxnSpPr>
        <p:spPr>
          <a:xfrm flipH="1">
            <a:off x="5114572" y="2209084"/>
            <a:ext cx="2238727" cy="13506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B4D548-8A3B-AEE5-A4E1-47798F4F036C}"/>
              </a:ext>
            </a:extLst>
          </p:cNvPr>
          <p:cNvSpPr txBox="1"/>
          <p:nvPr/>
        </p:nvSpPr>
        <p:spPr>
          <a:xfrm>
            <a:off x="10473630" y="2913420"/>
            <a:ext cx="128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Z basis detector </a:t>
            </a:r>
            <a:endParaRPr lang="en-CH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642260-79B0-4810-8844-5054D03C565B}"/>
              </a:ext>
            </a:extLst>
          </p:cNvPr>
          <p:cNvCxnSpPr>
            <a:cxnSpLocks/>
          </p:cNvCxnSpPr>
          <p:nvPr/>
        </p:nvCxnSpPr>
        <p:spPr>
          <a:xfrm flipH="1">
            <a:off x="10278329" y="3530917"/>
            <a:ext cx="390602" cy="335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6EDE1B-4A0A-44DB-9FE6-74B853D2EDED}"/>
              </a:ext>
            </a:extLst>
          </p:cNvPr>
          <p:cNvSpPr txBox="1"/>
          <p:nvPr/>
        </p:nvSpPr>
        <p:spPr>
          <a:xfrm>
            <a:off x="10915009" y="3786430"/>
            <a:ext cx="128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X basis detector </a:t>
            </a:r>
            <a:endParaRPr lang="en-CH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0B4C8B-4496-A2A2-E1CB-76681F48367D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10278329" y="4109596"/>
            <a:ext cx="636680" cy="238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8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D97B-BD18-108E-CB31-2D96D9DD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Reciever</a:t>
            </a:r>
            <a:r>
              <a:rPr lang="fr-CH" b="1" dirty="0"/>
              <a:t> - Bob</a:t>
            </a:r>
            <a:endParaRPr lang="en-CH" b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D8C08F-F21C-11B7-AD76-CA18B5C5A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75645"/>
            <a:ext cx="4807509" cy="341722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662C2A-F2D7-C86D-29AC-13D04B49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655143"/>
            <a:ext cx="6653176" cy="1573579"/>
          </a:xfrm>
        </p:spPr>
        <p:txBody>
          <a:bodyPr>
            <a:normAutofit/>
          </a:bodyPr>
          <a:lstStyle/>
          <a:p>
            <a:r>
              <a:rPr lang="fr-CH" sz="2200" dirty="0" err="1"/>
              <a:t>Based</a:t>
            </a:r>
            <a:r>
              <a:rPr lang="fr-CH" sz="2200" dirty="0"/>
              <a:t> on </a:t>
            </a:r>
            <a:r>
              <a:rPr lang="fr-CH" sz="2200" dirty="0" err="1">
                <a:solidFill>
                  <a:schemeClr val="accent1"/>
                </a:solidFill>
              </a:rPr>
              <a:t>silica</a:t>
            </a:r>
            <a:r>
              <a:rPr lang="fr-CH" sz="2200" dirty="0"/>
              <a:t> </a:t>
            </a:r>
          </a:p>
          <a:p>
            <a:r>
              <a:rPr lang="fr-CH" sz="2200" dirty="0" err="1"/>
              <a:t>Fabricated</a:t>
            </a:r>
            <a:r>
              <a:rPr lang="fr-CH" sz="2200" dirty="0"/>
              <a:t> at CNR – IFN in Milano (R. Osellame) </a:t>
            </a:r>
            <a:r>
              <a:rPr lang="fr-CH" sz="2200" dirty="0" err="1"/>
              <a:t>using</a:t>
            </a:r>
            <a:r>
              <a:rPr lang="fr-CH" sz="2200" dirty="0"/>
              <a:t> </a:t>
            </a:r>
            <a:r>
              <a:rPr lang="fr-CH" sz="2200" dirty="0" err="1">
                <a:solidFill>
                  <a:schemeClr val="accent1"/>
                </a:solidFill>
              </a:rPr>
              <a:t>femtosecond</a:t>
            </a:r>
            <a:r>
              <a:rPr lang="fr-CH" sz="2200" dirty="0">
                <a:solidFill>
                  <a:schemeClr val="accent1"/>
                </a:solidFill>
              </a:rPr>
              <a:t> laser </a:t>
            </a:r>
            <a:r>
              <a:rPr lang="fr-CH" sz="2200" dirty="0" err="1">
                <a:solidFill>
                  <a:schemeClr val="accent1"/>
                </a:solidFill>
              </a:rPr>
              <a:t>micromachining</a:t>
            </a:r>
            <a:r>
              <a:rPr lang="fr-CH" sz="2200" dirty="0">
                <a:solidFill>
                  <a:schemeClr val="accent1"/>
                </a:solidFill>
              </a:rPr>
              <a:t> technique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4C9FF-0F9F-AE4B-F106-4AC7BABC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15</a:t>
            </a:fld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02DA2-F331-8898-55B0-79DDB857DC71}"/>
              </a:ext>
            </a:extLst>
          </p:cNvPr>
          <p:cNvSpPr txBox="1"/>
          <p:nvPr/>
        </p:nvSpPr>
        <p:spPr>
          <a:xfrm>
            <a:off x="439387" y="3460000"/>
            <a:ext cx="51662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i="1" dirty="0"/>
              <a:t>Platform </a:t>
            </a:r>
            <a:r>
              <a:rPr lang="fr-CH" sz="2200" i="1" dirty="0" err="1"/>
              <a:t>choice</a:t>
            </a:r>
            <a:r>
              <a:rPr lang="fr-CH" sz="2200" i="1" dirty="0"/>
              <a:t> </a:t>
            </a:r>
          </a:p>
          <a:p>
            <a:endParaRPr lang="fr-CH" sz="2200" dirty="0">
              <a:solidFill>
                <a:schemeClr val="accent1"/>
              </a:solidFill>
            </a:endParaRPr>
          </a:p>
          <a:p>
            <a:r>
              <a:rPr lang="fr-CH" sz="2200" b="1" dirty="0"/>
              <a:t>Pros: </a:t>
            </a:r>
            <a:r>
              <a:rPr lang="fr-CH" sz="2200" dirty="0">
                <a:solidFill>
                  <a:schemeClr val="accent1"/>
                </a:solidFill>
              </a:rPr>
              <a:t>Low </a:t>
            </a:r>
            <a:r>
              <a:rPr lang="fr-CH" sz="2200" dirty="0" err="1">
                <a:solidFill>
                  <a:schemeClr val="accent1"/>
                </a:solidFill>
              </a:rPr>
              <a:t>loss</a:t>
            </a:r>
            <a:r>
              <a:rPr lang="fr-CH" sz="2200" dirty="0">
                <a:solidFill>
                  <a:schemeClr val="accent1"/>
                </a:solidFill>
              </a:rPr>
              <a:t> </a:t>
            </a:r>
            <a:r>
              <a:rPr lang="fr-CH" sz="2200" dirty="0"/>
              <a:t>(3dB), </a:t>
            </a:r>
            <a:r>
              <a:rPr lang="fr-CH" sz="2200" dirty="0" err="1">
                <a:solidFill>
                  <a:schemeClr val="accent1"/>
                </a:solidFill>
              </a:rPr>
              <a:t>polarization</a:t>
            </a:r>
            <a:r>
              <a:rPr lang="fr-CH" sz="2200" dirty="0">
                <a:solidFill>
                  <a:schemeClr val="accent1"/>
                </a:solidFill>
              </a:rPr>
              <a:t> </a:t>
            </a:r>
            <a:r>
              <a:rPr lang="fr-CH" sz="2200" dirty="0" err="1">
                <a:solidFill>
                  <a:schemeClr val="accent1"/>
                </a:solidFill>
              </a:rPr>
              <a:t>insensitive</a:t>
            </a:r>
            <a:r>
              <a:rPr lang="fr-CH" sz="2200" dirty="0">
                <a:solidFill>
                  <a:schemeClr val="accent1"/>
                </a:solidFill>
              </a:rPr>
              <a:t> </a:t>
            </a:r>
            <a:r>
              <a:rPr lang="fr-CH" sz="2200" dirty="0"/>
              <a:t>(</a:t>
            </a:r>
            <a:r>
              <a:rPr lang="fr-CH" sz="2200" dirty="0" err="1"/>
              <a:t>beam</a:t>
            </a:r>
            <a:r>
              <a:rPr lang="fr-CH" sz="2200" dirty="0"/>
              <a:t> splitter and V of </a:t>
            </a:r>
            <a:r>
              <a:rPr lang="fr-CH" sz="2200" dirty="0" err="1"/>
              <a:t>imbal-interferometer</a:t>
            </a:r>
            <a:r>
              <a:rPr lang="fr-CH" sz="2200" dirty="0"/>
              <a:t>)</a:t>
            </a:r>
            <a:endParaRPr lang="fr-CH" sz="2200" dirty="0">
              <a:solidFill>
                <a:schemeClr val="accent1"/>
              </a:solidFill>
            </a:endParaRPr>
          </a:p>
          <a:p>
            <a:r>
              <a:rPr lang="fr-CH" sz="2200" b="1" dirty="0"/>
              <a:t>Cons: </a:t>
            </a:r>
            <a:r>
              <a:rPr lang="fr-CH" sz="2200" dirty="0" err="1"/>
              <a:t>Cannot</a:t>
            </a:r>
            <a:r>
              <a:rPr lang="fr-CH" sz="2200" dirty="0"/>
              <a:t> </a:t>
            </a:r>
            <a:r>
              <a:rPr lang="fr-CH" sz="2200" dirty="0" err="1"/>
              <a:t>integrate</a:t>
            </a:r>
            <a:r>
              <a:rPr lang="fr-CH" sz="2200" dirty="0"/>
              <a:t> detector, </a:t>
            </a:r>
          </a:p>
          <a:p>
            <a:r>
              <a:rPr lang="fr-CH" sz="2200" dirty="0"/>
              <a:t>           «large» </a:t>
            </a:r>
            <a:r>
              <a:rPr lang="fr-CH" sz="2200" dirty="0" err="1"/>
              <a:t>footprint</a:t>
            </a:r>
            <a:r>
              <a:rPr lang="fr-CH" sz="2200" dirty="0"/>
              <a:t> (</a:t>
            </a:r>
            <a:r>
              <a:rPr lang="en-US" sz="2200" dirty="0"/>
              <a:t>8 cm x 6 cm</a:t>
            </a:r>
            <a:r>
              <a:rPr lang="fr-CH" sz="2200" dirty="0"/>
              <a:t>) </a:t>
            </a:r>
            <a:endParaRPr lang="fr-CH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A95E-48A7-630C-7600-49D09983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Transmitter</a:t>
            </a:r>
            <a:r>
              <a:rPr lang="fr-CH" b="1" dirty="0"/>
              <a:t> – Alice </a:t>
            </a:r>
            <a:endParaRPr lang="en-CH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675BD1-15F8-9977-EC49-6E24B139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16</a:t>
            </a:fld>
            <a:endParaRPr lang="en-CH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225E323-683C-BDE1-6113-037880AA7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2" y="1508300"/>
            <a:ext cx="9163120" cy="49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1B08-6017-B85E-0615-38F5A97F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Quantum Key Distribution (QKD)</a:t>
            </a:r>
            <a:endParaRPr lang="en-C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2B6D-2A61-5E2A-D275-C154EE15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6" y="1562907"/>
            <a:ext cx="10515600" cy="1069094"/>
          </a:xfrm>
        </p:spPr>
        <p:txBody>
          <a:bodyPr>
            <a:normAutofit/>
          </a:bodyPr>
          <a:lstStyle/>
          <a:p>
            <a:r>
              <a:rPr lang="fr-CH" sz="2400" dirty="0"/>
              <a:t>Figures of </a:t>
            </a:r>
            <a:r>
              <a:rPr lang="fr-CH" sz="2400" dirty="0" err="1"/>
              <a:t>merit</a:t>
            </a:r>
            <a:r>
              <a:rPr lang="fr-CH" sz="2400" dirty="0"/>
              <a:t>: </a:t>
            </a:r>
            <a:r>
              <a:rPr lang="fr-CH" sz="2400" dirty="0">
                <a:solidFill>
                  <a:schemeClr val="accent1"/>
                </a:solidFill>
              </a:rPr>
              <a:t>distance</a:t>
            </a:r>
            <a:r>
              <a:rPr lang="fr-CH" sz="2400" dirty="0"/>
              <a:t>, </a:t>
            </a:r>
            <a:r>
              <a:rPr lang="fr-CH" sz="2400" dirty="0">
                <a:solidFill>
                  <a:schemeClr val="accent1"/>
                </a:solidFill>
              </a:rPr>
              <a:t>secret key rate</a:t>
            </a:r>
          </a:p>
          <a:p>
            <a:r>
              <a:rPr lang="fr-CH" sz="2400" dirty="0">
                <a:solidFill>
                  <a:schemeClr val="accent1"/>
                </a:solidFill>
              </a:rPr>
              <a:t>Long-distance</a:t>
            </a:r>
            <a:r>
              <a:rPr lang="fr-CH" sz="2400" dirty="0"/>
              <a:t> fiber-based</a:t>
            </a:r>
            <a:r>
              <a:rPr lang="fr-CH" sz="2400" baseline="30000" dirty="0"/>
              <a:t>1,2</a:t>
            </a:r>
            <a:r>
              <a:rPr lang="fr-CH" sz="2400" dirty="0"/>
              <a:t>, </a:t>
            </a:r>
            <a:r>
              <a:rPr lang="fr-CH" sz="2400" dirty="0">
                <a:solidFill>
                  <a:schemeClr val="accent1"/>
                </a:solidFill>
              </a:rPr>
              <a:t>satellite</a:t>
            </a:r>
            <a:r>
              <a:rPr lang="fr-CH" sz="2400" dirty="0"/>
              <a:t>-QKD</a:t>
            </a:r>
            <a:r>
              <a:rPr lang="fr-CH" sz="2400" baseline="30000" dirty="0"/>
              <a:t>3</a:t>
            </a:r>
            <a:r>
              <a:rPr lang="fr-CH" sz="2400" dirty="0"/>
              <a:t> , commercial </a:t>
            </a:r>
            <a:r>
              <a:rPr lang="fr-CH" sz="2400" dirty="0" err="1"/>
              <a:t>systems</a:t>
            </a:r>
            <a:r>
              <a:rPr lang="fr-CH" sz="2400" dirty="0"/>
              <a:t>, …</a:t>
            </a:r>
          </a:p>
          <a:p>
            <a:endParaRPr lang="fr-CH" sz="2400" dirty="0"/>
          </a:p>
          <a:p>
            <a:endParaRPr lang="fr-CH" sz="2400" dirty="0">
              <a:solidFill>
                <a:schemeClr val="accent1"/>
              </a:solidFill>
            </a:endParaRPr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03554-4F45-C689-966F-4AE9917F7186}"/>
              </a:ext>
            </a:extLst>
          </p:cNvPr>
          <p:cNvSpPr txBox="1"/>
          <p:nvPr/>
        </p:nvSpPr>
        <p:spPr>
          <a:xfrm>
            <a:off x="-1" y="6396335"/>
            <a:ext cx="32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Twin-field quantum key distribution over 830-km </a:t>
            </a:r>
            <a:r>
              <a:rPr lang="en-US" sz="1200" dirty="0" err="1"/>
              <a:t>fibre</a:t>
            </a:r>
            <a:r>
              <a:rPr lang="en-US" sz="1200" dirty="0"/>
              <a:t>, Wang et al., Nature Photonics, 2022</a:t>
            </a:r>
            <a:endParaRPr lang="en-CH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E6963-B3E4-BAD4-A4C5-DEEDF37F4A08}"/>
              </a:ext>
            </a:extLst>
          </p:cNvPr>
          <p:cNvSpPr txBox="1"/>
          <p:nvPr/>
        </p:nvSpPr>
        <p:spPr>
          <a:xfrm>
            <a:off x="3218434" y="6396276"/>
            <a:ext cx="380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2</a:t>
            </a:r>
            <a:r>
              <a:rPr lang="en-US" sz="1200" dirty="0"/>
              <a:t>Secure Quantum Key Distribution over 421 km of Optical Fiber, Boaron et al., Physical Review Letters, 2018</a:t>
            </a:r>
            <a:endParaRPr lang="en-CH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95444-9B24-32F2-8DE6-1C203136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17</a:t>
            </a:fld>
            <a:endParaRPr lang="en-C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4B1D8-430B-E1EA-8602-D812FADB2A6C}"/>
              </a:ext>
            </a:extLst>
          </p:cNvPr>
          <p:cNvSpPr txBox="1"/>
          <p:nvPr/>
        </p:nvSpPr>
        <p:spPr>
          <a:xfrm>
            <a:off x="6989429" y="6367005"/>
            <a:ext cx="32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3</a:t>
            </a:r>
            <a:r>
              <a:rPr lang="en-US" sz="1200" dirty="0"/>
              <a:t>Satellite-to-ground quantum key distribution, Liao et al., Physical Review Letters, 2017</a:t>
            </a:r>
            <a:endParaRPr lang="en-CH" sz="12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F449B7-D008-3F9E-4542-E68D115BB2F5}"/>
              </a:ext>
            </a:extLst>
          </p:cNvPr>
          <p:cNvGrpSpPr/>
          <p:nvPr/>
        </p:nvGrpSpPr>
        <p:grpSpPr>
          <a:xfrm>
            <a:off x="6895058" y="2505592"/>
            <a:ext cx="2500099" cy="3403461"/>
            <a:chOff x="7019959" y="2705897"/>
            <a:chExt cx="2500099" cy="3403461"/>
          </a:xfrm>
        </p:grpSpPr>
        <p:pic>
          <p:nvPicPr>
            <p:cNvPr id="34" name="Graphic 33" descr="Satellite dish outline">
              <a:extLst>
                <a:ext uri="{FF2B5EF4-FFF2-40B4-BE49-F238E27FC236}">
                  <a16:creationId xmlns:a16="http://schemas.microsoft.com/office/drawing/2014/main" id="{17C076AB-A41B-19CA-D465-F0FAF1810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96" y="4010025"/>
              <a:ext cx="914400" cy="91440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3864D1-AE69-1C39-76CC-3AE4BDF90FBD}"/>
                </a:ext>
              </a:extLst>
            </p:cNvPr>
            <p:cNvSpPr/>
            <p:nvPr/>
          </p:nvSpPr>
          <p:spPr>
            <a:xfrm>
              <a:off x="7019959" y="4796496"/>
              <a:ext cx="1362997" cy="13128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Planet </a:t>
              </a:r>
              <a:r>
                <a:rPr lang="fr-CH" dirty="0" err="1"/>
                <a:t>Earth</a:t>
              </a:r>
              <a:endParaRPr lang="en-CH" dirty="0"/>
            </a:p>
          </p:txBody>
        </p:sp>
        <p:pic>
          <p:nvPicPr>
            <p:cNvPr id="38" name="Graphic 37" descr="Satellite outline">
              <a:extLst>
                <a:ext uri="{FF2B5EF4-FFF2-40B4-BE49-F238E27FC236}">
                  <a16:creationId xmlns:a16="http://schemas.microsoft.com/office/drawing/2014/main" id="{D4191642-7391-3254-CE25-0FACBE6A0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5658" y="2705897"/>
              <a:ext cx="914400" cy="914400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0FA108-369B-1446-AC26-7DD7DBDBAC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698" y="3555834"/>
              <a:ext cx="518541" cy="51713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875FFA2-3C4C-156F-ABCC-90ACA40569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3" b="25409"/>
          <a:stretch/>
        </p:blipFill>
        <p:spPr>
          <a:xfrm>
            <a:off x="9014865" y="4136193"/>
            <a:ext cx="3054172" cy="1325563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CC90E4D3-2392-AE4C-EBD6-2F730E243442}"/>
              </a:ext>
            </a:extLst>
          </p:cNvPr>
          <p:cNvGrpSpPr/>
          <p:nvPr/>
        </p:nvGrpSpPr>
        <p:grpSpPr>
          <a:xfrm>
            <a:off x="173599" y="2994346"/>
            <a:ext cx="6110683" cy="3026946"/>
            <a:chOff x="173599" y="2994346"/>
            <a:chExt cx="6110683" cy="302694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9B54EF1-4DF4-54F4-682C-7858916A05AC}"/>
                </a:ext>
              </a:extLst>
            </p:cNvPr>
            <p:cNvGrpSpPr/>
            <p:nvPr/>
          </p:nvGrpSpPr>
          <p:grpSpPr>
            <a:xfrm>
              <a:off x="173599" y="2994346"/>
              <a:ext cx="6110683" cy="3026946"/>
              <a:chOff x="113725" y="2473655"/>
              <a:chExt cx="6110683" cy="302694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D2174-E7DE-2BB5-D209-BDB9F20050C1}"/>
                  </a:ext>
                </a:extLst>
              </p:cNvPr>
              <p:cNvSpPr txBox="1"/>
              <p:nvPr/>
            </p:nvSpPr>
            <p:spPr>
              <a:xfrm>
                <a:off x="2582555" y="3576854"/>
                <a:ext cx="127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Geneva, CH</a:t>
                </a:r>
                <a:endParaRPr lang="en-CH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00C0BA8-A8CE-348F-81E2-98269C0649B6}"/>
                  </a:ext>
                </a:extLst>
              </p:cNvPr>
              <p:cNvGrpSpPr/>
              <p:nvPr/>
            </p:nvGrpSpPr>
            <p:grpSpPr>
              <a:xfrm>
                <a:off x="113725" y="2473655"/>
                <a:ext cx="6110683" cy="3026946"/>
                <a:chOff x="113725" y="2473655"/>
                <a:chExt cx="6110683" cy="3026946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F394D88-020D-B77C-85E9-39B5251C93B9}"/>
                    </a:ext>
                  </a:extLst>
                </p:cNvPr>
                <p:cNvSpPr txBox="1"/>
                <p:nvPr/>
              </p:nvSpPr>
              <p:spPr>
                <a:xfrm>
                  <a:off x="113725" y="5131269"/>
                  <a:ext cx="11260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/>
                    <a:t>Davos, CH</a:t>
                  </a:r>
                  <a:endParaRPr lang="en-CH" dirty="0"/>
                </a:p>
              </p:txBody>
            </p:sp>
            <p:pic>
              <p:nvPicPr>
                <p:cNvPr id="20" name="Picture 19" descr="A picture containing outdoor, sky, water, ground&#10;&#10;Description automatically generated">
                  <a:extLst>
                    <a:ext uri="{FF2B5EF4-FFF2-40B4-BE49-F238E27FC236}">
                      <a16:creationId xmlns:a16="http://schemas.microsoft.com/office/drawing/2014/main" id="{8670A61D-D6A2-2879-BE25-F2F760E2A7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2005" y="2473655"/>
                  <a:ext cx="2052859" cy="1146642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picture containing water, nature, shore, surrounded&#10;&#10;Description automatically generated">
                  <a:extLst>
                    <a:ext uri="{FF2B5EF4-FFF2-40B4-BE49-F238E27FC236}">
                      <a16:creationId xmlns:a16="http://schemas.microsoft.com/office/drawing/2014/main" id="{5033A0CD-6DD9-79C6-1633-C7B213A0D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7473" y="3954888"/>
                  <a:ext cx="2123411" cy="1146642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C46CD56-5A85-D784-0FE9-5EAB2E72F232}"/>
                    </a:ext>
                  </a:extLst>
                </p:cNvPr>
                <p:cNvSpPr txBox="1"/>
                <p:nvPr/>
              </p:nvSpPr>
              <p:spPr>
                <a:xfrm>
                  <a:off x="4569275" y="5083595"/>
                  <a:ext cx="16551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/>
                    <a:t>Cinque Terre, IT</a:t>
                  </a:r>
                  <a:endParaRPr lang="en-CH" dirty="0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AB05EBE6-601D-E65C-5F55-6DBFA0DCDC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44254" y="3170540"/>
                  <a:ext cx="552476" cy="60891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1B7D12E-7BB6-74E0-FC4A-3D837923ED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7458" y="3184515"/>
                  <a:ext cx="413231" cy="5123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" name="Image 7" descr="Une image contenant montagne, herbe, nature, extérieur&#10;&#10;Description générée automatiquement">
              <a:extLst>
                <a:ext uri="{FF2B5EF4-FFF2-40B4-BE49-F238E27FC236}">
                  <a16:creationId xmlns:a16="http://schemas.microsoft.com/office/drawing/2014/main" id="{0BCE9483-6BEE-0649-322B-8C70CF5F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99" y="4466877"/>
              <a:ext cx="2268025" cy="1179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7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EC27-A3E8-BFE5-A489-09750CDC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Motivation of Quantum Key Distribution (QKD)</a:t>
            </a:r>
            <a:endParaRPr lang="en-C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AA16-1C6D-AD00-0FBE-B48AAC3E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>
                <a:solidFill>
                  <a:schemeClr val="accent1"/>
                </a:solidFill>
              </a:rPr>
              <a:t>Encryption</a:t>
            </a:r>
            <a:r>
              <a:rPr lang="fr-CH" dirty="0"/>
              <a:t>: </a:t>
            </a:r>
            <a:r>
              <a:rPr lang="fr-CH" dirty="0" err="1"/>
              <a:t>transfer</a:t>
            </a:r>
            <a:r>
              <a:rPr lang="fr-CH" dirty="0"/>
              <a:t> data </a:t>
            </a:r>
            <a:r>
              <a:rPr lang="fr-CH" dirty="0" err="1"/>
              <a:t>from</a:t>
            </a:r>
            <a:r>
              <a:rPr lang="fr-CH" dirty="0"/>
              <a:t> a </a:t>
            </a:r>
            <a:r>
              <a:rPr lang="fr-CH" dirty="0" err="1"/>
              <a:t>sender</a:t>
            </a:r>
            <a:r>
              <a:rPr lang="fr-CH" dirty="0"/>
              <a:t> to a </a:t>
            </a:r>
            <a:r>
              <a:rPr lang="fr-CH" dirty="0" err="1"/>
              <a:t>reciever</a:t>
            </a:r>
            <a:r>
              <a:rPr lang="fr-CH" dirty="0"/>
              <a:t> </a:t>
            </a:r>
            <a:r>
              <a:rPr lang="fr-CH" dirty="0" err="1"/>
              <a:t>securely</a:t>
            </a:r>
            <a:r>
              <a:rPr lang="fr-CH" dirty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err="1"/>
              <a:t>Symmetric</a:t>
            </a:r>
            <a:r>
              <a:rPr lang="fr-CH" dirty="0"/>
              <a:t>: 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 err="1"/>
              <a:t>Asymmetric</a:t>
            </a:r>
            <a:r>
              <a:rPr lang="fr-CH" dirty="0"/>
              <a:t>:  </a:t>
            </a: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1940B-8E34-DEA9-72BA-F4E79068B08B}"/>
              </a:ext>
            </a:extLst>
          </p:cNvPr>
          <p:cNvSpPr/>
          <p:nvPr/>
        </p:nvSpPr>
        <p:spPr>
          <a:xfrm>
            <a:off x="5801802" y="2524774"/>
            <a:ext cx="1680376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Secret key</a:t>
            </a:r>
            <a:endParaRPr lang="en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A8776-4BA0-B8BA-B390-1F34FD229473}"/>
              </a:ext>
            </a:extLst>
          </p:cNvPr>
          <p:cNvSpPr/>
          <p:nvPr/>
        </p:nvSpPr>
        <p:spPr>
          <a:xfrm>
            <a:off x="3428336" y="3563972"/>
            <a:ext cx="1680376" cy="43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Plaintext</a:t>
            </a:r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64774-4660-8CEF-84C0-4FA4E398F7C1}"/>
              </a:ext>
            </a:extLst>
          </p:cNvPr>
          <p:cNvSpPr/>
          <p:nvPr/>
        </p:nvSpPr>
        <p:spPr>
          <a:xfrm>
            <a:off x="8297185" y="3563972"/>
            <a:ext cx="1680376" cy="43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Plaintext</a:t>
            </a:r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36ABC-4CD4-4AD0-1FF3-CC39CB571EFD}"/>
              </a:ext>
            </a:extLst>
          </p:cNvPr>
          <p:cNvSpPr/>
          <p:nvPr/>
        </p:nvSpPr>
        <p:spPr>
          <a:xfrm>
            <a:off x="5891253" y="3569735"/>
            <a:ext cx="1680376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err="1"/>
              <a:t>Ciphertext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8BC97-7C1F-BF8B-FF17-FBDC18319333}"/>
              </a:ext>
            </a:extLst>
          </p:cNvPr>
          <p:cNvSpPr txBox="1"/>
          <p:nvPr/>
        </p:nvSpPr>
        <p:spPr>
          <a:xfrm>
            <a:off x="4989443" y="3194640"/>
            <a:ext cx="123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Encryption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B08B7-7D85-D313-4EFD-AE0B8CD3318E}"/>
              </a:ext>
            </a:extLst>
          </p:cNvPr>
          <p:cNvSpPr txBox="1"/>
          <p:nvPr/>
        </p:nvSpPr>
        <p:spPr>
          <a:xfrm>
            <a:off x="7297640" y="3194640"/>
            <a:ext cx="123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Decryption</a:t>
            </a:r>
            <a:endParaRPr lang="en-CH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5CAFE4-9FBD-4904-23F2-1599595DCE30}"/>
              </a:ext>
            </a:extLst>
          </p:cNvPr>
          <p:cNvCxnSpPr/>
          <p:nvPr/>
        </p:nvCxnSpPr>
        <p:spPr>
          <a:xfrm>
            <a:off x="5271715" y="3782633"/>
            <a:ext cx="413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BE7AEB-4E56-14F6-C317-2962B53F4D8D}"/>
              </a:ext>
            </a:extLst>
          </p:cNvPr>
          <p:cNvCxnSpPr/>
          <p:nvPr/>
        </p:nvCxnSpPr>
        <p:spPr>
          <a:xfrm>
            <a:off x="7709120" y="3782633"/>
            <a:ext cx="413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2E1DFE-F233-B0C9-DFAD-1315D794DDC7}"/>
              </a:ext>
            </a:extLst>
          </p:cNvPr>
          <p:cNvCxnSpPr>
            <a:cxnSpLocks/>
          </p:cNvCxnSpPr>
          <p:nvPr/>
        </p:nvCxnSpPr>
        <p:spPr>
          <a:xfrm flipH="1">
            <a:off x="5790868" y="3034234"/>
            <a:ext cx="200770" cy="23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0CC8D1-9386-B5A9-56DB-4DEF7D9056A4}"/>
              </a:ext>
            </a:extLst>
          </p:cNvPr>
          <p:cNvCxnSpPr>
            <a:cxnSpLocks/>
          </p:cNvCxnSpPr>
          <p:nvPr/>
        </p:nvCxnSpPr>
        <p:spPr>
          <a:xfrm>
            <a:off x="7354957" y="3034234"/>
            <a:ext cx="230753" cy="23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037562-78C5-EAE0-0BA7-31104782E551}"/>
              </a:ext>
            </a:extLst>
          </p:cNvPr>
          <p:cNvSpPr txBox="1"/>
          <p:nvPr/>
        </p:nvSpPr>
        <p:spPr>
          <a:xfrm>
            <a:off x="3130658" y="3266962"/>
            <a:ext cx="123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i="1" dirty="0"/>
              <a:t>Sender</a:t>
            </a:r>
            <a:endParaRPr lang="en-CH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2AA5F4-47C8-86E2-0893-94D6F8650377}"/>
              </a:ext>
            </a:extLst>
          </p:cNvPr>
          <p:cNvSpPr txBox="1"/>
          <p:nvPr/>
        </p:nvSpPr>
        <p:spPr>
          <a:xfrm>
            <a:off x="9466688" y="3266962"/>
            <a:ext cx="123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i="1" dirty="0" err="1"/>
              <a:t>Reciever</a:t>
            </a:r>
            <a:endParaRPr lang="en-CH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193AEE-270C-C980-1140-06D4F012F0EC}"/>
              </a:ext>
            </a:extLst>
          </p:cNvPr>
          <p:cNvSpPr/>
          <p:nvPr/>
        </p:nvSpPr>
        <p:spPr>
          <a:xfrm>
            <a:off x="5801802" y="4618275"/>
            <a:ext cx="1680376" cy="525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Asymmetric</a:t>
            </a:r>
            <a:r>
              <a:rPr lang="fr-CH" dirty="0"/>
              <a:t> key pair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12F77-EB8E-7355-DA50-8F44416C304E}"/>
              </a:ext>
            </a:extLst>
          </p:cNvPr>
          <p:cNvSpPr/>
          <p:nvPr/>
        </p:nvSpPr>
        <p:spPr>
          <a:xfrm>
            <a:off x="3591339" y="6093239"/>
            <a:ext cx="1680376" cy="43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Plaintext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2979E-53E9-6B05-6C2F-AEFE9C2FCB5C}"/>
              </a:ext>
            </a:extLst>
          </p:cNvPr>
          <p:cNvSpPr/>
          <p:nvPr/>
        </p:nvSpPr>
        <p:spPr>
          <a:xfrm>
            <a:off x="8460188" y="6093239"/>
            <a:ext cx="1680376" cy="43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Plaintext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03E939-58C3-AF52-8E28-EF9431E553AB}"/>
              </a:ext>
            </a:extLst>
          </p:cNvPr>
          <p:cNvSpPr/>
          <p:nvPr/>
        </p:nvSpPr>
        <p:spPr>
          <a:xfrm>
            <a:off x="6054256" y="6099002"/>
            <a:ext cx="1680376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err="1"/>
              <a:t>Ciphertext</a:t>
            </a:r>
            <a:endParaRPr lang="en-C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0272BC-6F74-52CD-5D8E-7007C77E19DB}"/>
              </a:ext>
            </a:extLst>
          </p:cNvPr>
          <p:cNvSpPr txBox="1"/>
          <p:nvPr/>
        </p:nvSpPr>
        <p:spPr>
          <a:xfrm>
            <a:off x="5152446" y="5723907"/>
            <a:ext cx="123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Encryption</a:t>
            </a:r>
            <a:endParaRPr lang="en-CH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7570F5-E1E1-8907-B5FA-AECBC6A072D9}"/>
              </a:ext>
            </a:extLst>
          </p:cNvPr>
          <p:cNvSpPr txBox="1"/>
          <p:nvPr/>
        </p:nvSpPr>
        <p:spPr>
          <a:xfrm>
            <a:off x="7460643" y="5723907"/>
            <a:ext cx="123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Decryption</a:t>
            </a:r>
            <a:endParaRPr lang="en-CH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6E8195-BA8A-906E-348C-3CC70AF80415}"/>
              </a:ext>
            </a:extLst>
          </p:cNvPr>
          <p:cNvCxnSpPr/>
          <p:nvPr/>
        </p:nvCxnSpPr>
        <p:spPr>
          <a:xfrm>
            <a:off x="5434718" y="6311900"/>
            <a:ext cx="413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E3DF39-7C8B-A319-DF5A-E554D199E103}"/>
              </a:ext>
            </a:extLst>
          </p:cNvPr>
          <p:cNvCxnSpPr/>
          <p:nvPr/>
        </p:nvCxnSpPr>
        <p:spPr>
          <a:xfrm>
            <a:off x="7872123" y="6311900"/>
            <a:ext cx="413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0828E4-5C99-5654-14F4-7AA2E1137130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5770661" y="5278406"/>
            <a:ext cx="220977" cy="445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60EB94-61CB-4ABE-3365-103935BDE398}"/>
              </a:ext>
            </a:extLst>
          </p:cNvPr>
          <p:cNvCxnSpPr>
            <a:cxnSpLocks/>
          </p:cNvCxnSpPr>
          <p:nvPr/>
        </p:nvCxnSpPr>
        <p:spPr>
          <a:xfrm>
            <a:off x="7456252" y="5278405"/>
            <a:ext cx="252868" cy="439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FDA2176-5B25-9D79-4514-236985968498}"/>
              </a:ext>
            </a:extLst>
          </p:cNvPr>
          <p:cNvSpPr txBox="1"/>
          <p:nvPr/>
        </p:nvSpPr>
        <p:spPr>
          <a:xfrm>
            <a:off x="4755209" y="5286585"/>
            <a:ext cx="123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Public key</a:t>
            </a:r>
            <a:endParaRPr lang="en-CH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AF35EB-DFC2-3C7A-9870-4CDC3E6FBC6C}"/>
              </a:ext>
            </a:extLst>
          </p:cNvPr>
          <p:cNvSpPr txBox="1"/>
          <p:nvPr/>
        </p:nvSpPr>
        <p:spPr>
          <a:xfrm>
            <a:off x="7667376" y="5284359"/>
            <a:ext cx="123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Private</a:t>
            </a:r>
            <a:r>
              <a:rPr lang="fr-CH" dirty="0"/>
              <a:t> key</a:t>
            </a:r>
            <a:endParaRPr lang="en-CH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407B76-2E03-B98F-6968-2AD9AB3C4550}"/>
              </a:ext>
            </a:extLst>
          </p:cNvPr>
          <p:cNvSpPr txBox="1"/>
          <p:nvPr/>
        </p:nvSpPr>
        <p:spPr>
          <a:xfrm>
            <a:off x="3223590" y="5765976"/>
            <a:ext cx="123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i="1" dirty="0"/>
              <a:t>Sender</a:t>
            </a:r>
            <a:endParaRPr lang="en-CH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AEA5B1-F08C-74E0-62D7-203E92DAF966}"/>
              </a:ext>
            </a:extLst>
          </p:cNvPr>
          <p:cNvSpPr txBox="1"/>
          <p:nvPr/>
        </p:nvSpPr>
        <p:spPr>
          <a:xfrm>
            <a:off x="9639629" y="5765976"/>
            <a:ext cx="123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i="1" dirty="0" err="1"/>
              <a:t>Reciever</a:t>
            </a:r>
            <a:endParaRPr lang="en-CH" i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C9697A-81A6-8478-1B30-E993CB00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938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23E2-E3DD-7DD1-3D07-01D37A66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Sending</a:t>
            </a:r>
            <a:r>
              <a:rPr lang="fr-CH" b="1" dirty="0"/>
              <a:t> a secret message </a:t>
            </a:r>
            <a:endParaRPr lang="en-CH" b="1" dirty="0"/>
          </a:p>
        </p:txBody>
      </p:sp>
      <p:pic>
        <p:nvPicPr>
          <p:cNvPr id="12" name="Graphic 11" descr="Girl wearing necklace">
            <a:extLst>
              <a:ext uri="{FF2B5EF4-FFF2-40B4-BE49-F238E27FC236}">
                <a16:creationId xmlns:a16="http://schemas.microsoft.com/office/drawing/2014/main" id="{853057B2-6B6B-6E8A-87BB-9720D55A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382" y="1859696"/>
            <a:ext cx="764519" cy="2555836"/>
          </a:xfrm>
          <a:prstGeom prst="rect">
            <a:avLst/>
          </a:prstGeom>
        </p:spPr>
      </p:pic>
      <p:pic>
        <p:nvPicPr>
          <p:cNvPr id="14" name="Graphic 13" descr="Man with prosthetic arm">
            <a:extLst>
              <a:ext uri="{FF2B5EF4-FFF2-40B4-BE49-F238E27FC236}">
                <a16:creationId xmlns:a16="http://schemas.microsoft.com/office/drawing/2014/main" id="{B38B6C65-1C07-A40E-25E8-44C24DC14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6881" y="1862235"/>
            <a:ext cx="764519" cy="2557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B1A35-E5D3-8B78-7F1E-58080D441624}"/>
              </a:ext>
            </a:extLst>
          </p:cNvPr>
          <p:cNvSpPr txBox="1"/>
          <p:nvPr/>
        </p:nvSpPr>
        <p:spPr>
          <a:xfrm>
            <a:off x="657479" y="4298949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Alice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E6AB7-A2C3-E85E-4E45-DC6A67A74ABA}"/>
              </a:ext>
            </a:extLst>
          </p:cNvPr>
          <p:cNvSpPr txBox="1"/>
          <p:nvPr/>
        </p:nvSpPr>
        <p:spPr>
          <a:xfrm>
            <a:off x="9850327" y="4319030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Bob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37BCB-38C1-C73B-5FBD-1E21611C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2</a:t>
            </a:fld>
            <a:endParaRPr lang="en-CH"/>
          </a:p>
        </p:txBody>
      </p:sp>
      <p:pic>
        <p:nvPicPr>
          <p:cNvPr id="9" name="Graphic 8" descr="Envelope with solid fill">
            <a:extLst>
              <a:ext uri="{FF2B5EF4-FFF2-40B4-BE49-F238E27FC236}">
                <a16:creationId xmlns:a16="http://schemas.microsoft.com/office/drawing/2014/main" id="{8B42D9F1-ECFA-90A9-3A3E-1823E6451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9286" y="2371804"/>
            <a:ext cx="623014" cy="623014"/>
          </a:xfrm>
          <a:prstGeom prst="rect">
            <a:avLst/>
          </a:prstGeom>
        </p:spPr>
      </p:pic>
      <p:pic>
        <p:nvPicPr>
          <p:cNvPr id="11" name="Graphic 10" descr="Open envelope with solid fill">
            <a:extLst>
              <a:ext uri="{FF2B5EF4-FFF2-40B4-BE49-F238E27FC236}">
                <a16:creationId xmlns:a16="http://schemas.microsoft.com/office/drawing/2014/main" id="{CAFB4451-20E0-2641-E229-EBB1941A4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7313" y="2371804"/>
            <a:ext cx="623014" cy="62301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01C2B3-2D45-F54C-F3E5-75C669445421}"/>
              </a:ext>
            </a:extLst>
          </p:cNvPr>
          <p:cNvCxnSpPr/>
          <p:nvPr/>
        </p:nvCxnSpPr>
        <p:spPr>
          <a:xfrm>
            <a:off x="3540354" y="2705100"/>
            <a:ext cx="448627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7DE440-9F38-5EA3-0A61-52C24653FDCE}"/>
              </a:ext>
            </a:extLst>
          </p:cNvPr>
          <p:cNvGrpSpPr/>
          <p:nvPr/>
        </p:nvGrpSpPr>
        <p:grpSpPr>
          <a:xfrm>
            <a:off x="4836987" y="1756475"/>
            <a:ext cx="1873254" cy="5101525"/>
            <a:chOff x="4836987" y="1756475"/>
            <a:chExt cx="1873254" cy="5101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31D2AC2-3818-3A14-8CB5-015BC5AF9811}"/>
                </a:ext>
              </a:extLst>
            </p:cNvPr>
            <p:cNvGrpSpPr/>
            <p:nvPr/>
          </p:nvGrpSpPr>
          <p:grpSpPr>
            <a:xfrm>
              <a:off x="4922714" y="4584541"/>
              <a:ext cx="1602980" cy="2273459"/>
              <a:chOff x="5516792" y="4584541"/>
              <a:chExt cx="1602980" cy="2273459"/>
            </a:xfrm>
          </p:grpSpPr>
          <p:pic>
            <p:nvPicPr>
              <p:cNvPr id="7" name="Graphic 6" descr="Old woman with white hair">
                <a:extLst>
                  <a:ext uri="{FF2B5EF4-FFF2-40B4-BE49-F238E27FC236}">
                    <a16:creationId xmlns:a16="http://schemas.microsoft.com/office/drawing/2014/main" id="{4107B49B-86BE-9F29-30DC-0CB412BCA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16792" y="4584541"/>
                <a:ext cx="662378" cy="218111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0B39FA-2244-8B46-F0DC-712CACC4AB18}"/>
                  </a:ext>
                </a:extLst>
              </p:cNvPr>
              <p:cNvSpPr txBox="1"/>
              <p:nvPr/>
            </p:nvSpPr>
            <p:spPr>
              <a:xfrm>
                <a:off x="6179170" y="6488668"/>
                <a:ext cx="94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Eve</a:t>
                </a:r>
                <a:endParaRPr lang="en-CH" dirty="0"/>
              </a:p>
            </p:txBody>
          </p:sp>
        </p:grpSp>
        <p:sp>
          <p:nvSpPr>
            <p:cNvPr id="21" name="Lightning Bolt 20">
              <a:extLst>
                <a:ext uri="{FF2B5EF4-FFF2-40B4-BE49-F238E27FC236}">
                  <a16:creationId xmlns:a16="http://schemas.microsoft.com/office/drawing/2014/main" id="{B823648D-1C5F-031F-5DD0-3D851C4993AA}"/>
                </a:ext>
              </a:extLst>
            </p:cNvPr>
            <p:cNvSpPr/>
            <p:nvPr/>
          </p:nvSpPr>
          <p:spPr>
            <a:xfrm rot="20374088" flipH="1">
              <a:off x="4836987" y="1756475"/>
              <a:ext cx="1873254" cy="2476686"/>
            </a:xfrm>
            <a:prstGeom prst="lightningBol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2" name="Graphic 21" descr="Open envelope with solid fill">
              <a:extLst>
                <a:ext uri="{FF2B5EF4-FFF2-40B4-BE49-F238E27FC236}">
                  <a16:creationId xmlns:a16="http://schemas.microsoft.com/office/drawing/2014/main" id="{ED261950-BE2E-8A9E-1F4D-9E9510455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85092" y="4102023"/>
              <a:ext cx="623014" cy="623014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037CE0E-454C-2D35-CAB2-7FC36A12BF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23E2-E3DD-7DD1-3D07-01D37A66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Encoding</a:t>
            </a:r>
            <a:r>
              <a:rPr lang="fr-CH" b="1" dirty="0"/>
              <a:t> message </a:t>
            </a:r>
            <a:r>
              <a:rPr lang="fr-CH" b="1" dirty="0" err="1"/>
              <a:t>with</a:t>
            </a:r>
            <a:r>
              <a:rPr lang="fr-CH" b="1" dirty="0"/>
              <a:t> a secret key </a:t>
            </a:r>
            <a:endParaRPr lang="en-CH" b="1" dirty="0"/>
          </a:p>
        </p:txBody>
      </p:sp>
      <p:pic>
        <p:nvPicPr>
          <p:cNvPr id="12" name="Graphic 11" descr="Girl wearing necklace">
            <a:extLst>
              <a:ext uri="{FF2B5EF4-FFF2-40B4-BE49-F238E27FC236}">
                <a16:creationId xmlns:a16="http://schemas.microsoft.com/office/drawing/2014/main" id="{853057B2-6B6B-6E8A-87BB-9720D55A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382" y="1859696"/>
            <a:ext cx="764519" cy="2555836"/>
          </a:xfrm>
          <a:prstGeom prst="rect">
            <a:avLst/>
          </a:prstGeom>
        </p:spPr>
      </p:pic>
      <p:pic>
        <p:nvPicPr>
          <p:cNvPr id="14" name="Graphic 13" descr="Man with prosthetic arm">
            <a:extLst>
              <a:ext uri="{FF2B5EF4-FFF2-40B4-BE49-F238E27FC236}">
                <a16:creationId xmlns:a16="http://schemas.microsoft.com/office/drawing/2014/main" id="{B38B6C65-1C07-A40E-25E8-44C24DC14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6881" y="1862235"/>
            <a:ext cx="764519" cy="2557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B1A35-E5D3-8B78-7F1E-58080D441624}"/>
              </a:ext>
            </a:extLst>
          </p:cNvPr>
          <p:cNvSpPr txBox="1"/>
          <p:nvPr/>
        </p:nvSpPr>
        <p:spPr>
          <a:xfrm>
            <a:off x="657479" y="4298949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Alice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E6AB7-A2C3-E85E-4E45-DC6A67A74ABA}"/>
              </a:ext>
            </a:extLst>
          </p:cNvPr>
          <p:cNvSpPr txBox="1"/>
          <p:nvPr/>
        </p:nvSpPr>
        <p:spPr>
          <a:xfrm>
            <a:off x="9850327" y="4319030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Bob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37BCB-38C1-C73B-5FBD-1E21611C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3</a:t>
            </a:fld>
            <a:endParaRPr lang="en-CH"/>
          </a:p>
        </p:txBody>
      </p:sp>
      <p:pic>
        <p:nvPicPr>
          <p:cNvPr id="9" name="Graphic 8" descr="Envelope with solid fill">
            <a:extLst>
              <a:ext uri="{FF2B5EF4-FFF2-40B4-BE49-F238E27FC236}">
                <a16:creationId xmlns:a16="http://schemas.microsoft.com/office/drawing/2014/main" id="{8B42D9F1-ECFA-90A9-3A3E-1823E6451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9286" y="2371804"/>
            <a:ext cx="623014" cy="623014"/>
          </a:xfrm>
          <a:prstGeom prst="rect">
            <a:avLst/>
          </a:prstGeom>
        </p:spPr>
      </p:pic>
      <p:pic>
        <p:nvPicPr>
          <p:cNvPr id="11" name="Graphic 10" descr="Open envelope with solid fill">
            <a:extLst>
              <a:ext uri="{FF2B5EF4-FFF2-40B4-BE49-F238E27FC236}">
                <a16:creationId xmlns:a16="http://schemas.microsoft.com/office/drawing/2014/main" id="{CAFB4451-20E0-2641-E229-EBB1941A4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7313" y="2371804"/>
            <a:ext cx="623014" cy="62301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01C2B3-2D45-F54C-F3E5-75C669445421}"/>
              </a:ext>
            </a:extLst>
          </p:cNvPr>
          <p:cNvCxnSpPr/>
          <p:nvPr/>
        </p:nvCxnSpPr>
        <p:spPr>
          <a:xfrm>
            <a:off x="3540354" y="2705100"/>
            <a:ext cx="448627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Key outline">
            <a:extLst>
              <a:ext uri="{FF2B5EF4-FFF2-40B4-BE49-F238E27FC236}">
                <a16:creationId xmlns:a16="http://schemas.microsoft.com/office/drawing/2014/main" id="{722E5362-9C27-9D90-A258-4F8FF7BD0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6865" y="2009774"/>
            <a:ext cx="644485" cy="644485"/>
          </a:xfrm>
          <a:prstGeom prst="rect">
            <a:avLst/>
          </a:prstGeom>
        </p:spPr>
      </p:pic>
      <p:pic>
        <p:nvPicPr>
          <p:cNvPr id="18" name="Graphic 17" descr="Key outline">
            <a:extLst>
              <a:ext uri="{FF2B5EF4-FFF2-40B4-BE49-F238E27FC236}">
                <a16:creationId xmlns:a16="http://schemas.microsoft.com/office/drawing/2014/main" id="{A045453F-0122-A76A-4E8E-CC4F34C87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5842" y="1949486"/>
            <a:ext cx="644485" cy="6444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8954C3-EF04-403A-E308-084C3F10E61E}"/>
              </a:ext>
            </a:extLst>
          </p:cNvPr>
          <p:cNvGrpSpPr/>
          <p:nvPr/>
        </p:nvGrpSpPr>
        <p:grpSpPr>
          <a:xfrm>
            <a:off x="4836987" y="1756475"/>
            <a:ext cx="1873254" cy="5101525"/>
            <a:chOff x="4836987" y="1756475"/>
            <a:chExt cx="1873254" cy="5101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31D2AC2-3818-3A14-8CB5-015BC5AF9811}"/>
                </a:ext>
              </a:extLst>
            </p:cNvPr>
            <p:cNvGrpSpPr/>
            <p:nvPr/>
          </p:nvGrpSpPr>
          <p:grpSpPr>
            <a:xfrm>
              <a:off x="4922714" y="4584541"/>
              <a:ext cx="1602980" cy="2273459"/>
              <a:chOff x="5516792" y="4584541"/>
              <a:chExt cx="1602980" cy="2273459"/>
            </a:xfrm>
          </p:grpSpPr>
          <p:pic>
            <p:nvPicPr>
              <p:cNvPr id="7" name="Graphic 6" descr="Old woman with white hair">
                <a:extLst>
                  <a:ext uri="{FF2B5EF4-FFF2-40B4-BE49-F238E27FC236}">
                    <a16:creationId xmlns:a16="http://schemas.microsoft.com/office/drawing/2014/main" id="{4107B49B-86BE-9F29-30DC-0CB412BCA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516792" y="4584541"/>
                <a:ext cx="662378" cy="218111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0B39FA-2244-8B46-F0DC-712CACC4AB18}"/>
                  </a:ext>
                </a:extLst>
              </p:cNvPr>
              <p:cNvSpPr txBox="1"/>
              <p:nvPr/>
            </p:nvSpPr>
            <p:spPr>
              <a:xfrm>
                <a:off x="6179170" y="6488668"/>
                <a:ext cx="94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Eve</a:t>
                </a:r>
                <a:endParaRPr lang="en-CH" dirty="0"/>
              </a:p>
            </p:txBody>
          </p:sp>
        </p:grpSp>
        <p:sp>
          <p:nvSpPr>
            <p:cNvPr id="21" name="Lightning Bolt 20">
              <a:extLst>
                <a:ext uri="{FF2B5EF4-FFF2-40B4-BE49-F238E27FC236}">
                  <a16:creationId xmlns:a16="http://schemas.microsoft.com/office/drawing/2014/main" id="{B823648D-1C5F-031F-5DD0-3D851C4993AA}"/>
                </a:ext>
              </a:extLst>
            </p:cNvPr>
            <p:cNvSpPr/>
            <p:nvPr/>
          </p:nvSpPr>
          <p:spPr>
            <a:xfrm rot="20374088" flipH="1">
              <a:off x="4836987" y="1756475"/>
              <a:ext cx="1873254" cy="2476686"/>
            </a:xfrm>
            <a:prstGeom prst="lightningBol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2" name="Graphic 21" descr="Open envelope with solid fill">
              <a:extLst>
                <a:ext uri="{FF2B5EF4-FFF2-40B4-BE49-F238E27FC236}">
                  <a16:creationId xmlns:a16="http://schemas.microsoft.com/office/drawing/2014/main" id="{ED261950-BE2E-8A9E-1F4D-9E9510455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09583" y="4747773"/>
              <a:ext cx="623014" cy="623014"/>
            </a:xfrm>
            <a:prstGeom prst="rect">
              <a:avLst/>
            </a:prstGeom>
          </p:spPr>
        </p:pic>
        <p:pic>
          <p:nvPicPr>
            <p:cNvPr id="19" name="Graphic 18" descr="Key outline">
              <a:extLst>
                <a:ext uri="{FF2B5EF4-FFF2-40B4-BE49-F238E27FC236}">
                  <a16:creationId xmlns:a16="http://schemas.microsoft.com/office/drawing/2014/main" id="{1F2474EE-6A14-458A-D8AD-F1394988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09583" y="4292757"/>
              <a:ext cx="644485" cy="644485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3A6CE380-FC6C-2CC0-A035-C9E98B642E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6FC3-8627-E760-4EF8-C8BFCB23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fr-CH" dirty="0" err="1"/>
              <a:t>Classical</a:t>
            </a:r>
            <a:r>
              <a:rPr lang="fr-CH" dirty="0"/>
              <a:t> </a:t>
            </a:r>
            <a:r>
              <a:rPr lang="fr-CH" dirty="0" err="1"/>
              <a:t>cryptography</a:t>
            </a:r>
            <a:r>
              <a:rPr lang="fr-CH" dirty="0"/>
              <a:t>: Security of key relies on </a:t>
            </a:r>
            <a:r>
              <a:rPr lang="fr-CH" dirty="0">
                <a:solidFill>
                  <a:schemeClr val="accent1"/>
                </a:solidFill>
              </a:rPr>
              <a:t>hard</a:t>
            </a:r>
            <a:r>
              <a:rPr lang="fr-CH" dirty="0"/>
              <a:t> </a:t>
            </a:r>
            <a:r>
              <a:rPr lang="fr-CH" dirty="0" err="1"/>
              <a:t>mathematical</a:t>
            </a:r>
            <a:r>
              <a:rPr lang="fr-CH" dirty="0"/>
              <a:t> </a:t>
            </a:r>
            <a:r>
              <a:rPr lang="fr-CH" dirty="0" err="1"/>
              <a:t>problems</a:t>
            </a:r>
            <a:r>
              <a:rPr lang="fr-CH" dirty="0"/>
              <a:t> </a:t>
            </a:r>
          </a:p>
          <a:p>
            <a:endParaRPr lang="fr-CH" dirty="0"/>
          </a:p>
          <a:p>
            <a:r>
              <a:rPr lang="fr-CH" dirty="0"/>
              <a:t>Quantum computer </a:t>
            </a:r>
          </a:p>
          <a:p>
            <a:endParaRPr lang="fr-CH" dirty="0"/>
          </a:p>
          <a:p>
            <a:r>
              <a:rPr lang="fr-CH" dirty="0"/>
              <a:t>Ergo: </a:t>
            </a:r>
            <a:r>
              <a:rPr lang="fr-CH" dirty="0">
                <a:solidFill>
                  <a:schemeClr val="accent1"/>
                </a:solidFill>
              </a:rPr>
              <a:t>QKD  </a:t>
            </a:r>
          </a:p>
          <a:p>
            <a:pPr lvl="1"/>
            <a:r>
              <a:rPr lang="fr-CH" dirty="0"/>
              <a:t>Quantum </a:t>
            </a:r>
            <a:r>
              <a:rPr lang="fr-CH" dirty="0" err="1"/>
              <a:t>mechanics</a:t>
            </a:r>
            <a:r>
              <a:rPr lang="fr-CH" dirty="0"/>
              <a:t> + </a:t>
            </a:r>
            <a:r>
              <a:rPr lang="fr-CH" dirty="0" err="1"/>
              <a:t>cryptographic</a:t>
            </a:r>
            <a:r>
              <a:rPr lang="fr-CH" dirty="0"/>
              <a:t> </a:t>
            </a:r>
            <a:r>
              <a:rPr lang="fr-CH" dirty="0" err="1"/>
              <a:t>protocols</a:t>
            </a:r>
            <a:r>
              <a:rPr lang="fr-CH" dirty="0"/>
              <a:t> -&gt; </a:t>
            </a:r>
            <a:r>
              <a:rPr lang="fr-CH" dirty="0">
                <a:solidFill>
                  <a:schemeClr val="accent1"/>
                </a:solidFill>
              </a:rPr>
              <a:t>information-</a:t>
            </a:r>
            <a:r>
              <a:rPr lang="fr-CH" dirty="0" err="1">
                <a:solidFill>
                  <a:schemeClr val="accent1"/>
                </a:solidFill>
              </a:rPr>
              <a:t>theoretically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secure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protocols</a:t>
            </a:r>
            <a:endParaRPr lang="fr-CH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2CF932-8D79-0B32-478F-0D178231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b="1" dirty="0"/>
              <a:t>Motivation of Quantum Key Distribution (QKD)</a:t>
            </a:r>
            <a:endParaRPr lang="en-CH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82674-E692-5A43-DD3F-BBBE60AA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4</a:t>
            </a:fld>
            <a:endParaRPr lang="en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1D110A-A06C-B0D7-9835-5C8B1679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BB0F9-7373-12F0-2DAA-E4D35E2C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5</a:t>
            </a:fld>
            <a:endParaRPr lang="en-C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630E56-57B7-A9DD-BD25-E1527628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b="1" dirty="0"/>
              <a:t>Protocol: 3-state Bennett-Brassard 1984 </a:t>
            </a:r>
            <a:endParaRPr lang="en-CH" b="1" dirty="0"/>
          </a:p>
        </p:txBody>
      </p:sp>
      <p:pic>
        <p:nvPicPr>
          <p:cNvPr id="8" name="Graphic 7" descr="Girl wearing necklace">
            <a:extLst>
              <a:ext uri="{FF2B5EF4-FFF2-40B4-BE49-F238E27FC236}">
                <a16:creationId xmlns:a16="http://schemas.microsoft.com/office/drawing/2014/main" id="{790FABF9-E058-B436-3258-F26CF215E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382" y="2151082"/>
            <a:ext cx="764519" cy="2555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7A4DF-32DF-2190-6C9C-BEA8465386E3}"/>
              </a:ext>
            </a:extLst>
          </p:cNvPr>
          <p:cNvSpPr txBox="1"/>
          <p:nvPr/>
        </p:nvSpPr>
        <p:spPr>
          <a:xfrm>
            <a:off x="462081" y="1890447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Alice</a:t>
            </a:r>
            <a:endParaRPr lang="en-CH" dirty="0"/>
          </a:p>
        </p:txBody>
      </p:sp>
      <p:pic>
        <p:nvPicPr>
          <p:cNvPr id="10" name="Graphic 9" descr="Man with prosthetic arm">
            <a:extLst>
              <a:ext uri="{FF2B5EF4-FFF2-40B4-BE49-F238E27FC236}">
                <a16:creationId xmlns:a16="http://schemas.microsoft.com/office/drawing/2014/main" id="{E9224461-1127-BA96-9433-C4AC0F65C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8306" y="2149734"/>
            <a:ext cx="764519" cy="2557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54EA23-28C0-8984-0DA4-65ED594E444F}"/>
              </a:ext>
            </a:extLst>
          </p:cNvPr>
          <p:cNvSpPr txBox="1"/>
          <p:nvPr/>
        </p:nvSpPr>
        <p:spPr>
          <a:xfrm>
            <a:off x="11009381" y="4522252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Bob</a:t>
            </a:r>
            <a:endParaRPr lang="en-CH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846D09-860D-F17F-C53C-550BFF3C7CD0}"/>
              </a:ext>
            </a:extLst>
          </p:cNvPr>
          <p:cNvCxnSpPr/>
          <p:nvPr/>
        </p:nvCxnSpPr>
        <p:spPr>
          <a:xfrm>
            <a:off x="3560007" y="2767318"/>
            <a:ext cx="448627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CE0367-EB9C-A46E-9048-3132389AA73F}"/>
              </a:ext>
            </a:extLst>
          </p:cNvPr>
          <p:cNvSpPr txBox="1"/>
          <p:nvPr/>
        </p:nvSpPr>
        <p:spPr>
          <a:xfrm>
            <a:off x="4345338" y="2034912"/>
            <a:ext cx="390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Quantum </a:t>
            </a:r>
            <a:r>
              <a:rPr lang="fr-CH" sz="2400" dirty="0" err="1"/>
              <a:t>channel</a:t>
            </a:r>
            <a:r>
              <a:rPr lang="fr-CH" sz="2400" dirty="0"/>
              <a:t> 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9A142F2-EC23-4EA1-CB5A-6DAC678AC0B0}"/>
              </a:ext>
            </a:extLst>
          </p:cNvPr>
          <p:cNvGrpSpPr/>
          <p:nvPr/>
        </p:nvGrpSpPr>
        <p:grpSpPr>
          <a:xfrm>
            <a:off x="1953498" y="3108469"/>
            <a:ext cx="9738118" cy="3364908"/>
            <a:chOff x="1953498" y="3108469"/>
            <a:chExt cx="9738118" cy="3364908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572E7F6-ABEB-6329-820E-1A61C0BF4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" r="39680"/>
            <a:stretch/>
          </p:blipFill>
          <p:spPr>
            <a:xfrm>
              <a:off x="3776165" y="3308524"/>
              <a:ext cx="4053958" cy="2291852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CAAFF11D-EB2A-5A27-BB32-A765136C534D}"/>
                </a:ext>
              </a:extLst>
            </p:cNvPr>
            <p:cNvSpPr txBox="1"/>
            <p:nvPr/>
          </p:nvSpPr>
          <p:spPr>
            <a:xfrm>
              <a:off x="4145718" y="6011712"/>
              <a:ext cx="3900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dirty="0"/>
                <a:t>Raw key: 0101100100111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836B42C5-1FCC-5A25-7A33-AA60BC9B5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0119" y="3480600"/>
              <a:ext cx="694834" cy="4964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0D7B26A-287C-B5E5-31BD-707557C56B81}"/>
                </a:ext>
              </a:extLst>
            </p:cNvPr>
            <p:cNvSpPr txBox="1"/>
            <p:nvPr/>
          </p:nvSpPr>
          <p:spPr>
            <a:xfrm>
              <a:off x="8046282" y="3108469"/>
              <a:ext cx="3645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/>
                <a:t>Qubit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67D91EE-C943-65D9-F5D5-E702AFA03639}"/>
                </a:ext>
              </a:extLst>
            </p:cNvPr>
            <p:cNvSpPr txBox="1"/>
            <p:nvPr/>
          </p:nvSpPr>
          <p:spPr>
            <a:xfrm>
              <a:off x="2169657" y="3843949"/>
              <a:ext cx="19154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/>
                <a:t>Key </a:t>
              </a:r>
              <a:r>
                <a:rPr lang="fr-CH" sz="2000" dirty="0" err="1"/>
                <a:t>generation</a:t>
              </a:r>
              <a:r>
                <a:rPr lang="fr-CH" sz="2000" dirty="0"/>
                <a:t> basis 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3A8C6EB-A8B3-EE51-B096-F64B9292CEF1}"/>
                </a:ext>
              </a:extLst>
            </p:cNvPr>
            <p:cNvSpPr txBox="1"/>
            <p:nvPr/>
          </p:nvSpPr>
          <p:spPr>
            <a:xfrm>
              <a:off x="1953498" y="5182940"/>
              <a:ext cx="3645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/>
                <a:t>Monitoring basis 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D4E555BB-C95B-F0F0-106E-87BDA64EE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BB0F9-7373-12F0-2DAA-E4D35E2C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6</a:t>
            </a:fld>
            <a:endParaRPr lang="en-C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630E56-57B7-A9DD-BD25-E1527628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b="1" dirty="0"/>
              <a:t>Protocol: 3-state Bennett-Brassard 1984 </a:t>
            </a:r>
            <a:endParaRPr lang="en-CH" b="1" dirty="0"/>
          </a:p>
        </p:txBody>
      </p:sp>
      <p:pic>
        <p:nvPicPr>
          <p:cNvPr id="8" name="Graphic 7" descr="Girl wearing necklace">
            <a:extLst>
              <a:ext uri="{FF2B5EF4-FFF2-40B4-BE49-F238E27FC236}">
                <a16:creationId xmlns:a16="http://schemas.microsoft.com/office/drawing/2014/main" id="{790FABF9-E058-B436-3258-F26CF215E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382" y="2151082"/>
            <a:ext cx="764519" cy="2555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7A4DF-32DF-2190-6C9C-BEA8465386E3}"/>
              </a:ext>
            </a:extLst>
          </p:cNvPr>
          <p:cNvSpPr txBox="1"/>
          <p:nvPr/>
        </p:nvSpPr>
        <p:spPr>
          <a:xfrm>
            <a:off x="462081" y="1890447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Alice</a:t>
            </a:r>
            <a:endParaRPr lang="en-CH" dirty="0"/>
          </a:p>
        </p:txBody>
      </p:sp>
      <p:pic>
        <p:nvPicPr>
          <p:cNvPr id="10" name="Graphic 9" descr="Man with prosthetic arm">
            <a:extLst>
              <a:ext uri="{FF2B5EF4-FFF2-40B4-BE49-F238E27FC236}">
                <a16:creationId xmlns:a16="http://schemas.microsoft.com/office/drawing/2014/main" id="{E9224461-1127-BA96-9433-C4AC0F65C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8306" y="2149734"/>
            <a:ext cx="764519" cy="2557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54EA23-28C0-8984-0DA4-65ED594E444F}"/>
              </a:ext>
            </a:extLst>
          </p:cNvPr>
          <p:cNvSpPr txBox="1"/>
          <p:nvPr/>
        </p:nvSpPr>
        <p:spPr>
          <a:xfrm>
            <a:off x="11009381" y="4522252"/>
            <a:ext cx="9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Bob</a:t>
            </a:r>
            <a:endParaRPr lang="en-CH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846D09-860D-F17F-C53C-550BFF3C7CD0}"/>
              </a:ext>
            </a:extLst>
          </p:cNvPr>
          <p:cNvCxnSpPr/>
          <p:nvPr/>
        </p:nvCxnSpPr>
        <p:spPr>
          <a:xfrm>
            <a:off x="3560007" y="2767318"/>
            <a:ext cx="448627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CE0367-EB9C-A46E-9048-3132389AA73F}"/>
              </a:ext>
            </a:extLst>
          </p:cNvPr>
          <p:cNvSpPr txBox="1"/>
          <p:nvPr/>
        </p:nvSpPr>
        <p:spPr>
          <a:xfrm>
            <a:off x="4345338" y="2034912"/>
            <a:ext cx="390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Quantum </a:t>
            </a:r>
            <a:r>
              <a:rPr lang="fr-CH" sz="2400" dirty="0" err="1"/>
              <a:t>channel</a:t>
            </a:r>
            <a:r>
              <a:rPr lang="fr-CH" sz="2400" dirty="0"/>
              <a:t>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7294E28-E935-40B2-7DD8-56428DB2EA50}"/>
              </a:ext>
            </a:extLst>
          </p:cNvPr>
          <p:cNvSpPr txBox="1"/>
          <p:nvPr/>
        </p:nvSpPr>
        <p:spPr>
          <a:xfrm>
            <a:off x="4021583" y="3843949"/>
            <a:ext cx="45480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Figures of </a:t>
            </a:r>
            <a:r>
              <a:rPr lang="fr-CH" sz="2800" dirty="0" err="1"/>
              <a:t>merit</a:t>
            </a:r>
            <a:r>
              <a:rPr lang="fr-CH" sz="2800" dirty="0"/>
              <a:t>: </a:t>
            </a:r>
          </a:p>
          <a:p>
            <a:r>
              <a:rPr lang="fr-CH" sz="2800" dirty="0">
                <a:solidFill>
                  <a:schemeClr val="accent1"/>
                </a:solidFill>
              </a:rPr>
              <a:t>distance</a:t>
            </a:r>
            <a:r>
              <a:rPr lang="fr-CH" sz="2800" dirty="0"/>
              <a:t>, </a:t>
            </a:r>
            <a:r>
              <a:rPr lang="fr-CH" sz="2800" dirty="0">
                <a:solidFill>
                  <a:schemeClr val="accent1"/>
                </a:solidFill>
              </a:rPr>
              <a:t>secret key rate</a:t>
            </a:r>
          </a:p>
          <a:p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92C0D5-12E1-0609-620C-18E23E3BD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997A59F8-FECF-4548-45A0-35CC2D81914B}"/>
              </a:ext>
            </a:extLst>
          </p:cNvPr>
          <p:cNvSpPr/>
          <p:nvPr/>
        </p:nvSpPr>
        <p:spPr>
          <a:xfrm>
            <a:off x="459910" y="2038525"/>
            <a:ext cx="6658224" cy="2206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0CF12B-A0AE-8D37-ABF6-755624DF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Protocol: 3-state BB84 </a:t>
            </a:r>
            <a:endParaRPr lang="fr-CH" dirty="0"/>
          </a:p>
        </p:txBody>
      </p:sp>
      <p:pic>
        <p:nvPicPr>
          <p:cNvPr id="10" name="Graphique 9" descr="Étoile avec un remplissage uni">
            <a:extLst>
              <a:ext uri="{FF2B5EF4-FFF2-40B4-BE49-F238E27FC236}">
                <a16:creationId xmlns:a16="http://schemas.microsoft.com/office/drawing/2014/main" id="{D00E399A-55D7-57F0-FBBF-69129FF8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594" y="2971800"/>
            <a:ext cx="914400" cy="914400"/>
          </a:xfrm>
          <a:prstGeom prst="rect">
            <a:avLst/>
          </a:prstGeom>
        </p:spPr>
      </p:pic>
      <p:pic>
        <p:nvPicPr>
          <p:cNvPr id="12" name="Graphique 11" descr="Étoile avec un remplissage uni">
            <a:extLst>
              <a:ext uri="{FF2B5EF4-FFF2-40B4-BE49-F238E27FC236}">
                <a16:creationId xmlns:a16="http://schemas.microsoft.com/office/drawing/2014/main" id="{EF9804F2-C627-3B34-60B6-5EB96646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04862">
            <a:off x="642594" y="2971800"/>
            <a:ext cx="914400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2A5747D-57A4-050F-07EC-522F2856C8EF}"/>
              </a:ext>
            </a:extLst>
          </p:cNvPr>
          <p:cNvSpPr txBox="1"/>
          <p:nvPr/>
        </p:nvSpPr>
        <p:spPr>
          <a:xfrm>
            <a:off x="614263" y="2150183"/>
            <a:ext cx="147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Gain-</a:t>
            </a:r>
            <a:r>
              <a:rPr lang="fr-CH" dirty="0" err="1"/>
              <a:t>switched</a:t>
            </a:r>
            <a:r>
              <a:rPr lang="fr-CH" dirty="0"/>
              <a:t> laser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A5B7378-59FF-0321-9D64-4E0D50F51D12}"/>
              </a:ext>
            </a:extLst>
          </p:cNvPr>
          <p:cNvCxnSpPr>
            <a:cxnSpLocks/>
          </p:cNvCxnSpPr>
          <p:nvPr/>
        </p:nvCxnSpPr>
        <p:spPr>
          <a:xfrm>
            <a:off x="1308684" y="3466751"/>
            <a:ext cx="780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A47DAFC-E97F-B3F1-758D-9FD4BF1DA389}"/>
              </a:ext>
            </a:extLst>
          </p:cNvPr>
          <p:cNvGrpSpPr/>
          <p:nvPr/>
        </p:nvGrpSpPr>
        <p:grpSpPr>
          <a:xfrm>
            <a:off x="1928964" y="3136438"/>
            <a:ext cx="1915688" cy="648044"/>
            <a:chOff x="2074639" y="3136438"/>
            <a:chExt cx="1765882" cy="648044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E7B6DC55-E515-48FE-0EA8-55F6B3A7EEE8}"/>
                </a:ext>
              </a:extLst>
            </p:cNvPr>
            <p:cNvSpPr/>
            <p:nvPr/>
          </p:nvSpPr>
          <p:spPr>
            <a:xfrm>
              <a:off x="2088858" y="3136438"/>
              <a:ext cx="1474595" cy="64804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E91D173-7AA4-0A3F-7A51-BE582C279A21}"/>
                </a:ext>
              </a:extLst>
            </p:cNvPr>
            <p:cNvSpPr txBox="1"/>
            <p:nvPr/>
          </p:nvSpPr>
          <p:spPr>
            <a:xfrm>
              <a:off x="2074639" y="3267549"/>
              <a:ext cx="1765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/>
                <a:t>Interferometer</a:t>
              </a:r>
              <a:endParaRPr lang="fr-CH" dirty="0"/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F0FE845-52DA-903A-C7CC-72577EA40A2E}"/>
              </a:ext>
            </a:extLst>
          </p:cNvPr>
          <p:cNvCxnSpPr>
            <a:cxnSpLocks/>
          </p:cNvCxnSpPr>
          <p:nvPr/>
        </p:nvCxnSpPr>
        <p:spPr>
          <a:xfrm flipV="1">
            <a:off x="3544079" y="3466751"/>
            <a:ext cx="799549" cy="2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DCB8244-C775-B64B-9A6E-4960FF0D3520}"/>
              </a:ext>
            </a:extLst>
          </p:cNvPr>
          <p:cNvGrpSpPr/>
          <p:nvPr/>
        </p:nvGrpSpPr>
        <p:grpSpPr>
          <a:xfrm>
            <a:off x="4042568" y="3073513"/>
            <a:ext cx="1836358" cy="729942"/>
            <a:chOff x="4309603" y="3061882"/>
            <a:chExt cx="1836358" cy="729942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889F2AF7-B2BC-C9A3-E1C0-D03327303847}"/>
                </a:ext>
              </a:extLst>
            </p:cNvPr>
            <p:cNvSpPr/>
            <p:nvPr/>
          </p:nvSpPr>
          <p:spPr>
            <a:xfrm>
              <a:off x="4309603" y="3061882"/>
              <a:ext cx="1276523" cy="72994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8EA659A-67A9-13BF-2236-E2BC54984EC3}"/>
                </a:ext>
              </a:extLst>
            </p:cNvPr>
            <p:cNvSpPr txBox="1"/>
            <p:nvPr/>
          </p:nvSpPr>
          <p:spPr>
            <a:xfrm>
              <a:off x="4380079" y="3104121"/>
              <a:ext cx="1765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/>
                <a:t>Intensity</a:t>
              </a:r>
              <a:r>
                <a:rPr lang="fr-CH" dirty="0"/>
                <a:t> </a:t>
              </a:r>
              <a:r>
                <a:rPr lang="fr-CH" dirty="0" err="1"/>
                <a:t>modulator</a:t>
              </a:r>
              <a:endParaRPr lang="fr-CH" dirty="0"/>
            </a:p>
          </p:txBody>
        </p:sp>
      </p:grp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B7C031F-A8DB-04D4-43F6-9480E595D191}"/>
              </a:ext>
            </a:extLst>
          </p:cNvPr>
          <p:cNvCxnSpPr>
            <a:cxnSpLocks/>
          </p:cNvCxnSpPr>
          <p:nvPr/>
        </p:nvCxnSpPr>
        <p:spPr>
          <a:xfrm>
            <a:off x="5315825" y="3460460"/>
            <a:ext cx="780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EFFB66F5-9C3A-E156-B3A9-BD79739D525B}"/>
              </a:ext>
            </a:extLst>
          </p:cNvPr>
          <p:cNvSpPr/>
          <p:nvPr/>
        </p:nvSpPr>
        <p:spPr>
          <a:xfrm>
            <a:off x="5818222" y="3073513"/>
            <a:ext cx="1094306" cy="7109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296C5FD-8B6B-DC7D-27F8-3D40D3343F03}"/>
              </a:ext>
            </a:extLst>
          </p:cNvPr>
          <p:cNvSpPr txBox="1"/>
          <p:nvPr/>
        </p:nvSpPr>
        <p:spPr>
          <a:xfrm>
            <a:off x="5798206" y="3093353"/>
            <a:ext cx="176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Variable </a:t>
            </a:r>
            <a:r>
              <a:rPr lang="fr-CH" dirty="0" err="1"/>
              <a:t>attenuator</a:t>
            </a:r>
            <a:endParaRPr lang="fr-CH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9CE33CB-E6A4-549A-BB96-83E660EC508C}"/>
              </a:ext>
            </a:extLst>
          </p:cNvPr>
          <p:cNvSpPr/>
          <p:nvPr/>
        </p:nvSpPr>
        <p:spPr>
          <a:xfrm>
            <a:off x="7364202" y="2967502"/>
            <a:ext cx="515557" cy="501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97440F9-1E9A-83B1-8743-0EA5898D7050}"/>
              </a:ext>
            </a:extLst>
          </p:cNvPr>
          <p:cNvSpPr/>
          <p:nvPr/>
        </p:nvSpPr>
        <p:spPr>
          <a:xfrm>
            <a:off x="7592491" y="2971593"/>
            <a:ext cx="515557" cy="501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384B3346-96E1-4B5C-DA7F-1D74EFC4E550}"/>
              </a:ext>
            </a:extLst>
          </p:cNvPr>
          <p:cNvSpPr/>
          <p:nvPr/>
        </p:nvSpPr>
        <p:spPr>
          <a:xfrm>
            <a:off x="7847790" y="2967501"/>
            <a:ext cx="515557" cy="501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6457730-C4B1-1AE3-30F9-DCEA74B83F29}"/>
              </a:ext>
            </a:extLst>
          </p:cNvPr>
          <p:cNvSpPr txBox="1"/>
          <p:nvPr/>
        </p:nvSpPr>
        <p:spPr>
          <a:xfrm>
            <a:off x="7364202" y="2311251"/>
            <a:ext cx="176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Single-mode-</a:t>
            </a:r>
            <a:r>
              <a:rPr lang="fr-CH" dirty="0" err="1"/>
              <a:t>fiber</a:t>
            </a:r>
            <a:endParaRPr lang="fr-CH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B332F88-4288-7AD7-5D4D-9FC02C802D63}"/>
              </a:ext>
            </a:extLst>
          </p:cNvPr>
          <p:cNvSpPr txBox="1"/>
          <p:nvPr/>
        </p:nvSpPr>
        <p:spPr>
          <a:xfrm>
            <a:off x="308989" y="1539304"/>
            <a:ext cx="84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Alice</a:t>
            </a:r>
            <a:endParaRPr lang="fr-CH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53D8D182-707A-683C-7360-814FC51DEB64}"/>
              </a:ext>
            </a:extLst>
          </p:cNvPr>
          <p:cNvSpPr/>
          <p:nvPr/>
        </p:nvSpPr>
        <p:spPr>
          <a:xfrm>
            <a:off x="8793974" y="2079186"/>
            <a:ext cx="3075566" cy="40092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0086053-D7EE-E1FF-96C0-0C9CF9495EF2}"/>
              </a:ext>
            </a:extLst>
          </p:cNvPr>
          <p:cNvSpPr txBox="1"/>
          <p:nvPr/>
        </p:nvSpPr>
        <p:spPr>
          <a:xfrm>
            <a:off x="11111858" y="1600408"/>
            <a:ext cx="84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Bob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A0E80CE-7A10-3016-0377-E9B752E2C4EF}"/>
              </a:ext>
            </a:extLst>
          </p:cNvPr>
          <p:cNvSpPr/>
          <p:nvPr/>
        </p:nvSpPr>
        <p:spPr>
          <a:xfrm>
            <a:off x="9436132" y="3320848"/>
            <a:ext cx="469573" cy="279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D972F50-F832-6950-3AC2-B220A8A8D7FC}"/>
              </a:ext>
            </a:extLst>
          </p:cNvPr>
          <p:cNvSpPr txBox="1"/>
          <p:nvPr/>
        </p:nvSpPr>
        <p:spPr>
          <a:xfrm>
            <a:off x="9451322" y="3269505"/>
            <a:ext cx="176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C440341-63B6-8590-38DE-73B7B08A3D82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6912528" y="3460460"/>
            <a:ext cx="25236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5B1FECA7-AF63-E51B-78C6-1B8E64326782}"/>
              </a:ext>
            </a:extLst>
          </p:cNvPr>
          <p:cNvCxnSpPr>
            <a:cxnSpLocks/>
          </p:cNvCxnSpPr>
          <p:nvPr/>
        </p:nvCxnSpPr>
        <p:spPr>
          <a:xfrm>
            <a:off x="9905705" y="3473580"/>
            <a:ext cx="1104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rganigramme : Stockage à accès direct 56">
            <a:extLst>
              <a:ext uri="{FF2B5EF4-FFF2-40B4-BE49-F238E27FC236}">
                <a16:creationId xmlns:a16="http://schemas.microsoft.com/office/drawing/2014/main" id="{B31590BC-248F-1D74-789A-4EC731C0DCDF}"/>
              </a:ext>
            </a:extLst>
          </p:cNvPr>
          <p:cNvSpPr/>
          <p:nvPr/>
        </p:nvSpPr>
        <p:spPr>
          <a:xfrm>
            <a:off x="10969924" y="3173697"/>
            <a:ext cx="343991" cy="565987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39FA34F9-BB0A-6DE7-CC22-6B1DD4C0C972}"/>
              </a:ext>
            </a:extLst>
          </p:cNvPr>
          <p:cNvSpPr txBox="1"/>
          <p:nvPr/>
        </p:nvSpPr>
        <p:spPr>
          <a:xfrm>
            <a:off x="10846746" y="2127835"/>
            <a:ext cx="128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Z basis detector </a:t>
            </a:r>
            <a:endParaRPr lang="en-CH" b="1" dirty="0"/>
          </a:p>
        </p:txBody>
      </p:sp>
      <p:cxnSp>
        <p:nvCxnSpPr>
          <p:cNvPr id="59" name="Straight Arrow Connector 13">
            <a:extLst>
              <a:ext uri="{FF2B5EF4-FFF2-40B4-BE49-F238E27FC236}">
                <a16:creationId xmlns:a16="http://schemas.microsoft.com/office/drawing/2014/main" id="{C7989743-6F30-D11E-79FF-5C84F0862B1E}"/>
              </a:ext>
            </a:extLst>
          </p:cNvPr>
          <p:cNvCxnSpPr>
            <a:cxnSpLocks/>
          </p:cNvCxnSpPr>
          <p:nvPr/>
        </p:nvCxnSpPr>
        <p:spPr>
          <a:xfrm flipH="1">
            <a:off x="11193020" y="2766548"/>
            <a:ext cx="390602" cy="335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rganigramme : Stockage à accès direct 61">
            <a:extLst>
              <a:ext uri="{FF2B5EF4-FFF2-40B4-BE49-F238E27FC236}">
                <a16:creationId xmlns:a16="http://schemas.microsoft.com/office/drawing/2014/main" id="{36ED69B4-C12A-1729-519A-F76F9B0883F3}"/>
              </a:ext>
            </a:extLst>
          </p:cNvPr>
          <p:cNvSpPr/>
          <p:nvPr/>
        </p:nvSpPr>
        <p:spPr>
          <a:xfrm>
            <a:off x="11307159" y="4325934"/>
            <a:ext cx="343991" cy="565987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899F71-8DC4-1363-35CC-85BE02E1F6A7}"/>
              </a:ext>
            </a:extLst>
          </p:cNvPr>
          <p:cNvCxnSpPr>
            <a:cxnSpLocks/>
          </p:cNvCxnSpPr>
          <p:nvPr/>
        </p:nvCxnSpPr>
        <p:spPr>
          <a:xfrm>
            <a:off x="10846746" y="4620932"/>
            <a:ext cx="4604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6569DAA9-BD1B-2B1D-E756-7674C336F0B4}"/>
              </a:ext>
            </a:extLst>
          </p:cNvPr>
          <p:cNvCxnSpPr>
            <a:cxnSpLocks/>
          </p:cNvCxnSpPr>
          <p:nvPr/>
        </p:nvCxnSpPr>
        <p:spPr>
          <a:xfrm>
            <a:off x="9653793" y="3600072"/>
            <a:ext cx="17125" cy="725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7">
            <a:extLst>
              <a:ext uri="{FF2B5EF4-FFF2-40B4-BE49-F238E27FC236}">
                <a16:creationId xmlns:a16="http://schemas.microsoft.com/office/drawing/2014/main" id="{0E962352-B8E7-1DCA-B102-D14F1C488446}"/>
              </a:ext>
            </a:extLst>
          </p:cNvPr>
          <p:cNvSpPr txBox="1"/>
          <p:nvPr/>
        </p:nvSpPr>
        <p:spPr>
          <a:xfrm>
            <a:off x="10366634" y="5269889"/>
            <a:ext cx="128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X basis detector </a:t>
            </a:r>
            <a:endParaRPr lang="en-CH" b="1" dirty="0"/>
          </a:p>
        </p:txBody>
      </p:sp>
      <p:cxnSp>
        <p:nvCxnSpPr>
          <p:cNvPr id="75" name="Straight Arrow Connector 18">
            <a:extLst>
              <a:ext uri="{FF2B5EF4-FFF2-40B4-BE49-F238E27FC236}">
                <a16:creationId xmlns:a16="http://schemas.microsoft.com/office/drawing/2014/main" id="{1A0C8F0F-AD1B-336B-C1EF-38C62BF2C3D2}"/>
              </a:ext>
            </a:extLst>
          </p:cNvPr>
          <p:cNvCxnSpPr>
            <a:cxnSpLocks/>
          </p:cNvCxnSpPr>
          <p:nvPr/>
        </p:nvCxnSpPr>
        <p:spPr>
          <a:xfrm flipV="1">
            <a:off x="11131307" y="4967211"/>
            <a:ext cx="192038" cy="318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088D80-A940-1304-3BBC-F0E0A5847A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39268"/>
          <a:stretch/>
        </p:blipFill>
        <p:spPr>
          <a:xfrm>
            <a:off x="3942204" y="5037938"/>
            <a:ext cx="2970324" cy="1667662"/>
          </a:xfrm>
          <a:prstGeom prst="rect">
            <a:avLst/>
          </a:prstGeom>
        </p:spPr>
      </p:pic>
      <p:cxnSp>
        <p:nvCxnSpPr>
          <p:cNvPr id="79" name="Straight Arrow Connector 5">
            <a:extLst>
              <a:ext uri="{FF2B5EF4-FFF2-40B4-BE49-F238E27FC236}">
                <a16:creationId xmlns:a16="http://schemas.microsoft.com/office/drawing/2014/main" id="{AB8AECDA-F3DF-DFC4-CB59-6EBB9E0BD2E2}"/>
              </a:ext>
            </a:extLst>
          </p:cNvPr>
          <p:cNvCxnSpPr>
            <a:cxnSpLocks/>
          </p:cNvCxnSpPr>
          <p:nvPr/>
        </p:nvCxnSpPr>
        <p:spPr>
          <a:xfrm flipH="1" flipV="1">
            <a:off x="4680829" y="3974636"/>
            <a:ext cx="315156" cy="8638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5">
            <a:extLst>
              <a:ext uri="{FF2B5EF4-FFF2-40B4-BE49-F238E27FC236}">
                <a16:creationId xmlns:a16="http://schemas.microsoft.com/office/drawing/2014/main" id="{F6061854-A40F-F810-25C4-54F5834B6364}"/>
              </a:ext>
            </a:extLst>
          </p:cNvPr>
          <p:cNvCxnSpPr>
            <a:cxnSpLocks/>
          </p:cNvCxnSpPr>
          <p:nvPr/>
        </p:nvCxnSpPr>
        <p:spPr>
          <a:xfrm flipV="1">
            <a:off x="1365819" y="3629205"/>
            <a:ext cx="307846" cy="1454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286BA2A-8726-32F7-4FA9-CB2DF37ADCAE}"/>
              </a:ext>
            </a:extLst>
          </p:cNvPr>
          <p:cNvSpPr/>
          <p:nvPr/>
        </p:nvSpPr>
        <p:spPr>
          <a:xfrm>
            <a:off x="9291597" y="4297323"/>
            <a:ext cx="1599690" cy="6480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91D580-FD63-C666-7FD6-3C906E9134DD}"/>
              </a:ext>
            </a:extLst>
          </p:cNvPr>
          <p:cNvSpPr txBox="1"/>
          <p:nvPr/>
        </p:nvSpPr>
        <p:spPr>
          <a:xfrm>
            <a:off x="9276172" y="4428434"/>
            <a:ext cx="19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Interferometer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6B97BF-2DEA-E7F1-1428-1A9523701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18A694A9-68B7-97C7-EEAC-3FB6AA04B7D5}"/>
              </a:ext>
            </a:extLst>
          </p:cNvPr>
          <p:cNvGrpSpPr/>
          <p:nvPr/>
        </p:nvGrpSpPr>
        <p:grpSpPr>
          <a:xfrm>
            <a:off x="584956" y="5079804"/>
            <a:ext cx="711795" cy="497794"/>
            <a:chOff x="639766" y="5126487"/>
            <a:chExt cx="711795" cy="497794"/>
          </a:xfrm>
        </p:grpSpPr>
        <p:pic>
          <p:nvPicPr>
            <p:cNvPr id="21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E7326C5-62FB-DCE6-DA8C-875D284B8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4" t="42011" r="42604" b="28669"/>
            <a:stretch/>
          </p:blipFill>
          <p:spPr>
            <a:xfrm>
              <a:off x="697404" y="5126487"/>
              <a:ext cx="654157" cy="488951"/>
            </a:xfrm>
            <a:prstGeom prst="rect">
              <a:avLst/>
            </a:prstGeom>
          </p:spPr>
        </p:pic>
        <p:pic>
          <p:nvPicPr>
            <p:cNvPr id="16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D20FD2B-5E97-54F5-29D9-E03E4B6AE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8" t="13785" r="48953" b="59165"/>
            <a:stretch/>
          </p:blipFill>
          <p:spPr>
            <a:xfrm>
              <a:off x="639766" y="5173170"/>
              <a:ext cx="356597" cy="45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77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0C6C-C8D0-0349-0866-52FAC160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Integrated QKD </a:t>
            </a:r>
            <a:endParaRPr lang="en-C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D900E-C2DF-A9FC-8E12-8A2FC2652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99" y="1847850"/>
            <a:ext cx="10515600" cy="4351338"/>
          </a:xfrm>
        </p:spPr>
        <p:txBody>
          <a:bodyPr>
            <a:normAutofit/>
          </a:bodyPr>
          <a:lstStyle/>
          <a:p>
            <a:r>
              <a:rPr lang="fr-CH" sz="2400" dirty="0"/>
              <a:t>Goal: </a:t>
            </a:r>
            <a:r>
              <a:rPr lang="fr-CH" sz="2400" dirty="0" err="1">
                <a:solidFill>
                  <a:schemeClr val="accent1"/>
                </a:solidFill>
              </a:rPr>
              <a:t>industrialize</a:t>
            </a:r>
            <a:r>
              <a:rPr lang="fr-CH" sz="2400" dirty="0"/>
              <a:t> QKD 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CH" sz="2400" dirty="0" err="1"/>
              <a:t>Practical</a:t>
            </a:r>
            <a:r>
              <a:rPr lang="fr-CH" sz="2400" dirty="0"/>
              <a:t>, </a:t>
            </a:r>
            <a:r>
              <a:rPr lang="fr-CH" sz="2400" dirty="0" err="1">
                <a:solidFill>
                  <a:schemeClr val="accent1"/>
                </a:solidFill>
              </a:rPr>
              <a:t>low</a:t>
            </a:r>
            <a:r>
              <a:rPr lang="fr-CH" sz="2400" dirty="0">
                <a:solidFill>
                  <a:schemeClr val="accent1"/>
                </a:solidFill>
              </a:rPr>
              <a:t> </a:t>
            </a:r>
            <a:r>
              <a:rPr lang="fr-CH" sz="2400" dirty="0" err="1">
                <a:solidFill>
                  <a:schemeClr val="accent1"/>
                </a:solidFill>
              </a:rPr>
              <a:t>cost</a:t>
            </a:r>
            <a:r>
              <a:rPr lang="fr-CH" sz="2400" dirty="0"/>
              <a:t>, mass production, </a:t>
            </a:r>
            <a:r>
              <a:rPr lang="fr-CH" sz="2400" dirty="0" err="1">
                <a:solidFill>
                  <a:schemeClr val="accent1"/>
                </a:solidFill>
              </a:rPr>
              <a:t>scalability</a:t>
            </a:r>
            <a:r>
              <a:rPr lang="fr-CH" sz="2400" dirty="0"/>
              <a:t> </a:t>
            </a:r>
          </a:p>
          <a:p>
            <a:endParaRPr lang="fr-CH" sz="2400" dirty="0"/>
          </a:p>
          <a:p>
            <a:endParaRPr lang="fr-CH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624DD-F3CF-10CE-9F92-36FF01FC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8</a:t>
            </a:fld>
            <a:endParaRPr lang="en-CH" dirty="0"/>
          </a:p>
        </p:txBody>
      </p:sp>
      <p:pic>
        <p:nvPicPr>
          <p:cNvPr id="8" name="Picture 4" descr="A picture containing ground, plastic&#10;&#10;Description automatically generated">
            <a:extLst>
              <a:ext uri="{FF2B5EF4-FFF2-40B4-BE49-F238E27FC236}">
                <a16:creationId xmlns:a16="http://schemas.microsoft.com/office/drawing/2014/main" id="{91374C8F-E0B8-94E5-454E-9A3E9F673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21" y="3516234"/>
            <a:ext cx="3872867" cy="2537825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0D8C08F-F21C-11B7-AD76-CA18B5C5A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3615935"/>
            <a:ext cx="3431048" cy="24388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CEDD1F-94EF-2408-BE48-AE816AFE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3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FAA2C-41B3-5EF9-1200-FC9CE220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C13-F27F-4CF0-B2B3-D2522618397F}" type="slidenum">
              <a:rPr lang="en-CH" smtClean="0"/>
              <a:t>9</a:t>
            </a:fld>
            <a:endParaRPr lang="en-CH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E92F56-E36A-8928-D0BF-E4761A1F8847}"/>
              </a:ext>
            </a:extLst>
          </p:cNvPr>
          <p:cNvCxnSpPr>
            <a:cxnSpLocks/>
          </p:cNvCxnSpPr>
          <p:nvPr/>
        </p:nvCxnSpPr>
        <p:spPr>
          <a:xfrm>
            <a:off x="5515741" y="4350211"/>
            <a:ext cx="1623613" cy="154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1886C5-5C3A-85F8-5254-5B86F510665E}"/>
              </a:ext>
            </a:extLst>
          </p:cNvPr>
          <p:cNvSpPr txBox="1"/>
          <p:nvPr/>
        </p:nvSpPr>
        <p:spPr>
          <a:xfrm>
            <a:off x="1307570" y="1929222"/>
            <a:ext cx="265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/>
              <a:t>Fiber-based</a:t>
            </a:r>
            <a:r>
              <a:rPr lang="fr-CH" sz="2000" dirty="0"/>
              <a:t> </a:t>
            </a:r>
            <a:r>
              <a:rPr lang="fr-CH" sz="2000" dirty="0" err="1"/>
              <a:t>transmitter</a:t>
            </a:r>
            <a:endParaRPr lang="en-CH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FF81-A4E9-06DC-5103-079EBCEEA900}"/>
              </a:ext>
            </a:extLst>
          </p:cNvPr>
          <p:cNvSpPr txBox="1"/>
          <p:nvPr/>
        </p:nvSpPr>
        <p:spPr>
          <a:xfrm>
            <a:off x="8166318" y="1929222"/>
            <a:ext cx="250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Integrated </a:t>
            </a:r>
            <a:r>
              <a:rPr lang="fr-CH" sz="2000" dirty="0" err="1"/>
              <a:t>transmitter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389E9-EA2B-790D-183D-F32D77A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b="1" dirty="0"/>
              <a:t>Integrated QKD </a:t>
            </a:r>
            <a:endParaRPr lang="en-CH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901B4F-41C1-BE1B-E7E6-99D821891BF8}"/>
              </a:ext>
            </a:extLst>
          </p:cNvPr>
          <p:cNvSpPr/>
          <p:nvPr/>
        </p:nvSpPr>
        <p:spPr>
          <a:xfrm>
            <a:off x="959099" y="2472552"/>
            <a:ext cx="3584772" cy="35776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Interferometer</a:t>
            </a:r>
            <a:r>
              <a:rPr lang="fr-CH" dirty="0"/>
              <a:t>, </a:t>
            </a:r>
            <a:r>
              <a:rPr lang="fr-CH" dirty="0" err="1"/>
              <a:t>intensity</a:t>
            </a:r>
            <a:r>
              <a:rPr lang="fr-CH" dirty="0"/>
              <a:t> </a:t>
            </a:r>
            <a:r>
              <a:rPr lang="fr-CH" dirty="0" err="1"/>
              <a:t>modulator</a:t>
            </a:r>
            <a:r>
              <a:rPr lang="fr-CH" dirty="0"/>
              <a:t>, variable </a:t>
            </a:r>
            <a:r>
              <a:rPr lang="fr-CH" dirty="0" err="1"/>
              <a:t>attenuator</a:t>
            </a:r>
            <a:r>
              <a:rPr lang="fr-CH" dirty="0"/>
              <a:t>, DAC, amplifier</a:t>
            </a:r>
            <a:endParaRPr lang="en-CH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11A1777-EEF6-3AB1-73FA-CDAD51CCAD96}"/>
              </a:ext>
            </a:extLst>
          </p:cNvPr>
          <p:cNvSpPr/>
          <p:nvPr/>
        </p:nvSpPr>
        <p:spPr>
          <a:xfrm>
            <a:off x="9394794" y="4319981"/>
            <a:ext cx="45719" cy="457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09C55D-8402-A32D-2BEF-7BFDD7FF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" y="6356350"/>
            <a:ext cx="1708412" cy="4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869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Grand écran</PresentationFormat>
  <Paragraphs>191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Sending a secret message </vt:lpstr>
      <vt:lpstr>Encoding message with a secret key </vt:lpstr>
      <vt:lpstr>Motivation of Quantum Key Distribution (QKD)</vt:lpstr>
      <vt:lpstr>Protocol: 3-state Bennett-Brassard 1984 </vt:lpstr>
      <vt:lpstr>Protocol: 3-state Bennett-Brassard 1984 </vt:lpstr>
      <vt:lpstr>Protocol: 3-state BB84 </vt:lpstr>
      <vt:lpstr>Integrated QKD </vt:lpstr>
      <vt:lpstr>Integrated QKD </vt:lpstr>
      <vt:lpstr>Présentation PowerPoint</vt:lpstr>
      <vt:lpstr>Full experimental setup </vt:lpstr>
      <vt:lpstr>Protocol: 3-state BB84</vt:lpstr>
      <vt:lpstr>Protocol: 3-state BB84</vt:lpstr>
      <vt:lpstr>Protocol: 3-state BB84  </vt:lpstr>
      <vt:lpstr>Reciever - Bob</vt:lpstr>
      <vt:lpstr>Transmitter – Alice </vt:lpstr>
      <vt:lpstr>Quantum Key Distribution (QKD)</vt:lpstr>
      <vt:lpstr>Motivation of Quantum Key Distribution (QKD)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Rebecka Sax</dc:creator>
  <cp:lastModifiedBy>Rebecka Sax</cp:lastModifiedBy>
  <cp:revision>4</cp:revision>
  <dcterms:created xsi:type="dcterms:W3CDTF">2022-09-09T07:26:31Z</dcterms:created>
  <dcterms:modified xsi:type="dcterms:W3CDTF">2022-09-15T09:52:14Z</dcterms:modified>
</cp:coreProperties>
</file>