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70" d="100"/>
          <a:sy n="70" d="100"/>
        </p:scale>
        <p:origin x="885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68D6-F602-13AB-1D2A-A5DEB597C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B2D25C-A5D8-039D-4AF1-014AFB47C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AFB49-A0FD-C045-8A47-773030C4D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767E-11E1-4E14-A020-15E7CC0BFB7A}" type="datetimeFigureOut">
              <a:rPr lang="LID4096" smtClean="0"/>
              <a:t>09/15/2022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5D0A5-01B1-8477-C310-782DC669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B248C-B54B-F712-E6E3-9F2C40169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A86-5525-4B7B-AFC2-49D8CB610A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792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22653-0210-9A40-6795-F33E13E61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3E5E1-CC5A-0EC7-5880-2F6B7637F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E28B5-2A2E-AF3A-9BD1-F6445858A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767E-11E1-4E14-A020-15E7CC0BFB7A}" type="datetimeFigureOut">
              <a:rPr lang="LID4096" smtClean="0"/>
              <a:t>09/15/2022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DCE9D-64E8-481C-7BCE-F4C4D048E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049B3-0DCE-02C6-0EDA-775684DDA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A86-5525-4B7B-AFC2-49D8CB610A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8604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656EB8-8C43-7F0A-B7A4-5B55B2131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F7FED-D4FD-D990-BBCF-3FF6C5354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91584-EF02-9641-59B1-532C19C79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767E-11E1-4E14-A020-15E7CC0BFB7A}" type="datetimeFigureOut">
              <a:rPr lang="LID4096" smtClean="0"/>
              <a:t>09/15/2022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CFD9E-76A2-54E6-750F-F2322BDB8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7D122-2707-52B7-477C-32A90EEE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A86-5525-4B7B-AFC2-49D8CB610A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284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615C2-A4AF-A445-8A15-D6EEC9A11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301B2-6F45-E08F-0C24-7E40286AD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77726-E7A3-A601-1724-FD0DC3EC5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767E-11E1-4E14-A020-15E7CC0BFB7A}" type="datetimeFigureOut">
              <a:rPr lang="LID4096" smtClean="0"/>
              <a:t>09/15/2022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696B8-449E-E993-7DFA-7C43163DD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686C9-9759-403E-5FB8-F704D851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A86-5525-4B7B-AFC2-49D8CB610A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080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E3A2E-5A52-F964-F8E8-DC1B0B529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B4B7D-49C1-3B2C-DC7E-3199CDE5B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691DA-F74F-D6ED-56E6-FD903177D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767E-11E1-4E14-A020-15E7CC0BFB7A}" type="datetimeFigureOut">
              <a:rPr lang="LID4096" smtClean="0"/>
              <a:t>09/15/2022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B4185-AF6E-09F3-E286-CDF486EF5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66F03-9F58-70BE-3020-E3E010E65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A86-5525-4B7B-AFC2-49D8CB610A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728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BF625-121B-AA5D-03EB-EB0482EFE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2ED5E-CF5C-FB5C-DD85-87158E967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76220-573C-1E5F-C0D3-2F1874BBB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D7D1C-8A4E-DF05-392A-B56D302E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767E-11E1-4E14-A020-15E7CC0BFB7A}" type="datetimeFigureOut">
              <a:rPr lang="LID4096" smtClean="0"/>
              <a:t>09/15/2022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21520-57BD-B09B-A2DB-B12774277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0AA1B-93EB-EA36-4BF9-63B22CD6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A86-5525-4B7B-AFC2-49D8CB610A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4117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E0378-F5A0-EA20-8559-469C4A091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3A401-75E6-99E1-8C6C-03364BE51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F4869-D93A-487E-9F5D-CA1BF7A5C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6076A-FACF-F98D-DD99-1C6FBDA05F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D7689A-3A3F-39D3-5AAE-419071A334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735C7E-6EEF-FA85-9F81-35464F21E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767E-11E1-4E14-A020-15E7CC0BFB7A}" type="datetimeFigureOut">
              <a:rPr lang="LID4096" smtClean="0"/>
              <a:t>09/15/2022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6B6EA8-A052-DBFA-BA98-4B3216173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178E3D-FE51-918A-764D-3997016C7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A86-5525-4B7B-AFC2-49D8CB610A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881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64D9A-D74F-DC86-1D50-AAD354D6C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99FC08-17EC-8286-862A-05199232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767E-11E1-4E14-A020-15E7CC0BFB7A}" type="datetimeFigureOut">
              <a:rPr lang="LID4096" smtClean="0"/>
              <a:t>09/15/2022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30EAC1-0270-F098-2542-10C7AD2F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9C2B1-58E1-54E0-AA54-918BAA80F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A86-5525-4B7B-AFC2-49D8CB610A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114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B97B4-6C01-2F28-B73E-1E9EA2AF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767E-11E1-4E14-A020-15E7CC0BFB7A}" type="datetimeFigureOut">
              <a:rPr lang="LID4096" smtClean="0"/>
              <a:t>09/15/2022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BC47BE-791B-0A68-A832-2A0FADAF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A6CE5-6B1D-C44E-1F10-4196B327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A86-5525-4B7B-AFC2-49D8CB610A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6705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07BF-F726-733A-4A2D-2E90B8988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E9639-23B5-50FE-9C10-BAFCC762D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B8340-FB3D-B966-57B9-5F8283A0F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F102D-A37E-B27E-DC72-CC00E357B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767E-11E1-4E14-A020-15E7CC0BFB7A}" type="datetimeFigureOut">
              <a:rPr lang="LID4096" smtClean="0"/>
              <a:t>09/15/2022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0A0E5-683D-7E16-9E86-C891AFD5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57B80-FEAF-C072-982A-878CFE87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A86-5525-4B7B-AFC2-49D8CB610A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4654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4D41F-F15F-0593-90E8-E1294D213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D92F2-3A97-E22A-A25A-6C3D8D812E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915A50-BA1F-C1A9-C0EF-63F1C70DC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5358C-68D8-8694-1951-12F0224D4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767E-11E1-4E14-A020-15E7CC0BFB7A}" type="datetimeFigureOut">
              <a:rPr lang="LID4096" smtClean="0"/>
              <a:t>09/15/2022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C6A83-F231-26E8-0E09-A9D50743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A2FB3-CDA3-9389-B072-CC6F8D07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A86-5525-4B7B-AFC2-49D8CB610A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3615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921F83-4494-2513-A3B2-76C74C8B2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CD751-6533-ABEA-60AE-459FEF063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B8D87-67A2-2A21-B94B-EBB558C51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2767E-11E1-4E14-A020-15E7CC0BFB7A}" type="datetimeFigureOut">
              <a:rPr lang="LID4096" smtClean="0"/>
              <a:t>09/15/2022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5FDAC-67BB-6E74-4346-3BD67C69C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575A9-2434-DBCD-67E0-C0E20E84B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33A86-5525-4B7B-AFC2-49D8CB610A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753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B62AC05-CEA7-E29E-2A0F-31569CFF2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4184" y="1544375"/>
            <a:ext cx="9103630" cy="1743311"/>
          </a:xfrm>
        </p:spPr>
        <p:txBody>
          <a:bodyPr>
            <a:normAutofit/>
          </a:bodyPr>
          <a:lstStyle/>
          <a:p>
            <a:r>
              <a:rPr lang="it-IT" sz="5000" dirty="0" err="1"/>
              <a:t>Dimensional</a:t>
            </a:r>
            <a:r>
              <a:rPr lang="it-IT" sz="5000" dirty="0"/>
              <a:t> crossover </a:t>
            </a:r>
            <a:br>
              <a:rPr lang="it-IT" sz="5000" dirty="0"/>
            </a:br>
            <a:r>
              <a:rPr lang="it-IT" sz="5000" dirty="0"/>
              <a:t>in </a:t>
            </a:r>
            <a:r>
              <a:rPr lang="it-IT" sz="5000" dirty="0" err="1"/>
              <a:t>weakly-coupled</a:t>
            </a:r>
            <a:r>
              <a:rPr lang="it-IT" sz="5000" dirty="0"/>
              <a:t> chains</a:t>
            </a:r>
            <a:endParaRPr lang="LID4096" sz="5000" dirty="0"/>
          </a:p>
        </p:txBody>
      </p:sp>
      <p:sp>
        <p:nvSpPr>
          <p:cNvPr id="10" name="Subtitle 8">
            <a:extLst>
              <a:ext uri="{FF2B5EF4-FFF2-40B4-BE49-F238E27FC236}">
                <a16:creationId xmlns:a16="http://schemas.microsoft.com/office/drawing/2014/main" id="{A2D195EB-4980-E49F-8315-0B7D78713963}"/>
              </a:ext>
            </a:extLst>
          </p:cNvPr>
          <p:cNvSpPr txBox="1">
            <a:spLocks/>
          </p:cNvSpPr>
          <p:nvPr/>
        </p:nvSpPr>
        <p:spPr>
          <a:xfrm>
            <a:off x="3250862" y="4046673"/>
            <a:ext cx="5690273" cy="13791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500" dirty="0"/>
              <a:t>Lorenzo Pizzino </a:t>
            </a:r>
          </a:p>
          <a:p>
            <a:r>
              <a:rPr lang="it-IT" sz="2500" dirty="0"/>
              <a:t>Young </a:t>
            </a:r>
            <a:r>
              <a:rPr lang="it-IT" sz="2500" dirty="0" err="1"/>
              <a:t>Researchers</a:t>
            </a:r>
            <a:r>
              <a:rPr lang="it-IT" sz="2500" dirty="0"/>
              <a:t> Day</a:t>
            </a:r>
          </a:p>
          <a:p>
            <a:r>
              <a:rPr lang="it-IT" sz="2500" dirty="0"/>
              <a:t>16-09-2022</a:t>
            </a:r>
            <a:endParaRPr lang="LID4096" sz="2500" dirty="0"/>
          </a:p>
        </p:txBody>
      </p:sp>
      <p:sp>
        <p:nvSpPr>
          <p:cNvPr id="12" name="Subtitle 8">
            <a:extLst>
              <a:ext uri="{FF2B5EF4-FFF2-40B4-BE49-F238E27FC236}">
                <a16:creationId xmlns:a16="http://schemas.microsoft.com/office/drawing/2014/main" id="{FD0AB023-16A3-6EE5-BF94-15E01DCF7A47}"/>
              </a:ext>
            </a:extLst>
          </p:cNvPr>
          <p:cNvSpPr txBox="1">
            <a:spLocks/>
          </p:cNvSpPr>
          <p:nvPr/>
        </p:nvSpPr>
        <p:spPr>
          <a:xfrm>
            <a:off x="11172636" y="6504510"/>
            <a:ext cx="879074" cy="38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700" dirty="0"/>
              <a:t>1</a:t>
            </a:r>
            <a:endParaRPr lang="LID4096" sz="1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71E931-F481-258F-E2FD-6B7F5A4A2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7" y="150905"/>
            <a:ext cx="2673920" cy="11345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CF9F6B-3CD2-AA81-5979-A538B2610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783" y="358536"/>
            <a:ext cx="4107634" cy="80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62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0F07AF-F727-43A8-8B0D-48A96FFE7013}"/>
              </a:ext>
            </a:extLst>
          </p:cNvPr>
          <p:cNvCxnSpPr/>
          <p:nvPr/>
        </p:nvCxnSpPr>
        <p:spPr>
          <a:xfrm>
            <a:off x="0" y="1362517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CA8FA4-6A28-AD6C-157D-909391E954DB}"/>
              </a:ext>
            </a:extLst>
          </p:cNvPr>
          <p:cNvCxnSpPr/>
          <p:nvPr/>
        </p:nvCxnSpPr>
        <p:spPr>
          <a:xfrm>
            <a:off x="0" y="6413922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3C9D79F-1361-A3AD-22C3-34042AAD7C0E}"/>
              </a:ext>
            </a:extLst>
          </p:cNvPr>
          <p:cNvSpPr/>
          <p:nvPr/>
        </p:nvSpPr>
        <p:spPr>
          <a:xfrm>
            <a:off x="0" y="6394745"/>
            <a:ext cx="3197372" cy="463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B62AC05-CEA7-E29E-2A0F-31569CFF2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565"/>
            <a:ext cx="9144000" cy="1009218"/>
          </a:xfrm>
        </p:spPr>
        <p:txBody>
          <a:bodyPr>
            <a:normAutofit/>
          </a:bodyPr>
          <a:lstStyle/>
          <a:p>
            <a:r>
              <a:rPr lang="it-IT" sz="5000" dirty="0" err="1"/>
              <a:t>Excitations</a:t>
            </a:r>
            <a:r>
              <a:rPr lang="it-IT" sz="5000" dirty="0"/>
              <a:t> 2D vs 1D?</a:t>
            </a:r>
            <a:endParaRPr lang="LID4096" sz="50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6B9A03DE-3224-1A01-0CAC-50A059FCF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360" y="6495427"/>
            <a:ext cx="1812652" cy="303819"/>
          </a:xfrm>
        </p:spPr>
        <p:txBody>
          <a:bodyPr>
            <a:noAutofit/>
          </a:bodyPr>
          <a:lstStyle/>
          <a:p>
            <a:r>
              <a:rPr lang="it-IT" sz="1800" dirty="0"/>
              <a:t>16-09-2022</a:t>
            </a:r>
            <a:endParaRPr lang="LID4096" sz="1800" dirty="0"/>
          </a:p>
        </p:txBody>
      </p:sp>
      <p:sp>
        <p:nvSpPr>
          <p:cNvPr id="10" name="Subtitle 8">
            <a:extLst>
              <a:ext uri="{FF2B5EF4-FFF2-40B4-BE49-F238E27FC236}">
                <a16:creationId xmlns:a16="http://schemas.microsoft.com/office/drawing/2014/main" id="{A2D195EB-4980-E49F-8315-0B7D78713963}"/>
              </a:ext>
            </a:extLst>
          </p:cNvPr>
          <p:cNvSpPr txBox="1">
            <a:spLocks/>
          </p:cNvSpPr>
          <p:nvPr/>
        </p:nvSpPr>
        <p:spPr>
          <a:xfrm>
            <a:off x="3354817" y="6502670"/>
            <a:ext cx="5690273" cy="271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Lorenzo Pizzino - Young </a:t>
            </a:r>
            <a:r>
              <a:rPr lang="it-IT" sz="1800" dirty="0" err="1"/>
              <a:t>Researchers</a:t>
            </a:r>
            <a:r>
              <a:rPr lang="it-IT" sz="1800" dirty="0"/>
              <a:t> Day</a:t>
            </a:r>
          </a:p>
        </p:txBody>
      </p:sp>
      <p:sp>
        <p:nvSpPr>
          <p:cNvPr id="12" name="Subtitle 8">
            <a:extLst>
              <a:ext uri="{FF2B5EF4-FFF2-40B4-BE49-F238E27FC236}">
                <a16:creationId xmlns:a16="http://schemas.microsoft.com/office/drawing/2014/main" id="{FD0AB023-16A3-6EE5-BF94-15E01DCF7A47}"/>
              </a:ext>
            </a:extLst>
          </p:cNvPr>
          <p:cNvSpPr txBox="1">
            <a:spLocks/>
          </p:cNvSpPr>
          <p:nvPr/>
        </p:nvSpPr>
        <p:spPr>
          <a:xfrm>
            <a:off x="11172636" y="6504510"/>
            <a:ext cx="879074" cy="38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2</a:t>
            </a:r>
            <a:endParaRPr lang="LID4096" sz="1800" dirty="0"/>
          </a:p>
        </p:txBody>
      </p:sp>
      <p:pic>
        <p:nvPicPr>
          <p:cNvPr id="15" name="Picture 14" descr="A red and white train&#10;&#10;Description automatically generated with low confidence">
            <a:extLst>
              <a:ext uri="{FF2B5EF4-FFF2-40B4-BE49-F238E27FC236}">
                <a16:creationId xmlns:a16="http://schemas.microsoft.com/office/drawing/2014/main" id="{E6F17809-1E72-371B-C313-88DF370B1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865" y="2206821"/>
            <a:ext cx="4419865" cy="372926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75436AA-6A7B-CC43-222A-B853BE373F00}"/>
              </a:ext>
            </a:extLst>
          </p:cNvPr>
          <p:cNvSpPr/>
          <p:nvPr/>
        </p:nvSpPr>
        <p:spPr>
          <a:xfrm>
            <a:off x="0" y="6394745"/>
            <a:ext cx="3197372" cy="463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Subtitle 8">
            <a:extLst>
              <a:ext uri="{FF2B5EF4-FFF2-40B4-BE49-F238E27FC236}">
                <a16:creationId xmlns:a16="http://schemas.microsoft.com/office/drawing/2014/main" id="{842E3EEC-E5FB-49C3-4204-176F67185CAD}"/>
              </a:ext>
            </a:extLst>
          </p:cNvPr>
          <p:cNvSpPr txBox="1">
            <a:spLocks/>
          </p:cNvSpPr>
          <p:nvPr/>
        </p:nvSpPr>
        <p:spPr>
          <a:xfrm>
            <a:off x="692360" y="6489943"/>
            <a:ext cx="1812652" cy="303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/>
              <a:t>16-09-2022</a:t>
            </a:r>
            <a:endParaRPr lang="LID4096" sz="1800" dirty="0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F07C3B63-2AF7-F365-B426-9BE7EB7736F5}"/>
              </a:ext>
            </a:extLst>
          </p:cNvPr>
          <p:cNvSpPr txBox="1">
            <a:spLocks/>
          </p:cNvSpPr>
          <p:nvPr/>
        </p:nvSpPr>
        <p:spPr>
          <a:xfrm>
            <a:off x="2449502" y="1624390"/>
            <a:ext cx="1592629" cy="463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00" dirty="0"/>
              <a:t>2D</a:t>
            </a:r>
            <a:endParaRPr lang="LID4096" sz="2500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54D2542B-841F-64C4-7CD2-E4ACFB1D1C49}"/>
              </a:ext>
            </a:extLst>
          </p:cNvPr>
          <p:cNvSpPr txBox="1">
            <a:spLocks/>
          </p:cNvSpPr>
          <p:nvPr/>
        </p:nvSpPr>
        <p:spPr>
          <a:xfrm>
            <a:off x="8702948" y="1582529"/>
            <a:ext cx="1592629" cy="463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00" dirty="0"/>
              <a:t>1D</a:t>
            </a:r>
            <a:endParaRPr lang="LID4096" sz="2500" dirty="0"/>
          </a:p>
        </p:txBody>
      </p:sp>
      <p:pic>
        <p:nvPicPr>
          <p:cNvPr id="14" name="Picture 13" descr="A crowd of people&#10;&#10;Description automatically generated with medium confidence">
            <a:extLst>
              <a:ext uri="{FF2B5EF4-FFF2-40B4-BE49-F238E27FC236}">
                <a16:creationId xmlns:a16="http://schemas.microsoft.com/office/drawing/2014/main" id="{C22484F3-1FBF-2112-4CFA-0DCDB1673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06" y="2589490"/>
            <a:ext cx="5510623" cy="29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5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0F07AF-F727-43A8-8B0D-48A96FFE7013}"/>
              </a:ext>
            </a:extLst>
          </p:cNvPr>
          <p:cNvCxnSpPr/>
          <p:nvPr/>
        </p:nvCxnSpPr>
        <p:spPr>
          <a:xfrm>
            <a:off x="0" y="1362517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CA8FA4-6A28-AD6C-157D-909391E954DB}"/>
              </a:ext>
            </a:extLst>
          </p:cNvPr>
          <p:cNvCxnSpPr/>
          <p:nvPr/>
        </p:nvCxnSpPr>
        <p:spPr>
          <a:xfrm>
            <a:off x="0" y="6413922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3C9D79F-1361-A3AD-22C3-34042AAD7C0E}"/>
              </a:ext>
            </a:extLst>
          </p:cNvPr>
          <p:cNvSpPr/>
          <p:nvPr/>
        </p:nvSpPr>
        <p:spPr>
          <a:xfrm>
            <a:off x="0" y="6394745"/>
            <a:ext cx="3197372" cy="463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B62AC05-CEA7-E29E-2A0F-31569CFF2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417"/>
            <a:ext cx="9144000" cy="1009218"/>
          </a:xfrm>
        </p:spPr>
        <p:txBody>
          <a:bodyPr>
            <a:normAutofit/>
          </a:bodyPr>
          <a:lstStyle/>
          <a:p>
            <a:r>
              <a:rPr lang="it-IT" sz="5000" dirty="0" err="1"/>
              <a:t>What</a:t>
            </a:r>
            <a:r>
              <a:rPr lang="it-IT" sz="5000" dirty="0"/>
              <a:t> do </a:t>
            </a:r>
            <a:r>
              <a:rPr lang="it-IT" sz="5000" dirty="0" err="1"/>
              <a:t>we</a:t>
            </a:r>
            <a:r>
              <a:rPr lang="it-IT" sz="5000" dirty="0"/>
              <a:t> </a:t>
            </a:r>
            <a:r>
              <a:rPr lang="it-IT" sz="5000" dirty="0" err="1"/>
              <a:t>want</a:t>
            </a:r>
            <a:r>
              <a:rPr lang="it-IT" sz="5000" dirty="0"/>
              <a:t> to study?</a:t>
            </a:r>
            <a:endParaRPr lang="LID4096" sz="50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6B9A03DE-3224-1A01-0CAC-50A059FCF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971" y="6478440"/>
            <a:ext cx="1812652" cy="303819"/>
          </a:xfrm>
        </p:spPr>
        <p:txBody>
          <a:bodyPr>
            <a:noAutofit/>
          </a:bodyPr>
          <a:lstStyle/>
          <a:p>
            <a:r>
              <a:rPr lang="it-IT" sz="1800" dirty="0"/>
              <a:t>16-09-2022</a:t>
            </a:r>
            <a:endParaRPr lang="LID4096" sz="1800" dirty="0"/>
          </a:p>
        </p:txBody>
      </p:sp>
      <p:sp>
        <p:nvSpPr>
          <p:cNvPr id="12" name="Subtitle 8">
            <a:extLst>
              <a:ext uri="{FF2B5EF4-FFF2-40B4-BE49-F238E27FC236}">
                <a16:creationId xmlns:a16="http://schemas.microsoft.com/office/drawing/2014/main" id="{FD0AB023-16A3-6EE5-BF94-15E01DCF7A47}"/>
              </a:ext>
            </a:extLst>
          </p:cNvPr>
          <p:cNvSpPr txBox="1">
            <a:spLocks/>
          </p:cNvSpPr>
          <p:nvPr/>
        </p:nvSpPr>
        <p:spPr>
          <a:xfrm>
            <a:off x="11172636" y="6504510"/>
            <a:ext cx="879074" cy="38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4</a:t>
            </a:r>
            <a:endParaRPr lang="LID4096" sz="1800" dirty="0"/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D8EAF11B-CD2A-15F8-7D61-C6366C0E85E6}"/>
              </a:ext>
            </a:extLst>
          </p:cNvPr>
          <p:cNvSpPr txBox="1">
            <a:spLocks/>
          </p:cNvSpPr>
          <p:nvPr/>
        </p:nvSpPr>
        <p:spPr>
          <a:xfrm>
            <a:off x="1472936" y="1622076"/>
            <a:ext cx="3245275" cy="480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00" dirty="0" err="1"/>
              <a:t>Weakly-coupled</a:t>
            </a:r>
            <a:r>
              <a:rPr lang="it-IT" sz="2500" dirty="0"/>
              <a:t> chains</a:t>
            </a:r>
            <a:endParaRPr lang="LID4096" sz="2500" dirty="0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A8560DB3-2B16-228F-16AF-D77E155EBA99}"/>
              </a:ext>
            </a:extLst>
          </p:cNvPr>
          <p:cNvSpPr txBox="1">
            <a:spLocks/>
          </p:cNvSpPr>
          <p:nvPr/>
        </p:nvSpPr>
        <p:spPr>
          <a:xfrm>
            <a:off x="6993384" y="1852589"/>
            <a:ext cx="4518508" cy="8827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00" dirty="0" err="1"/>
              <a:t>Examples</a:t>
            </a:r>
            <a:r>
              <a:rPr lang="it-IT" sz="2500" dirty="0"/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500" dirty="0" err="1"/>
              <a:t>Ultracold</a:t>
            </a:r>
            <a:r>
              <a:rPr lang="it-IT" sz="2500" dirty="0"/>
              <a:t> </a:t>
            </a:r>
            <a:r>
              <a:rPr lang="it-IT" sz="2500" dirty="0" err="1"/>
              <a:t>atoms</a:t>
            </a:r>
            <a:r>
              <a:rPr lang="it-IT" sz="2500" dirty="0"/>
              <a:t>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500" dirty="0"/>
              <a:t>….</a:t>
            </a:r>
            <a:endParaRPr lang="LID4096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E61A5071-BFC6-A132-6C01-953759AB6A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527" y="5843807"/>
                <a:ext cx="3536244" cy="4045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it-IT" sz="2000" b="0" dirty="0" err="1"/>
                  <a:t>Very</a:t>
                </a:r>
                <a:r>
                  <a:rPr lang="it-IT" sz="2000" b="0" dirty="0"/>
                  <a:t> </a:t>
                </a:r>
                <a:r>
                  <a:rPr lang="it-IT" sz="2000" b="0" dirty="0" err="1"/>
                  <a:t>anisotropic</a:t>
                </a:r>
                <a:r>
                  <a:rPr lang="it-IT" sz="2000" b="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LID4096" sz="2000" dirty="0"/>
              </a:p>
            </p:txBody>
          </p:sp>
        </mc:Choice>
        <mc:Fallback xmlns="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E61A5071-BFC6-A132-6C01-953759AB6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27" y="5843807"/>
                <a:ext cx="3536244" cy="404534"/>
              </a:xfrm>
              <a:prstGeom prst="rect">
                <a:avLst/>
              </a:prstGeom>
              <a:blipFill>
                <a:blip r:embed="rId2"/>
                <a:stretch>
                  <a:fillRect t="-16667" b="-1818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4F3284C-D258-FDBD-0EFC-D1C72C018DA3}"/>
              </a:ext>
            </a:extLst>
          </p:cNvPr>
          <p:cNvGrpSpPr/>
          <p:nvPr/>
        </p:nvGrpSpPr>
        <p:grpSpPr>
          <a:xfrm>
            <a:off x="744688" y="2445863"/>
            <a:ext cx="5220257" cy="3149444"/>
            <a:chOff x="757833" y="2012980"/>
            <a:chExt cx="5220257" cy="3149444"/>
          </a:xfrm>
        </p:grpSpPr>
        <p:sp>
          <p:nvSpPr>
            <p:cNvPr id="106" name="Content Placeholder 2">
              <a:extLst>
                <a:ext uri="{FF2B5EF4-FFF2-40B4-BE49-F238E27FC236}">
                  <a16:creationId xmlns:a16="http://schemas.microsoft.com/office/drawing/2014/main" id="{20AFB3F4-C7BC-C45F-4296-A03723D5D68D}"/>
                </a:ext>
              </a:extLst>
            </p:cNvPr>
            <p:cNvSpPr txBox="1">
              <a:spLocks/>
            </p:cNvSpPr>
            <p:nvPr/>
          </p:nvSpPr>
          <p:spPr>
            <a:xfrm>
              <a:off x="5560837" y="2895665"/>
              <a:ext cx="417253" cy="3535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it-IT" sz="2400" dirty="0"/>
                <a:t>b</a:t>
              </a:r>
              <a:endParaRPr lang="LID4096" sz="2400" dirty="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C769E51-47E5-7C63-1696-9E8BB033BE46}"/>
                </a:ext>
              </a:extLst>
            </p:cNvPr>
            <p:cNvGrpSpPr/>
            <p:nvPr/>
          </p:nvGrpSpPr>
          <p:grpSpPr>
            <a:xfrm>
              <a:off x="757833" y="2012980"/>
              <a:ext cx="4907318" cy="3149444"/>
              <a:chOff x="757833" y="2012980"/>
              <a:chExt cx="4907318" cy="3149444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09630579-7845-7E6D-677D-FF7932F179C0}"/>
                  </a:ext>
                </a:extLst>
              </p:cNvPr>
              <p:cNvSpPr/>
              <p:nvPr/>
            </p:nvSpPr>
            <p:spPr>
              <a:xfrm>
                <a:off x="1184513" y="2012980"/>
                <a:ext cx="377181" cy="31383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F7D8EF8C-FBC2-82C3-0EB6-204A2AD594F8}"/>
                  </a:ext>
                </a:extLst>
              </p:cNvPr>
              <p:cNvSpPr/>
              <p:nvPr/>
            </p:nvSpPr>
            <p:spPr>
              <a:xfrm>
                <a:off x="1291461" y="2380428"/>
                <a:ext cx="163286" cy="1796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933C7D5B-9C25-A8B3-328D-1E3BF4B2461F}"/>
                  </a:ext>
                </a:extLst>
              </p:cNvPr>
              <p:cNvSpPr/>
              <p:nvPr/>
            </p:nvSpPr>
            <p:spPr>
              <a:xfrm>
                <a:off x="1280576" y="2895665"/>
                <a:ext cx="163286" cy="1796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CD05BA00-A683-E476-E6A5-3C2646FBB285}"/>
                  </a:ext>
                </a:extLst>
              </p:cNvPr>
              <p:cNvSpPr/>
              <p:nvPr/>
            </p:nvSpPr>
            <p:spPr>
              <a:xfrm>
                <a:off x="1291461" y="3410902"/>
                <a:ext cx="163286" cy="1796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0E32904F-B3BB-BB64-2C17-7970CCE751B3}"/>
                  </a:ext>
                </a:extLst>
              </p:cNvPr>
              <p:cNvSpPr/>
              <p:nvPr/>
            </p:nvSpPr>
            <p:spPr>
              <a:xfrm>
                <a:off x="1295952" y="3926139"/>
                <a:ext cx="163286" cy="1796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4CE24736-1C50-5FA4-3CE8-2868079F3E18}"/>
                  </a:ext>
                </a:extLst>
              </p:cNvPr>
              <p:cNvSpPr/>
              <p:nvPr/>
            </p:nvSpPr>
            <p:spPr>
              <a:xfrm>
                <a:off x="1291461" y="4441376"/>
                <a:ext cx="163286" cy="1796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44A58980-19AF-6D11-8748-00E4C2A22363}"/>
                  </a:ext>
                </a:extLst>
              </p:cNvPr>
              <p:cNvSpPr/>
              <p:nvPr/>
            </p:nvSpPr>
            <p:spPr>
              <a:xfrm>
                <a:off x="2283971" y="2021323"/>
                <a:ext cx="377181" cy="31383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63A5AA3C-C9A3-547B-87CC-393FB0A5E224}"/>
                  </a:ext>
                </a:extLst>
              </p:cNvPr>
              <p:cNvSpPr/>
              <p:nvPr/>
            </p:nvSpPr>
            <p:spPr>
              <a:xfrm>
                <a:off x="2390919" y="2388771"/>
                <a:ext cx="163286" cy="1796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A591FC91-1856-F2AE-37FB-52A75FEF894C}"/>
                  </a:ext>
                </a:extLst>
              </p:cNvPr>
              <p:cNvSpPr/>
              <p:nvPr/>
            </p:nvSpPr>
            <p:spPr>
              <a:xfrm>
                <a:off x="2380034" y="2904008"/>
                <a:ext cx="163286" cy="1796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71BE9B58-BD1E-F0C4-F2F1-F21FE7AA0991}"/>
                  </a:ext>
                </a:extLst>
              </p:cNvPr>
              <p:cNvSpPr/>
              <p:nvPr/>
            </p:nvSpPr>
            <p:spPr>
              <a:xfrm>
                <a:off x="2390919" y="3419245"/>
                <a:ext cx="163286" cy="1796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62C9E83C-9F2A-28FE-8659-E82697FDFC57}"/>
                  </a:ext>
                </a:extLst>
              </p:cNvPr>
              <p:cNvSpPr/>
              <p:nvPr/>
            </p:nvSpPr>
            <p:spPr>
              <a:xfrm>
                <a:off x="2395410" y="3934482"/>
                <a:ext cx="163286" cy="1796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4A2961BD-D736-7951-F776-CDDEBA5CEC99}"/>
                  </a:ext>
                </a:extLst>
              </p:cNvPr>
              <p:cNvSpPr/>
              <p:nvPr/>
            </p:nvSpPr>
            <p:spPr>
              <a:xfrm>
                <a:off x="2390919" y="4449719"/>
                <a:ext cx="163286" cy="1796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44FA8870-8622-3809-1C8F-FBAA577E3F16}"/>
                  </a:ext>
                </a:extLst>
              </p:cNvPr>
              <p:cNvSpPr/>
              <p:nvPr/>
            </p:nvSpPr>
            <p:spPr>
              <a:xfrm>
                <a:off x="3377989" y="2021323"/>
                <a:ext cx="377181" cy="31383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dirty="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6C981AAA-8510-6736-6C13-D5FB9B5D4FFE}"/>
                  </a:ext>
                </a:extLst>
              </p:cNvPr>
              <p:cNvSpPr/>
              <p:nvPr/>
            </p:nvSpPr>
            <p:spPr>
              <a:xfrm>
                <a:off x="3484937" y="2388771"/>
                <a:ext cx="163286" cy="1796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D6242352-9806-62E2-243C-C227EF5E73A5}"/>
                  </a:ext>
                </a:extLst>
              </p:cNvPr>
              <p:cNvSpPr/>
              <p:nvPr/>
            </p:nvSpPr>
            <p:spPr>
              <a:xfrm>
                <a:off x="3474052" y="2904008"/>
                <a:ext cx="163286" cy="1796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16816E93-1314-81D8-0F0D-C630D584F38F}"/>
                  </a:ext>
                </a:extLst>
              </p:cNvPr>
              <p:cNvSpPr/>
              <p:nvPr/>
            </p:nvSpPr>
            <p:spPr>
              <a:xfrm>
                <a:off x="3484937" y="3419245"/>
                <a:ext cx="163286" cy="1796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669C0146-E1AA-8219-2238-9B04DCDBADC8}"/>
                  </a:ext>
                </a:extLst>
              </p:cNvPr>
              <p:cNvSpPr/>
              <p:nvPr/>
            </p:nvSpPr>
            <p:spPr>
              <a:xfrm>
                <a:off x="3489428" y="3934482"/>
                <a:ext cx="163286" cy="1796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493D036A-D691-1DD8-2F27-9061894B5E2E}"/>
                  </a:ext>
                </a:extLst>
              </p:cNvPr>
              <p:cNvSpPr/>
              <p:nvPr/>
            </p:nvSpPr>
            <p:spPr>
              <a:xfrm>
                <a:off x="3484937" y="4449719"/>
                <a:ext cx="163286" cy="1796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C5A6FD3C-22E1-86B2-0559-33E02CFD42BB}"/>
                  </a:ext>
                </a:extLst>
              </p:cNvPr>
              <p:cNvSpPr/>
              <p:nvPr/>
            </p:nvSpPr>
            <p:spPr>
              <a:xfrm>
                <a:off x="4472007" y="2024039"/>
                <a:ext cx="377181" cy="31383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1092ED89-C5E6-C5D7-F032-52291A4F3D8D}"/>
                  </a:ext>
                </a:extLst>
              </p:cNvPr>
              <p:cNvSpPr/>
              <p:nvPr/>
            </p:nvSpPr>
            <p:spPr>
              <a:xfrm>
                <a:off x="4578955" y="2391487"/>
                <a:ext cx="163286" cy="1796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63B86A5A-6D93-9CA6-7A96-D8A7C1454417}"/>
                  </a:ext>
                </a:extLst>
              </p:cNvPr>
              <p:cNvSpPr/>
              <p:nvPr/>
            </p:nvSpPr>
            <p:spPr>
              <a:xfrm>
                <a:off x="4568070" y="2906724"/>
                <a:ext cx="163286" cy="1796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09871E85-F9DA-77B0-9C49-26ED9E5317D7}"/>
                  </a:ext>
                </a:extLst>
              </p:cNvPr>
              <p:cNvSpPr/>
              <p:nvPr/>
            </p:nvSpPr>
            <p:spPr>
              <a:xfrm>
                <a:off x="4578955" y="3421961"/>
                <a:ext cx="163286" cy="1796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DBAEFCF9-53E0-36C5-6E89-722623509AC3}"/>
                  </a:ext>
                </a:extLst>
              </p:cNvPr>
              <p:cNvSpPr/>
              <p:nvPr/>
            </p:nvSpPr>
            <p:spPr>
              <a:xfrm>
                <a:off x="4583446" y="3937198"/>
                <a:ext cx="163286" cy="1796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C45BD71B-CFFD-2CE4-0A37-1F551A431B40}"/>
                  </a:ext>
                </a:extLst>
              </p:cNvPr>
              <p:cNvSpPr/>
              <p:nvPr/>
            </p:nvSpPr>
            <p:spPr>
              <a:xfrm>
                <a:off x="4578955" y="4452435"/>
                <a:ext cx="163286" cy="1796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B766FCD8-3100-D907-76A7-D18DCC9C22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698" y="4545121"/>
                <a:ext cx="918221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A53A4422-9235-03D4-A325-53A48FA897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1813" y="4022607"/>
                <a:ext cx="918221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8A5DDD57-0245-B648-4C6F-9D8070F4E1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698" y="3505846"/>
                <a:ext cx="918221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4F9ECFED-299E-7479-EB5E-BBC862275D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1813" y="2983332"/>
                <a:ext cx="918221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6EAE199C-F923-5D5C-3AA1-A0725B5B32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698" y="2482590"/>
                <a:ext cx="918221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66267706-7B99-EB81-7D2C-FBFA0EAD6F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5831" y="4545121"/>
                <a:ext cx="918221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F6F5C30E-F405-E928-281F-CA0B9701FD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4946" y="4022607"/>
                <a:ext cx="918221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B1F621B1-EC96-038D-3694-FFCFB30AED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5831" y="3505846"/>
                <a:ext cx="918221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EA161232-CF9E-94E6-8099-56BD8AE60E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4946" y="2983332"/>
                <a:ext cx="918221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1058781-1E5B-48BF-38B9-7E88473DB0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5831" y="2482590"/>
                <a:ext cx="918221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9A623436-A821-248B-D8F6-109C3903D2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7338" y="4545121"/>
                <a:ext cx="918221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7F57DD12-3105-C4E5-F7F3-A7F713A2DA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6453" y="4022607"/>
                <a:ext cx="918221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FA03BDD3-6FD0-6109-E82F-C4839D9158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7338" y="3505846"/>
                <a:ext cx="918221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F002DD7A-83AC-281C-420F-9906592720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6453" y="2983332"/>
                <a:ext cx="918221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1B8E2DE9-6335-FC45-87FA-41D0D45864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7338" y="2482590"/>
                <a:ext cx="918221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03978926-6B6A-2B35-2EF8-BDACC798E3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9268" y="3033531"/>
                <a:ext cx="415883" cy="0"/>
              </a:xfrm>
              <a:prstGeom prst="line">
                <a:avLst/>
              </a:prstGeom>
              <a:ln w="285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A87557A-461E-1F9C-D9C6-5B4F0D2EEB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57472" y="2444489"/>
                <a:ext cx="0" cy="589042"/>
              </a:xfrm>
              <a:prstGeom prst="line">
                <a:avLst/>
              </a:prstGeom>
              <a:ln w="285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49" name="Content Placeholder 2">
                <a:extLst>
                  <a:ext uri="{FF2B5EF4-FFF2-40B4-BE49-F238E27FC236}">
                    <a16:creationId xmlns:a16="http://schemas.microsoft.com/office/drawing/2014/main" id="{98C20EA3-7EE0-4ED9-A572-79BF3EC669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48845" y="2194883"/>
                <a:ext cx="417253" cy="3535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it-IT" sz="2400" dirty="0"/>
                  <a:t>a</a:t>
                </a:r>
                <a:endParaRPr lang="LID4096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Content Placeholder 2">
                    <a:extLst>
                      <a:ext uri="{FF2B5EF4-FFF2-40B4-BE49-F238E27FC236}">
                        <a16:creationId xmlns:a16="http://schemas.microsoft.com/office/drawing/2014/main" id="{4AB86FBE-4456-7B4C-CCAD-F6943DC651D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57833" y="4015946"/>
                    <a:ext cx="508616" cy="46597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oMath>
                      </m:oMathPara>
                    </a14:m>
                    <a:endParaRPr lang="LID4096" sz="2400" dirty="0"/>
                  </a:p>
                </p:txBody>
              </p:sp>
            </mc:Choice>
            <mc:Fallback xmlns="">
              <p:sp>
                <p:nvSpPr>
                  <p:cNvPr id="150" name="Content Placeholder 2">
                    <a:extLst>
                      <a:ext uri="{FF2B5EF4-FFF2-40B4-BE49-F238E27FC236}">
                        <a16:creationId xmlns:a16="http://schemas.microsoft.com/office/drawing/2014/main" id="{4AB86FBE-4456-7B4C-CCAD-F6943DC651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7833" y="4015946"/>
                    <a:ext cx="508616" cy="4659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381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Content Placeholder 2">
                    <a:extLst>
                      <a:ext uri="{FF2B5EF4-FFF2-40B4-BE49-F238E27FC236}">
                        <a16:creationId xmlns:a16="http://schemas.microsoft.com/office/drawing/2014/main" id="{41FC2E10-AF48-27B1-DDFF-9F91CE1EACB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728327" y="4481921"/>
                    <a:ext cx="508616" cy="46597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oMath>
                      </m:oMathPara>
                    </a14:m>
                    <a:endParaRPr lang="LID4096" sz="2400" dirty="0"/>
                  </a:p>
                </p:txBody>
              </p:sp>
            </mc:Choice>
            <mc:Fallback xmlns="">
              <p:sp>
                <p:nvSpPr>
                  <p:cNvPr id="151" name="Content Placeholder 2">
                    <a:extLst>
                      <a:ext uri="{FF2B5EF4-FFF2-40B4-BE49-F238E27FC236}">
                        <a16:creationId xmlns:a16="http://schemas.microsoft.com/office/drawing/2014/main" id="{41FC2E10-AF48-27B1-DDFF-9F91CE1EAC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28327" y="4481921"/>
                    <a:ext cx="508616" cy="4659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410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E849B9AC-47CD-2A5A-890B-4A415EA2FB89}"/>
              </a:ext>
            </a:extLst>
          </p:cNvPr>
          <p:cNvSpPr/>
          <p:nvPr/>
        </p:nvSpPr>
        <p:spPr>
          <a:xfrm>
            <a:off x="0" y="6394745"/>
            <a:ext cx="3197372" cy="463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3" name="Subtitle 8">
            <a:extLst>
              <a:ext uri="{FF2B5EF4-FFF2-40B4-BE49-F238E27FC236}">
                <a16:creationId xmlns:a16="http://schemas.microsoft.com/office/drawing/2014/main" id="{461DEE8E-5BFB-7A20-AF37-8869764DADBE}"/>
              </a:ext>
            </a:extLst>
          </p:cNvPr>
          <p:cNvSpPr txBox="1">
            <a:spLocks/>
          </p:cNvSpPr>
          <p:nvPr/>
        </p:nvSpPr>
        <p:spPr>
          <a:xfrm>
            <a:off x="692360" y="6489943"/>
            <a:ext cx="1812652" cy="303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/>
              <a:t>16-09-2022</a:t>
            </a:r>
            <a:endParaRPr lang="LID4096" sz="1800" dirty="0"/>
          </a:p>
        </p:txBody>
      </p:sp>
      <p:sp>
        <p:nvSpPr>
          <p:cNvPr id="155" name="Subtitle 8">
            <a:extLst>
              <a:ext uri="{FF2B5EF4-FFF2-40B4-BE49-F238E27FC236}">
                <a16:creationId xmlns:a16="http://schemas.microsoft.com/office/drawing/2014/main" id="{6D7D7FBD-E4DF-EB22-DD08-A2094C78A119}"/>
              </a:ext>
            </a:extLst>
          </p:cNvPr>
          <p:cNvSpPr txBox="1">
            <a:spLocks/>
          </p:cNvSpPr>
          <p:nvPr/>
        </p:nvSpPr>
        <p:spPr>
          <a:xfrm>
            <a:off x="3354817" y="6502670"/>
            <a:ext cx="5690273" cy="271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Lorenzo Pizzino - Young </a:t>
            </a:r>
            <a:r>
              <a:rPr lang="it-IT" sz="1800" dirty="0" err="1"/>
              <a:t>Researchers</a:t>
            </a:r>
            <a:r>
              <a:rPr lang="it-IT" sz="1800" dirty="0"/>
              <a:t> Day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858A01-B762-9415-4365-6A73403E57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67" r="46863" b="68910"/>
          <a:stretch/>
        </p:blipFill>
        <p:spPr>
          <a:xfrm>
            <a:off x="6529512" y="2769740"/>
            <a:ext cx="5308056" cy="2879339"/>
          </a:xfrm>
          <a:prstGeom prst="rect">
            <a:avLst/>
          </a:prstGeom>
        </p:spPr>
      </p:pic>
      <p:sp>
        <p:nvSpPr>
          <p:cNvPr id="18" name="Title 7">
            <a:extLst>
              <a:ext uri="{FF2B5EF4-FFF2-40B4-BE49-F238E27FC236}">
                <a16:creationId xmlns:a16="http://schemas.microsoft.com/office/drawing/2014/main" id="{6741D859-BC79-E963-BACE-D1D21FAE08C6}"/>
              </a:ext>
            </a:extLst>
          </p:cNvPr>
          <p:cNvSpPr txBox="1">
            <a:spLocks/>
          </p:cNvSpPr>
          <p:nvPr/>
        </p:nvSpPr>
        <p:spPr>
          <a:xfrm>
            <a:off x="6751379" y="5763904"/>
            <a:ext cx="5076098" cy="5351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dirty="0"/>
              <a:t>Greif, Daniel, et al. "Site-resolved imaging of a fermionic Mott insulator." </a:t>
            </a:r>
            <a:r>
              <a:rPr lang="en-US" sz="1500" i="1" dirty="0"/>
              <a:t>Science</a:t>
            </a:r>
            <a:r>
              <a:rPr lang="en-US" sz="1500" dirty="0"/>
              <a:t> 351.6276 (2016): 953-957.</a:t>
            </a:r>
            <a:endParaRPr lang="LID4096" sz="1500" dirty="0"/>
          </a:p>
        </p:txBody>
      </p:sp>
    </p:spTree>
    <p:extLst>
      <p:ext uri="{BB962C8B-B14F-4D97-AF65-F5344CB8AC3E}">
        <p14:creationId xmlns:p14="http://schemas.microsoft.com/office/powerpoint/2010/main" val="36829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415A992-ED25-9F29-AFD0-F7AA397FD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13" b="10059"/>
          <a:stretch/>
        </p:blipFill>
        <p:spPr>
          <a:xfrm>
            <a:off x="7014437" y="1458490"/>
            <a:ext cx="5177563" cy="388495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0F07AF-F727-43A8-8B0D-48A96FFE7013}"/>
              </a:ext>
            </a:extLst>
          </p:cNvPr>
          <p:cNvCxnSpPr/>
          <p:nvPr/>
        </p:nvCxnSpPr>
        <p:spPr>
          <a:xfrm>
            <a:off x="0" y="1362517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CA8FA4-6A28-AD6C-157D-909391E954DB}"/>
              </a:ext>
            </a:extLst>
          </p:cNvPr>
          <p:cNvCxnSpPr/>
          <p:nvPr/>
        </p:nvCxnSpPr>
        <p:spPr>
          <a:xfrm>
            <a:off x="0" y="6413922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3C9D79F-1361-A3AD-22C3-34042AAD7C0E}"/>
              </a:ext>
            </a:extLst>
          </p:cNvPr>
          <p:cNvSpPr/>
          <p:nvPr/>
        </p:nvSpPr>
        <p:spPr>
          <a:xfrm>
            <a:off x="0" y="6394745"/>
            <a:ext cx="3197372" cy="463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B62AC05-CEA7-E29E-2A0F-31569CFF2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58961"/>
            <a:ext cx="9144000" cy="1009218"/>
          </a:xfrm>
        </p:spPr>
        <p:txBody>
          <a:bodyPr>
            <a:normAutofit/>
          </a:bodyPr>
          <a:lstStyle/>
          <a:p>
            <a:r>
              <a:rPr lang="it-IT" sz="5000" dirty="0" err="1"/>
              <a:t>Result</a:t>
            </a:r>
            <a:endParaRPr lang="LID4096" sz="50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6B9A03DE-3224-1A01-0CAC-50A059FCF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360" y="6484013"/>
            <a:ext cx="1812652" cy="303819"/>
          </a:xfrm>
        </p:spPr>
        <p:txBody>
          <a:bodyPr>
            <a:noAutofit/>
          </a:bodyPr>
          <a:lstStyle/>
          <a:p>
            <a:r>
              <a:rPr lang="it-IT" sz="1800" dirty="0"/>
              <a:t>16-09-2022</a:t>
            </a:r>
            <a:endParaRPr lang="LID4096" sz="1800" dirty="0"/>
          </a:p>
          <a:p>
            <a:endParaRPr lang="LID4096" sz="1800" dirty="0"/>
          </a:p>
        </p:txBody>
      </p:sp>
      <p:sp>
        <p:nvSpPr>
          <p:cNvPr id="12" name="Subtitle 8">
            <a:extLst>
              <a:ext uri="{FF2B5EF4-FFF2-40B4-BE49-F238E27FC236}">
                <a16:creationId xmlns:a16="http://schemas.microsoft.com/office/drawing/2014/main" id="{FD0AB023-16A3-6EE5-BF94-15E01DCF7A47}"/>
              </a:ext>
            </a:extLst>
          </p:cNvPr>
          <p:cNvSpPr txBox="1">
            <a:spLocks/>
          </p:cNvSpPr>
          <p:nvPr/>
        </p:nvSpPr>
        <p:spPr>
          <a:xfrm>
            <a:off x="11172636" y="6504510"/>
            <a:ext cx="879074" cy="38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5</a:t>
            </a:r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363A134F-808A-3A0C-5CC3-5BFE37B37DB0}"/>
              </a:ext>
            </a:extLst>
          </p:cNvPr>
          <p:cNvSpPr txBox="1">
            <a:spLocks/>
          </p:cNvSpPr>
          <p:nvPr/>
        </p:nvSpPr>
        <p:spPr>
          <a:xfrm>
            <a:off x="692359" y="2431274"/>
            <a:ext cx="5474287" cy="943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00" dirty="0"/>
              <a:t>1) Study </a:t>
            </a:r>
            <a:r>
              <a:rPr lang="it-IT" sz="2500" dirty="0" err="1"/>
              <a:t>transition</a:t>
            </a:r>
            <a:r>
              <a:rPr lang="it-IT" sz="2500" dirty="0"/>
              <a:t> C-1D to I-1D (</a:t>
            </a:r>
            <a:r>
              <a:rPr lang="it-IT" sz="2500" dirty="0" err="1"/>
              <a:t>Dimensional</a:t>
            </a:r>
            <a:r>
              <a:rPr lang="it-IT" sz="2500" dirty="0"/>
              <a:t> crossover).</a:t>
            </a:r>
            <a:endParaRPr lang="LID4096" sz="25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3424BF-A046-4E18-693A-F1E655D5C0E9}"/>
              </a:ext>
            </a:extLst>
          </p:cNvPr>
          <p:cNvSpPr/>
          <p:nvPr/>
        </p:nvSpPr>
        <p:spPr>
          <a:xfrm>
            <a:off x="0" y="6394745"/>
            <a:ext cx="3197372" cy="463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Subtitle 8">
            <a:extLst>
              <a:ext uri="{FF2B5EF4-FFF2-40B4-BE49-F238E27FC236}">
                <a16:creationId xmlns:a16="http://schemas.microsoft.com/office/drawing/2014/main" id="{25E2E528-79BF-2294-80A8-1312C62913FE}"/>
              </a:ext>
            </a:extLst>
          </p:cNvPr>
          <p:cNvSpPr txBox="1">
            <a:spLocks/>
          </p:cNvSpPr>
          <p:nvPr/>
        </p:nvSpPr>
        <p:spPr>
          <a:xfrm>
            <a:off x="692360" y="6489943"/>
            <a:ext cx="1812652" cy="303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16-09-2022</a:t>
            </a:r>
            <a:endParaRPr lang="LID4096" sz="1800" dirty="0"/>
          </a:p>
        </p:txBody>
      </p:sp>
      <p:sp>
        <p:nvSpPr>
          <p:cNvPr id="20" name="Subtitle 8">
            <a:extLst>
              <a:ext uri="{FF2B5EF4-FFF2-40B4-BE49-F238E27FC236}">
                <a16:creationId xmlns:a16="http://schemas.microsoft.com/office/drawing/2014/main" id="{0D4999AC-BC82-7E87-F5B8-EBE4643513E3}"/>
              </a:ext>
            </a:extLst>
          </p:cNvPr>
          <p:cNvSpPr txBox="1">
            <a:spLocks/>
          </p:cNvSpPr>
          <p:nvPr/>
        </p:nvSpPr>
        <p:spPr>
          <a:xfrm>
            <a:off x="3354817" y="6502670"/>
            <a:ext cx="5690273" cy="271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Lorenzo Pizzino - Young </a:t>
            </a:r>
            <a:r>
              <a:rPr lang="it-IT" sz="1800" dirty="0" err="1"/>
              <a:t>Researchers</a:t>
            </a:r>
            <a:r>
              <a:rPr lang="it-IT" sz="1800" dirty="0"/>
              <a:t> Day</a:t>
            </a:r>
          </a:p>
        </p:txBody>
      </p:sp>
      <p:sp>
        <p:nvSpPr>
          <p:cNvPr id="22" name="Title 7">
            <a:extLst>
              <a:ext uri="{FF2B5EF4-FFF2-40B4-BE49-F238E27FC236}">
                <a16:creationId xmlns:a16="http://schemas.microsoft.com/office/drawing/2014/main" id="{6B7DECB7-8935-4EFF-5DDE-77B027AE58E5}"/>
              </a:ext>
            </a:extLst>
          </p:cNvPr>
          <p:cNvSpPr txBox="1">
            <a:spLocks/>
          </p:cNvSpPr>
          <p:nvPr/>
        </p:nvSpPr>
        <p:spPr>
          <a:xfrm>
            <a:off x="692359" y="3933132"/>
            <a:ext cx="5474287" cy="7811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00" dirty="0"/>
              <a:t>2) </a:t>
            </a:r>
            <a:r>
              <a:rPr lang="it-IT" sz="2500" dirty="0" err="1"/>
              <a:t>Result</a:t>
            </a:r>
            <a:r>
              <a:rPr lang="it-IT" sz="2500" dirty="0"/>
              <a:t> can be </a:t>
            </a:r>
            <a:r>
              <a:rPr lang="it-IT" sz="2500" dirty="0" err="1"/>
              <a:t>compared</a:t>
            </a:r>
            <a:r>
              <a:rPr lang="it-IT" sz="2500" dirty="0"/>
              <a:t> with </a:t>
            </a:r>
            <a:r>
              <a:rPr lang="it-IT" sz="2500" dirty="0" err="1"/>
              <a:t>numerics</a:t>
            </a:r>
            <a:r>
              <a:rPr lang="it-IT" sz="2500" dirty="0"/>
              <a:t> and </a:t>
            </a:r>
            <a:r>
              <a:rPr lang="it-IT" sz="2500" dirty="0" err="1"/>
              <a:t>experiments</a:t>
            </a:r>
            <a:r>
              <a:rPr lang="it-IT" sz="2500" dirty="0"/>
              <a:t>.</a:t>
            </a:r>
            <a:endParaRPr lang="LID4096" sz="25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A3FF2F-EB18-75DC-2E73-435096004BED}"/>
              </a:ext>
            </a:extLst>
          </p:cNvPr>
          <p:cNvSpPr txBox="1"/>
          <p:nvPr/>
        </p:nvSpPr>
        <p:spPr>
          <a:xfrm>
            <a:off x="6921584" y="5787526"/>
            <a:ext cx="517756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500" dirty="0"/>
              <a:t>H. Yao, </a:t>
            </a:r>
            <a:r>
              <a:rPr lang="en-GB" sz="1500" u="sng" dirty="0"/>
              <a:t>L. Pizzino</a:t>
            </a:r>
            <a:r>
              <a:rPr lang="en-GB" sz="1500" dirty="0"/>
              <a:t>, and T. </a:t>
            </a:r>
            <a:r>
              <a:rPr lang="en-GB" sz="1500" dirty="0" err="1"/>
              <a:t>Giamarchi</a:t>
            </a:r>
            <a:r>
              <a:rPr lang="en-GB" sz="1500" dirty="0"/>
              <a:t>. "Strongly-interacting bosons at 2D-1D Dimensional Crossover." </a:t>
            </a:r>
            <a:r>
              <a:rPr lang="en-GB" sz="1500" i="1" dirty="0"/>
              <a:t>arXiv:2204.02240</a:t>
            </a:r>
            <a:r>
              <a:rPr lang="en-GB" sz="1500" dirty="0"/>
              <a:t> (2022).</a:t>
            </a:r>
            <a:endParaRPr lang="it-IT" sz="1500" dirty="0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480179EC-3812-85BA-26F5-710A6B673E1C}"/>
              </a:ext>
            </a:extLst>
          </p:cNvPr>
          <p:cNvSpPr txBox="1">
            <a:spLocks/>
          </p:cNvSpPr>
          <p:nvPr/>
        </p:nvSpPr>
        <p:spPr>
          <a:xfrm>
            <a:off x="8190236" y="5190848"/>
            <a:ext cx="2825963" cy="463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00" dirty="0" err="1"/>
              <a:t>Interchain</a:t>
            </a:r>
            <a:r>
              <a:rPr lang="it-IT" sz="2500" dirty="0"/>
              <a:t> </a:t>
            </a:r>
            <a:r>
              <a:rPr lang="it-IT" sz="2500" dirty="0" err="1"/>
              <a:t>barrier</a:t>
            </a:r>
            <a:endParaRPr lang="LID4096" sz="2500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6CF8DE06-3AB4-18EF-6717-D99790901282}"/>
              </a:ext>
            </a:extLst>
          </p:cNvPr>
          <p:cNvSpPr txBox="1">
            <a:spLocks/>
          </p:cNvSpPr>
          <p:nvPr/>
        </p:nvSpPr>
        <p:spPr>
          <a:xfrm rot="16200000">
            <a:off x="5415749" y="3249676"/>
            <a:ext cx="2825963" cy="463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500" dirty="0"/>
              <a:t>Temperature</a:t>
            </a:r>
            <a:endParaRPr lang="LID4096" sz="2500" dirty="0"/>
          </a:p>
        </p:txBody>
      </p:sp>
    </p:spTree>
    <p:extLst>
      <p:ext uri="{BB962C8B-B14F-4D97-AF65-F5344CB8AC3E}">
        <p14:creationId xmlns:p14="http://schemas.microsoft.com/office/powerpoint/2010/main" val="1258388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148</Words>
  <Application>Microsoft Office PowerPoint</Application>
  <PresentationFormat>Widescreen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Office Theme</vt:lpstr>
      <vt:lpstr>Dimensional crossover  in weakly-coupled chains</vt:lpstr>
      <vt:lpstr>Excitations 2D vs 1D?</vt:lpstr>
      <vt:lpstr>What do we want to study?</vt:lpstr>
      <vt:lpstr>Result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 here</dc:title>
  <dc:creator>Lorenzo Pizzino</dc:creator>
  <cp:lastModifiedBy>Lorenzo Pizzino</cp:lastModifiedBy>
  <cp:revision>9</cp:revision>
  <dcterms:created xsi:type="dcterms:W3CDTF">2022-09-13T17:56:01Z</dcterms:created>
  <dcterms:modified xsi:type="dcterms:W3CDTF">2022-09-15T12:22:44Z</dcterms:modified>
</cp:coreProperties>
</file>