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osf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68B"/>
    <a:srgbClr val="5CB6E4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6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uantico" panose="02000000000000000000" charset="0"/>
                <a:ea typeface="+mj-ea"/>
                <a:cs typeface="Quantico" panose="0200000000000000000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Quantico" panose="02000000000000000000" charset="0"/>
                <a:ea typeface="+mj-ea"/>
                <a:cs typeface="Quantico" panose="0200000000000000000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Quantico" panose="02000000000000000000" charset="0"/>
                <a:cs typeface="Quantico" panose="02000000000000000000" charset="0"/>
              </a:defRPr>
            </a:lvl1pPr>
          </a:lstStyle>
          <a:p>
            <a:r>
              <a:rPr lang="en-US" altLang="zh-CN"/>
              <a:t>|João S. Ferreira&gt;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Quantico" panose="02000000000000000000" charset="0"/>
                <a:cs typeface="Quantico" panose="02000000000000000000" charset="0"/>
              </a:defRPr>
            </a:lvl1pPr>
          </a:lstStyle>
          <a:p>
            <a:r>
              <a:rPr lang="en-US" altLang="zh-CN"/>
              <a:t>|Young Researchers Day&gt;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 descr="banner"/>
          <p:cNvPicPr>
            <a:picLocks noChangeAspect="1"/>
          </p:cNvPicPr>
          <p:nvPr userDrawn="1"/>
        </p:nvPicPr>
        <p:blipFill>
          <a:blip r:embed="rId11"/>
          <a:srcRect r="42609" b="74963"/>
          <a:stretch>
            <a:fillRect/>
          </a:stretch>
        </p:blipFill>
        <p:spPr>
          <a:xfrm rot="5400000">
            <a:off x="8259445" y="3007995"/>
            <a:ext cx="6997065" cy="867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Quantico" panose="02000000000000000000" charset="0"/>
          <a:ea typeface="+mj-ea"/>
          <a:cs typeface="Quantico" panose="020000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Quantico" panose="02000000000000000000" charset="0"/>
                <a:cs typeface="Quantico" panose="02000000000000000000" charset="0"/>
              </a:defRPr>
            </a:lvl1pPr>
          </a:lstStyle>
          <a:p>
            <a:r>
              <a:rPr lang="en-US" altLang="zh-CN"/>
              <a:t>|João S. Ferreira&gt;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Quantico" panose="02000000000000000000" charset="0"/>
                <a:cs typeface="Quantico" panose="02000000000000000000" charset="0"/>
              </a:defRPr>
            </a:lvl1pPr>
          </a:lstStyle>
          <a:p>
            <a:r>
              <a:rPr lang="en-US" altLang="zh-CN"/>
              <a:t>|Young Researchers Day&gt;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 descr="banner"/>
          <p:cNvPicPr>
            <a:picLocks noChangeAspect="1"/>
          </p:cNvPicPr>
          <p:nvPr userDrawn="1"/>
        </p:nvPicPr>
        <p:blipFill>
          <a:blip r:embed="rId11"/>
          <a:srcRect r="42609" b="74963"/>
          <a:stretch>
            <a:fillRect/>
          </a:stretch>
        </p:blipFill>
        <p:spPr>
          <a:xfrm rot="5400000">
            <a:off x="8259445" y="3007995"/>
            <a:ext cx="6997065" cy="867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Quantico" panose="02000000000000000000" charset="0"/>
          <a:ea typeface="+mj-ea"/>
          <a:cs typeface="Quantico" panose="020000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6" Type="http://schemas.openxmlformats.org/officeDocument/2006/relationships/image" Target="../media/image1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hyperlink" Target="mailto:joao.ferreira@unige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Verdana Pro"/>
                <a:ea typeface="SimSun"/>
              </a:rPr>
              <a:t>Quantum Transport</a:t>
            </a:r>
            <a:endParaRPr lang="en-US" altLang="zh-CN" dirty="0">
              <a:latin typeface="Verdana Pro"/>
              <a:ea typeface="SimSun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4596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altLang="zh-CN" sz="2400" dirty="0">
              <a:latin typeface="Verdana Pro"/>
              <a:ea typeface="SimSun"/>
            </a:endParaRPr>
          </a:p>
          <a:p>
            <a:r>
              <a:rPr lang="en-US" altLang="zh-CN" sz="2400" dirty="0">
                <a:latin typeface="Verdana Pro"/>
                <a:ea typeface="SimSun"/>
              </a:rPr>
              <a:t>João S. Ferreira</a:t>
            </a:r>
            <a:endParaRPr lang="en-US" altLang="zh-CN" sz="2400" dirty="0">
              <a:latin typeface="Verdana Pro"/>
              <a:ea typeface="SimSun"/>
            </a:endParaRPr>
          </a:p>
          <a:p>
            <a:r>
              <a:rPr lang="en-US" altLang="zh-CN" sz="2400" dirty="0">
                <a:latin typeface="Verdana Pro"/>
                <a:ea typeface="SimSun"/>
              </a:rPr>
              <a:t>Group of Prof. Thierry </a:t>
            </a:r>
            <a:r>
              <a:rPr lang="en-US" altLang="zh-CN" sz="2400" dirty="0" err="1">
                <a:latin typeface="Verdana Pro"/>
                <a:ea typeface="SimSun"/>
              </a:rPr>
              <a:t>Giamarchi</a:t>
            </a:r>
            <a:endParaRPr lang="en-US" altLang="zh-CN" sz="2400" dirty="0" err="1">
              <a:latin typeface="Verdana Pro"/>
              <a:ea typeface="SimSun"/>
            </a:endParaRPr>
          </a:p>
          <a:p>
            <a:r>
              <a:rPr lang="en-US" altLang="zh-CN" sz="2400" dirty="0">
                <a:latin typeface="Verdana Pro"/>
                <a:ea typeface="SimSun"/>
              </a:rPr>
              <a:t>DQMP</a:t>
            </a:r>
            <a:endParaRPr lang="en-US" altLang="zh-CN" sz="2400" dirty="0">
              <a:latin typeface="Verdana Pro"/>
              <a:ea typeface="SimSun"/>
            </a:endParaRPr>
          </a:p>
          <a:p>
            <a:endParaRPr lang="en-US" altLang="zh-CN" sz="2400" dirty="0">
              <a:latin typeface="Verdana Pro"/>
              <a:ea typeface="SimSun"/>
            </a:endParaRPr>
          </a:p>
          <a:p>
            <a:r>
              <a:rPr lang="en-US" altLang="zh-CN" sz="2400" dirty="0">
                <a:latin typeface="Verdana Pro"/>
                <a:ea typeface="SimSun"/>
              </a:rPr>
              <a:t>|Young Researchers Day&gt;</a:t>
            </a:r>
            <a:endParaRPr lang="en-US" altLang="zh-CN" sz="2400" dirty="0">
              <a:latin typeface="Verdana Pro"/>
              <a:ea typeface="SimSun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Verdana Pro"/>
              </a:rPr>
              <a:t>Who does Quantum Transport?</a:t>
            </a:r>
            <a:endParaRPr lang="en-US" sz="2800" dirty="0">
              <a:latin typeface="Verdana Pro"/>
            </a:endParaRPr>
          </a:p>
        </p:txBody>
      </p:sp>
      <p:pic>
        <p:nvPicPr>
          <p:cNvPr id="5" name="Picture 4" descr="group_giamarch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" y="1539240"/>
            <a:ext cx="11441430" cy="62185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3370" y="2823210"/>
            <a:ext cx="1327785" cy="132778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20675" y="4321175"/>
            <a:ext cx="1277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Tony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71490" y="3081655"/>
            <a:ext cx="1327785" cy="132778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5598795" y="4579620"/>
            <a:ext cx="1277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Thierry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767570" y="4726940"/>
            <a:ext cx="1277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Michele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3" name="Picture 12" descr="QSIT_AROSA"/>
          <p:cNvPicPr>
            <a:picLocks noChangeAspect="1"/>
          </p:cNvPicPr>
          <p:nvPr/>
        </p:nvPicPr>
        <p:blipFill>
          <a:blip r:embed="rId2"/>
          <a:srcRect l="34173" t="8481" r="40327" b="53065"/>
          <a:stretch>
            <a:fillRect/>
          </a:stretch>
        </p:blipFill>
        <p:spPr>
          <a:xfrm>
            <a:off x="9726930" y="3274060"/>
            <a:ext cx="1262380" cy="12693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Oval 14"/>
          <p:cNvSpPr/>
          <p:nvPr/>
        </p:nvSpPr>
        <p:spPr>
          <a:xfrm>
            <a:off x="9711690" y="3269615"/>
            <a:ext cx="1327785" cy="132778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5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Verdana Pro"/>
              </a:rPr>
              <a:t>Who am I?</a:t>
            </a:r>
            <a:endParaRPr lang="en-US" sz="2800" dirty="0">
              <a:latin typeface="Verdana Pro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712470" y="3276600"/>
            <a:ext cx="284480" cy="427355"/>
          </a:xfrm>
          <a:prstGeom prst="rect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991870" y="3272155"/>
            <a:ext cx="334645" cy="427355"/>
          </a:xfrm>
          <a:prstGeom prst="rect">
            <a:avLst/>
          </a:prstGeom>
          <a:solidFill>
            <a:srgbClr val="5CB6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1322070" y="3271520"/>
            <a:ext cx="546735" cy="427355"/>
          </a:xfrm>
          <a:prstGeom prst="rect">
            <a:avLst/>
          </a:prstGeom>
          <a:solidFill>
            <a:srgbClr val="FF8D4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1854200" y="3270885"/>
            <a:ext cx="8167370" cy="4273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718820" y="3273425"/>
            <a:ext cx="9304020" cy="4273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8978265" y="3891915"/>
            <a:ext cx="18338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My time @ EdP</a:t>
            </a:r>
            <a:endParaRPr lang="en-US"/>
          </a:p>
        </p:txBody>
      </p:sp>
      <p:cxnSp>
        <p:nvCxnSpPr>
          <p:cNvPr id="13" name="Straight Connector 12"/>
          <p:cNvCxnSpPr>
            <a:stCxn id="5" idx="0"/>
          </p:cNvCxnSpPr>
          <p:nvPr/>
        </p:nvCxnSpPr>
        <p:spPr>
          <a:xfrm flipV="1">
            <a:off x="854710" y="2219960"/>
            <a:ext cx="877570" cy="1056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34110" y="3709670"/>
            <a:ext cx="1611630" cy="13271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65275" y="2230120"/>
            <a:ext cx="4484370" cy="1049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4357370"/>
            <a:ext cx="3093720" cy="1986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1630680"/>
            <a:ext cx="2832100" cy="1056005"/>
          </a:xfrm>
          <a:prstGeom prst="rect">
            <a:avLst/>
          </a:prstGeom>
        </p:spPr>
      </p:pic>
      <p:pic>
        <p:nvPicPr>
          <p:cNvPr id="12" name="Picture 11" descr="back-B (copy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745" y="1426210"/>
            <a:ext cx="2331085" cy="160401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664200" y="3709670"/>
            <a:ext cx="2402205" cy="1540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605" y="4471035"/>
            <a:ext cx="4098290" cy="215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Verdana Pro"/>
              </a:rPr>
              <a:t>What is Quantum Transport?</a:t>
            </a:r>
            <a:endParaRPr lang="en-US" sz="2800" dirty="0">
              <a:latin typeface="Verdana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l="3163" t="-277" r="66083" b="62319"/>
          <a:stretch>
            <a:fillRect/>
          </a:stretch>
        </p:blipFill>
        <p:spPr>
          <a:xfrm>
            <a:off x="4535170" y="2367915"/>
            <a:ext cx="3404870" cy="2803525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4585970" y="5330825"/>
            <a:ext cx="33032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Fig. from Prof. Morpugo’s lab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s 20"/>
          <p:cNvSpPr/>
          <p:nvPr/>
        </p:nvSpPr>
        <p:spPr>
          <a:xfrm rot="20220000">
            <a:off x="2853690" y="3325475"/>
            <a:ext cx="64846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Too Difficult</a:t>
            </a:r>
            <a:endParaRPr lang="en-US" altLang="zh-CN" sz="7200" b="1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Verdana Pro"/>
              </a:rPr>
              <a:t>What is Quantum Transport?</a:t>
            </a:r>
            <a:endParaRPr lang="en-US" sz="2800" dirty="0">
              <a:latin typeface="Verdana Pro"/>
            </a:endParaRPr>
          </a:p>
        </p:txBody>
      </p:sp>
      <p:pic>
        <p:nvPicPr>
          <p:cNvPr id="4" name="Picture 3" descr="source-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2768600"/>
            <a:ext cx="1485900" cy="2160270"/>
          </a:xfrm>
          <a:prstGeom prst="rect">
            <a:avLst/>
          </a:prstGeom>
        </p:spPr>
      </p:pic>
      <p:pic>
        <p:nvPicPr>
          <p:cNvPr id="5" name="Picture 4" descr="source-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645" y="2806700"/>
            <a:ext cx="1475105" cy="214503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95250" y="4987925"/>
            <a:ext cx="13074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Source</a:t>
            </a:r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9850120" y="5023485"/>
            <a:ext cx="13074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Drain</a:t>
            </a: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6900" y="3672840"/>
            <a:ext cx="70929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perspectiveRelaxedModerately"/>
            <a:lightRig rig="threePt" dir="t"/>
          </a:scene3d>
          <a:sp3d extrusionH="1079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0520000">
            <a:off x="192405" y="3623310"/>
            <a:ext cx="70929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perspectiveRelaxedModerately"/>
            <a:lightRig rig="threePt" dir="t"/>
          </a:scene3d>
          <a:sp3d extrusionH="1079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4058285" y="4826000"/>
            <a:ext cx="35674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Lattice of atoms / spins /etc.</a:t>
            </a:r>
            <a:endParaRPr lang="en-US"/>
          </a:p>
        </p:txBody>
      </p:sp>
      <p:pic>
        <p:nvPicPr>
          <p:cNvPr id="23" name="Picture 22" descr="Ham-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0" y="231140"/>
            <a:ext cx="1334770" cy="1941195"/>
          </a:xfrm>
          <a:prstGeom prst="rect">
            <a:avLst/>
          </a:prstGeom>
        </p:spPr>
      </p:pic>
      <p:pic>
        <p:nvPicPr>
          <p:cNvPr id="25" name="Picture 24" descr="dyn-ho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775" y="219075"/>
            <a:ext cx="1322070" cy="1922145"/>
          </a:xfrm>
          <a:prstGeom prst="rect">
            <a:avLst/>
          </a:prstGeom>
        </p:spPr>
      </p:pic>
      <p:sp>
        <p:nvSpPr>
          <p:cNvPr id="6" name="Text Box 26"/>
          <p:cNvSpPr txBox="1"/>
          <p:nvPr/>
        </p:nvSpPr>
        <p:spPr>
          <a:xfrm>
            <a:off x="93283" y="5561330"/>
            <a:ext cx="36390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Ballistic current</a:t>
            </a:r>
            <a:endParaRPr lang="en-US" sz="28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(i.e. excellent conductor)</a:t>
            </a:r>
            <a:endParaRPr 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Graphic 6" descr="Atome avec un remplissage uni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1824" y="3399263"/>
            <a:ext cx="914400" cy="914400"/>
          </a:xfrm>
          <a:prstGeom prst="rect">
            <a:avLst/>
          </a:prstGeom>
        </p:spPr>
      </p:pic>
      <p:pic>
        <p:nvPicPr>
          <p:cNvPr id="7" name="Graphic 6" descr="Atome avec un remplissage uni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8336" y="3417848"/>
            <a:ext cx="914400" cy="914400"/>
          </a:xfrm>
          <a:prstGeom prst="rect">
            <a:avLst/>
          </a:prstGeom>
        </p:spPr>
      </p:pic>
      <p:pic>
        <p:nvPicPr>
          <p:cNvPr id="8" name="Graphic 7" descr="Atome avec un remplissage uni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4141" y="3417848"/>
            <a:ext cx="914400" cy="914400"/>
          </a:xfrm>
          <a:prstGeom prst="rect">
            <a:avLst/>
          </a:prstGeom>
        </p:spPr>
      </p:pic>
      <p:pic>
        <p:nvPicPr>
          <p:cNvPr id="9" name="Graphic 8" descr="Atome avec un remplissage uni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9946" y="3389970"/>
            <a:ext cx="914400" cy="914400"/>
          </a:xfrm>
          <a:prstGeom prst="rect">
            <a:avLst/>
          </a:prstGeom>
        </p:spPr>
      </p:pic>
      <p:pic>
        <p:nvPicPr>
          <p:cNvPr id="10" name="Picture 9" descr="lattice-si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869440" y="2901315"/>
            <a:ext cx="1367790" cy="1988820"/>
          </a:xfrm>
          <a:prstGeom prst="rect">
            <a:avLst/>
          </a:prstGeom>
        </p:spPr>
      </p:pic>
      <p:pic>
        <p:nvPicPr>
          <p:cNvPr id="11" name="Picture 10" descr="lattice-si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880485" y="2896235"/>
            <a:ext cx="1367790" cy="1988820"/>
          </a:xfrm>
          <a:prstGeom prst="rect">
            <a:avLst/>
          </a:prstGeom>
        </p:spPr>
      </p:pic>
      <p:pic>
        <p:nvPicPr>
          <p:cNvPr id="12" name="Picture 11" descr="lattice-si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879465" y="2901315"/>
            <a:ext cx="1367790" cy="1988820"/>
          </a:xfrm>
          <a:prstGeom prst="rect">
            <a:avLst/>
          </a:prstGeom>
        </p:spPr>
      </p:pic>
      <p:pic>
        <p:nvPicPr>
          <p:cNvPr id="13" name="Picture 12" descr="lattice-si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932420" y="2886710"/>
            <a:ext cx="1367790" cy="198882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82295" y="3394710"/>
            <a:ext cx="70929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perspectiveRelaxedModerately"/>
            <a:lightRig rig="threePt" dir="t"/>
          </a:scene3d>
          <a:sp3d extrusionH="1079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>
            <a:off x="-255270" y="2996565"/>
            <a:ext cx="2176780" cy="1450975"/>
          </a:xfrm>
          <a:prstGeom prst="cloudCallout">
            <a:avLst>
              <a:gd name="adj1" fmla="val 6417"/>
              <a:gd name="adj2" fmla="val 25185"/>
            </a:avLst>
          </a:prstGeom>
          <a:solidFill>
            <a:schemeClr val="accent4">
              <a:alpha val="6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78177 0.0131481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76198 0.0134259 " pathEditMode="relative" ptsTypes="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bldLvl="0" animBg="1"/>
      <p:bldP spid="20" grpId="1" bldLvl="0" animBg="1"/>
      <p:bldP spid="20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Verdana Pro"/>
              </a:rPr>
              <a:t>What is Quantum Transport?</a:t>
            </a:r>
            <a:endParaRPr lang="en-US" sz="2800" dirty="0">
              <a:latin typeface="Verdana Pro"/>
            </a:endParaRPr>
          </a:p>
        </p:txBody>
      </p:sp>
      <p:pic>
        <p:nvPicPr>
          <p:cNvPr id="4" name="Picture 3" descr="source-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2768600"/>
            <a:ext cx="1485900" cy="2160270"/>
          </a:xfrm>
          <a:prstGeom prst="rect">
            <a:avLst/>
          </a:prstGeom>
        </p:spPr>
      </p:pic>
      <p:pic>
        <p:nvPicPr>
          <p:cNvPr id="5" name="Picture 4" descr="source-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645" y="2806700"/>
            <a:ext cx="1475105" cy="2145030"/>
          </a:xfrm>
          <a:prstGeom prst="rect">
            <a:avLst/>
          </a:prstGeom>
        </p:spPr>
      </p:pic>
      <p:pic>
        <p:nvPicPr>
          <p:cNvPr id="8" name="Picture 7" descr="lattice-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776" y="2729524"/>
            <a:ext cx="1633220" cy="2376170"/>
          </a:xfrm>
          <a:prstGeom prst="rect">
            <a:avLst/>
          </a:prstGeom>
        </p:spPr>
      </p:pic>
      <p:pic>
        <p:nvPicPr>
          <p:cNvPr id="10" name="Picture 9" descr="lattice-si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828800" y="2880995"/>
            <a:ext cx="1367790" cy="1988820"/>
          </a:xfrm>
          <a:prstGeom prst="rect">
            <a:avLst/>
          </a:prstGeom>
        </p:spPr>
      </p:pic>
      <p:pic>
        <p:nvPicPr>
          <p:cNvPr id="11" name="Picture 10" descr="lattice-si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839845" y="2875915"/>
            <a:ext cx="1367790" cy="1988820"/>
          </a:xfrm>
          <a:prstGeom prst="rect">
            <a:avLst/>
          </a:prstGeom>
        </p:spPr>
      </p:pic>
      <p:pic>
        <p:nvPicPr>
          <p:cNvPr id="12" name="Picture 11" descr="lattice-si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38825" y="2880995"/>
            <a:ext cx="1367790" cy="1988820"/>
          </a:xfrm>
          <a:prstGeom prst="rect">
            <a:avLst/>
          </a:prstGeom>
        </p:spPr>
      </p:pic>
      <p:pic>
        <p:nvPicPr>
          <p:cNvPr id="13" name="Picture 12" descr="lattice-si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891780" y="2866390"/>
            <a:ext cx="1367790" cy="198882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95250" y="4987925"/>
            <a:ext cx="13074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Source</a:t>
            </a:r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9850120" y="5023485"/>
            <a:ext cx="13074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Drain</a:t>
            </a: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6900" y="3672840"/>
            <a:ext cx="70929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perspectiveRelaxedModerately"/>
            <a:lightRig rig="threePt" dir="t"/>
          </a:scene3d>
          <a:sp3d extrusionH="1079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2295" y="3394710"/>
            <a:ext cx="70929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perspectiveRelaxedModerately"/>
            <a:lightRig rig="threePt" dir="t"/>
          </a:scene3d>
          <a:sp3d extrusionH="1079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0520000">
            <a:off x="192405" y="3623310"/>
            <a:ext cx="70929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perspectiveRelaxedModerately"/>
            <a:lightRig rig="threePt" dir="t"/>
          </a:scene3d>
          <a:sp3d extrusionH="1079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5542636" y="5135446"/>
            <a:ext cx="2000374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Magnetic impurity</a:t>
            </a:r>
            <a:endParaRPr lang="en-US" dirty="0"/>
          </a:p>
        </p:txBody>
      </p:sp>
      <p:pic>
        <p:nvPicPr>
          <p:cNvPr id="23" name="Picture 22" descr="Ham-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700" y="231140"/>
            <a:ext cx="1334770" cy="1941195"/>
          </a:xfrm>
          <a:prstGeom prst="rect">
            <a:avLst/>
          </a:prstGeom>
        </p:spPr>
      </p:pic>
      <p:pic>
        <p:nvPicPr>
          <p:cNvPr id="25" name="Picture 24" descr="dyn-ho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775" y="219075"/>
            <a:ext cx="1322070" cy="1922145"/>
          </a:xfrm>
          <a:prstGeom prst="rect">
            <a:avLst/>
          </a:prstGeom>
        </p:spPr>
      </p:pic>
      <p:pic>
        <p:nvPicPr>
          <p:cNvPr id="26" name="Picture 25" descr="Ham-B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155" y="208280"/>
            <a:ext cx="1350010" cy="1962785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93283" y="5561330"/>
            <a:ext cx="36390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Ballistic current</a:t>
            </a:r>
            <a:endParaRPr lang="en-US" sz="28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(i.e. excellent conductor)</a:t>
            </a:r>
            <a:endParaRPr 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Box 26"/>
          <p:cNvSpPr txBox="1"/>
          <p:nvPr/>
        </p:nvSpPr>
        <p:spPr>
          <a:xfrm>
            <a:off x="7555308" y="5561330"/>
            <a:ext cx="3230165" cy="669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Zero current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(i.e. insulator)</a:t>
            </a:r>
            <a:endParaRPr lang="en-US" sz="2400" dirty="0">
              <a:solidFill>
                <a:srgbClr val="C00000"/>
              </a:solidFill>
              <a:cs typeface="Arial" panose="020B0604020202020204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5396865" y="2562225"/>
            <a:ext cx="1393825" cy="128714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912870" y="2312035"/>
            <a:ext cx="2453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FF0000"/>
                </a:solidFill>
              </a:rPr>
              <a:t>@ zero temperature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651 0.00592593 " pathEditMode="relative" ptsTypes="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885 0.00861111 L 0.458802 -0.080740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9" grpId="1" animBg="1"/>
      <p:bldP spid="6" grpId="0" animBg="1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Verdana Pro"/>
              </a:rPr>
              <a:t>What do I do?</a:t>
            </a:r>
            <a:endParaRPr lang="en-US" sz="2800" dirty="0">
              <a:latin typeface="Verdana Pro"/>
            </a:endParaRPr>
          </a:p>
        </p:txBody>
      </p:sp>
      <p:pic>
        <p:nvPicPr>
          <p:cNvPr id="4" name="Picture 3" descr="source-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2768600"/>
            <a:ext cx="1485900" cy="2160270"/>
          </a:xfrm>
          <a:prstGeom prst="rect">
            <a:avLst/>
          </a:prstGeom>
        </p:spPr>
      </p:pic>
      <p:pic>
        <p:nvPicPr>
          <p:cNvPr id="5" name="Picture 4" descr="source-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645" y="2806700"/>
            <a:ext cx="1475105" cy="2145030"/>
          </a:xfrm>
          <a:prstGeom prst="rect">
            <a:avLst/>
          </a:prstGeom>
        </p:spPr>
      </p:pic>
      <p:pic>
        <p:nvPicPr>
          <p:cNvPr id="10" name="Picture 9" descr="lattice-s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28800" y="2880995"/>
            <a:ext cx="1367790" cy="1988820"/>
          </a:xfrm>
          <a:prstGeom prst="rect">
            <a:avLst/>
          </a:prstGeom>
        </p:spPr>
      </p:pic>
      <p:pic>
        <p:nvPicPr>
          <p:cNvPr id="11" name="Picture 10" descr="lattice-s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39845" y="2875915"/>
            <a:ext cx="1367790" cy="1988820"/>
          </a:xfrm>
          <a:prstGeom prst="rect">
            <a:avLst/>
          </a:prstGeom>
        </p:spPr>
      </p:pic>
      <p:pic>
        <p:nvPicPr>
          <p:cNvPr id="12" name="Picture 11" descr="lattice-s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38825" y="2880995"/>
            <a:ext cx="1367790" cy="1988820"/>
          </a:xfrm>
          <a:prstGeom prst="rect">
            <a:avLst/>
          </a:prstGeom>
        </p:spPr>
      </p:pic>
      <p:pic>
        <p:nvPicPr>
          <p:cNvPr id="13" name="Picture 12" descr="lattice-s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91780" y="2866390"/>
            <a:ext cx="1367790" cy="198882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95250" y="4987925"/>
            <a:ext cx="13074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Source</a:t>
            </a:r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9850120" y="5023485"/>
            <a:ext cx="13074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Drain</a:t>
            </a: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6900" y="3672840"/>
            <a:ext cx="70929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perspectiveRelaxedModerately"/>
            <a:lightRig rig="threePt" dir="t"/>
          </a:scene3d>
          <a:sp3d extrusionH="1079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2295" y="3394710"/>
            <a:ext cx="70929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perspectiveRelaxedModerately"/>
            <a:lightRig rig="threePt" dir="t"/>
          </a:scene3d>
          <a:sp3d extrusionH="1079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0520000">
            <a:off x="192405" y="3623310"/>
            <a:ext cx="709295" cy="4762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perspectiveRelaxedModerately"/>
            <a:lightRig rig="threePt" dir="t"/>
          </a:scene3d>
          <a:sp3d extrusionH="1079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93283" y="5561330"/>
            <a:ext cx="36390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Ballistic current</a:t>
            </a:r>
            <a:endParaRPr lang="en-US" sz="28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(i.e. excellent conductor)</a:t>
            </a:r>
            <a:endParaRPr 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Box 26"/>
          <p:cNvSpPr txBox="1"/>
          <p:nvPr/>
        </p:nvSpPr>
        <p:spPr>
          <a:xfrm>
            <a:off x="7555308" y="5561330"/>
            <a:ext cx="3230165" cy="669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Zero current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(i.e. insulator)</a:t>
            </a:r>
            <a:endParaRPr lang="en-US" sz="2400" dirty="0">
              <a:solidFill>
                <a:srgbClr val="C00000"/>
              </a:solidFill>
              <a:cs typeface="Arial" panose="020B0604020202020204"/>
            </a:endParaRPr>
          </a:p>
        </p:txBody>
      </p:sp>
      <p:sp>
        <p:nvSpPr>
          <p:cNvPr id="18" name="Lightning Bolt 17"/>
          <p:cNvSpPr/>
          <p:nvPr/>
        </p:nvSpPr>
        <p:spPr>
          <a:xfrm>
            <a:off x="5434965" y="2421255"/>
            <a:ext cx="690245" cy="1049020"/>
          </a:xfrm>
          <a:prstGeom prst="lightningBolt">
            <a:avLst/>
          </a:prstGeom>
          <a:solidFill>
            <a:srgbClr val="EB268B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/>
          <p:cNvSpPr/>
          <p:nvPr/>
        </p:nvSpPr>
        <p:spPr>
          <a:xfrm rot="3060000" flipH="1">
            <a:off x="3215411" y="1484613"/>
            <a:ext cx="431320" cy="2616677"/>
          </a:xfrm>
          <a:prstGeom prst="lightningBolt">
            <a:avLst/>
          </a:prstGeom>
          <a:solidFill>
            <a:srgbClr val="EB268B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26"/>
          <p:cNvSpPr txBox="1"/>
          <p:nvPr/>
        </p:nvSpPr>
        <p:spPr>
          <a:xfrm>
            <a:off x="3917660" y="5561329"/>
            <a:ext cx="363904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Resistive current</a:t>
            </a:r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(i.e. metal)</a:t>
            </a:r>
            <a:endParaRPr lang="en-US" sz="2400" dirty="0">
              <a:solidFill>
                <a:srgbClr val="0070C0"/>
              </a:solidFill>
              <a:cs typeface="Arial" panose="020B0604020202020204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375025" y="1637665"/>
            <a:ext cx="3893820" cy="1297940"/>
          </a:xfrm>
          <a:prstGeom prst="irregularSeal1">
            <a:avLst/>
          </a:prstGeom>
          <a:solidFill>
            <a:srgbClr val="EB268B"/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-327025" y="2997200"/>
            <a:ext cx="2176780" cy="1450975"/>
          </a:xfrm>
          <a:prstGeom prst="cloudCallout">
            <a:avLst>
              <a:gd name="adj1" fmla="val 6417"/>
              <a:gd name="adj2" fmla="val 25185"/>
            </a:avLst>
          </a:prstGeom>
          <a:solidFill>
            <a:schemeClr val="accent4">
              <a:alpha val="7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096385" y="2016125"/>
            <a:ext cx="249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solidFill>
                  <a:schemeClr val="bg1"/>
                </a:solidFill>
              </a:rPr>
              <a:t>Dephasing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7075805" y="1876425"/>
            <a:ext cx="3031490" cy="6451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p>
            <a:pPr algn="ctr"/>
            <a:r>
              <a:rPr lang="en-US" dirty="0"/>
              <a:t>Stochastic reset of particle’s velocity &amp; 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23021 0.0205556 " pathEditMode="relative" rAng="0" ptsTypes="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28177 0.0075 " pathEditMode="relative" rAng="0" ptsTypes="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021 0.0235185 L 0.0982292 0.0190741 " pathEditMode="relative" ptsTypes="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344 0.0209259 L 0.0966667 0.0253704 " pathEditMode="relative" ptsTypes="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292 0.0205556 L 0.776354 0.022037 " pathEditMode="relative" ptsTypes="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1667 0.0283333 L 0.802448 0.0253704 " pathEditMode="relative" ptsTypes="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19" grpId="0" animBg="1"/>
      <p:bldP spid="19" grpId="1" animBg="1"/>
      <p:bldP spid="8" grpId="2" bldLvl="0" animBg="1"/>
      <p:bldP spid="18" grpId="0" animBg="1"/>
      <p:bldP spid="8" grpId="3" bldLvl="0" animBg="1"/>
      <p:bldP spid="8" grpId="4" bldLvl="0" animBg="1"/>
      <p:bldP spid="18" grpId="1" animBg="1"/>
      <p:bldP spid="8" grpId="5" bldLvl="0" animBg="1"/>
      <p:bldP spid="20" grpId="0" animBg="1"/>
      <p:bldP spid="20" grpId="1" animBg="1"/>
      <p:bldP spid="19" grpId="2" animBg="1"/>
      <p:bldP spid="8" grpId="6" bldLvl="0" animBg="1"/>
      <p:bldP spid="8" grpId="7" bldLvl="0" animBg="1"/>
      <p:bldP spid="8" grpId="8" bldLvl="0" animBg="1"/>
      <p:bldP spid="30" grpId="1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Verdana Pro"/>
              </a:rPr>
              <a:t>Where to find me?</a:t>
            </a:r>
            <a:endParaRPr lang="en-US" sz="2800" dirty="0">
              <a:latin typeface="Verdana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3450" y="2380615"/>
            <a:ext cx="5302250" cy="31076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800" dirty="0">
                <a:cs typeface="Arial" panose="020B0604020202020204"/>
              </a:rPr>
              <a:t>Office 007 - École de Physique</a:t>
            </a:r>
            <a:endParaRPr lang="en-US" sz="2800"/>
          </a:p>
          <a:p>
            <a:pPr algn="ctr"/>
            <a:endParaRPr lang="en-US" sz="2800" dirty="0">
              <a:cs typeface="Arial" panose="020B0604020202020204"/>
            </a:endParaRPr>
          </a:p>
          <a:p>
            <a:pPr algn="ctr"/>
            <a:endParaRPr lang="en-US" sz="2800" dirty="0">
              <a:cs typeface="Arial" panose="020B0604020202020204"/>
            </a:endParaRPr>
          </a:p>
          <a:p>
            <a:pPr algn="ctr"/>
            <a:r>
              <a:rPr lang="en-US" sz="2800" dirty="0">
                <a:cs typeface="Arial" panose="020B0604020202020204"/>
                <a:hlinkClick r:id="rId1"/>
              </a:rPr>
              <a:t>joao.ferreira@unige.ch</a:t>
            </a:r>
            <a:endParaRPr lang="en-US" sz="2800" dirty="0">
              <a:cs typeface="Arial" panose="020B0604020202020204"/>
            </a:endParaRPr>
          </a:p>
          <a:p>
            <a:pPr algn="ctr"/>
            <a:endParaRPr lang="en-US" sz="2800" dirty="0">
              <a:cs typeface="Arial" panose="020B0604020202020204"/>
            </a:endParaRPr>
          </a:p>
          <a:p>
            <a:pPr algn="ctr"/>
            <a:endParaRPr lang="en-US" sz="2800" dirty="0">
              <a:cs typeface="Arial" panose="020B0604020202020204"/>
            </a:endParaRPr>
          </a:p>
          <a:p>
            <a:pPr algn="ctr"/>
            <a:r>
              <a:rPr lang="en-US" sz="2800" dirty="0">
                <a:cs typeface="Arial" panose="020B0604020202020204"/>
              </a:rPr>
              <a:t>@hopquantumgame</a:t>
            </a:r>
            <a:endParaRPr lang="en-US" sz="2800" dirty="0"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WPS Presentation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Quantico</vt:lpstr>
      <vt:lpstr>Verdana Pro</vt:lpstr>
      <vt:lpstr>Montserrat ExtraLight</vt:lpstr>
      <vt:lpstr>SimSun</vt:lpstr>
      <vt:lpstr>Arial</vt:lpstr>
      <vt:lpstr>Microsoft YaHei</vt:lpstr>
      <vt:lpstr>Droid Sans Fallback</vt:lpstr>
      <vt:lpstr>Arial Unicode MS</vt:lpstr>
      <vt:lpstr>SimSun</vt:lpstr>
      <vt:lpstr>OpenSymbol</vt:lpstr>
      <vt:lpstr>Office Theme</vt:lpstr>
      <vt:lpstr>1_Office Theme</vt:lpstr>
      <vt:lpstr>Quantum Transport</vt:lpstr>
      <vt:lpstr>Who does Quantum Transport?</vt:lpstr>
      <vt:lpstr>Who am I?</vt:lpstr>
      <vt:lpstr>What is Quantum Transport?</vt:lpstr>
      <vt:lpstr>What is Quantum Transport?</vt:lpstr>
      <vt:lpstr>What is Quantum Transport?</vt:lpstr>
      <vt:lpstr>What do I do?</vt:lpstr>
      <vt:lpstr>Where to find me?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Transport</dc:title>
  <dc:creator/>
  <cp:lastModifiedBy>joaosf</cp:lastModifiedBy>
  <cp:revision>175</cp:revision>
  <dcterms:created xsi:type="dcterms:W3CDTF">2022-09-15T11:30:08Z</dcterms:created>
  <dcterms:modified xsi:type="dcterms:W3CDTF">2022-09-15T11:30:08Z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1033-11.1.0.10920</vt:lpwstr>
  </property>
</Properties>
</file>