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258"/>
    <a:srgbClr val="A1C888"/>
    <a:srgbClr val="A9D28E"/>
    <a:srgbClr val="ECFFEB"/>
    <a:srgbClr val="E9FAE3"/>
    <a:srgbClr val="30584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>
        <p:scale>
          <a:sx n="105" d="100"/>
          <a:sy n="105" d="100"/>
        </p:scale>
        <p:origin x="74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C107-3894-5852-167D-DFC7A61DF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348F1-B79B-4D2A-98FE-79D1CC55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32D7-783C-208E-8C07-9C8CE2BD4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A620C-CB81-E3A2-F4D7-5CE233C8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9554B-2F32-F7E6-5787-6324737B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2142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36C9-3DBD-4987-735B-225AB5AD1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2E726-8509-D57E-685B-60D769902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61C75-F4FC-8218-175C-C566EA75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95419-6414-93F8-D74D-AE267F9E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8BC62-67C7-385F-C898-4B000291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3959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A503E-A37A-A44C-78A9-30EABC659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697AF-BF26-FEAB-F6F6-8ACDCCC83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CEEFC-E4C8-2AFE-5BBB-D7CA6988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52E39-B42E-1EAC-8936-BB966E29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702DA-DD04-C728-F98B-58D9972A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5299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3CE38-1354-A9A8-4C21-FB0B516E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2C81D-3F0C-C5DB-A1A1-AE4496C95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42D3E-C0C0-F07F-689D-78359E8F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B508D-0DF8-6DEC-24F6-AE971149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6E77A-E848-1C02-B3F6-D81F0B09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0940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65AB-7611-CF3E-82EB-77A08E2A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AF708-A741-C072-0E78-7BFD38EB6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E2A9E-DDD9-9427-1ABA-9B4E80F9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DDD0F-FBB8-6C0E-99DE-0CF3FB73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A8E03-AB2E-BC3B-E29E-6A006B44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0071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E839-55E4-B724-AEAC-177024C2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38812-F10C-B19F-3CBF-E4EBEECB8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DA100-A0BF-DDB9-6CD0-3ECC6E382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379EA-BB7B-DD11-1441-C007AFFA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3D8D8-4F58-76FD-A398-030B190D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EB300-9214-A50E-F5C0-349AE99E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0247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D25F-00C1-3F2B-ACAB-773650DB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FCD94-8FDB-42BA-832B-09FE91267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D1578-022A-C265-2A5D-F464F9350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19899-923C-F003-72A9-B929F1026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D7B24-69EF-3838-DF40-871452DE9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129CFC-F758-677C-CB47-AD117EBB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AE442-E85F-B3E2-C41E-FF001F79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3B64B5-43A8-CAD1-7270-7499D9DDC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3524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F0C5-C6E4-AEF7-9EB4-B3B4AF53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E91EA-75D6-2759-36B5-31CD18AA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FC4F3-E258-8488-2301-1AC577AD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B638B-2227-D5E0-8C7F-860EB79D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756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98F3F9-655B-CB7E-EEAE-5A08F8B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DC067-CFBB-CEE6-236B-5C63ABFFD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C1AB1-8D53-086C-ADA4-DB09DF28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7702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CB26-AA7A-427A-F4D7-65955B0CB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FF4CF-CEE8-6310-8E56-46B89A47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B0607-EC16-DACD-5BBF-73545670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6569A-B587-FCAD-C6B6-FD44BF284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80B94-957B-5315-078C-B0890211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DACED-4E2F-E433-A904-0DC89B17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0672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2FFA-B195-1C47-37EF-8B4E04EF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B2F82-684C-0772-7492-40414D2D2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AA0C4-2F56-A09D-9651-692DE16A6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659F5-FD9D-9B8E-565C-9E96EDB8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C4D00-DE75-3D20-FAFE-1507211DE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6B4A6-31EE-F06E-AECE-91DA0676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2507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F22E7-1838-EC45-E9B8-859417D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93232-64E8-8864-EEF3-550F54C11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F8C60-9EB2-3B06-32BA-041E8888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88010-AB9F-EB47-8A48-BC3910ADA2BB}" type="datetimeFigureOut">
              <a:rPr lang="en-FR" smtClean="0"/>
              <a:t>15/09/2022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B9A13-4F48-88E0-7BA4-203A738F8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9F32E-AFB9-1F4F-2C0E-7DC3E0584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24327-2CE9-0A44-9E29-6079F2B5C3B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8975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18.emf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40E1F-511C-FB01-31B5-4725882827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210427" cy="6866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A60F6-28F4-1FF7-B553-C05573D43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5" t="30839" r="28521" b="25224"/>
          <a:stretch/>
        </p:blipFill>
        <p:spPr>
          <a:xfrm rot="5400000">
            <a:off x="-665277" y="4131122"/>
            <a:ext cx="3406099" cy="2075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C96EA5-F833-7F7F-E917-E18E8B2432E4}"/>
              </a:ext>
            </a:extLst>
          </p:cNvPr>
          <p:cNvSpPr txBox="1"/>
          <p:nvPr/>
        </p:nvSpPr>
        <p:spPr>
          <a:xfrm>
            <a:off x="0" y="2192851"/>
            <a:ext cx="12210427" cy="1278812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square" rtlCol="0">
            <a:spAutoFit/>
          </a:bodyPr>
          <a:lstStyle/>
          <a:p>
            <a:endParaRPr lang="en-FR" sz="2455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FR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</a:t>
            </a:r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FR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griculture using</a:t>
            </a:r>
            <a:r>
              <a:rPr lang="en-F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FR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asers</a:t>
            </a:r>
            <a:r>
              <a:rPr lang="en-F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en-F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FR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rtificial</a:t>
            </a:r>
            <a:r>
              <a:rPr lang="en-F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</a:p>
          <a:p>
            <a:endParaRPr lang="en-FR" sz="2455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7B600-EB69-4D4F-ED25-7B83B0E63A20}"/>
              </a:ext>
            </a:extLst>
          </p:cNvPr>
          <p:cNvSpPr txBox="1"/>
          <p:nvPr/>
        </p:nvSpPr>
        <p:spPr>
          <a:xfrm>
            <a:off x="2089198" y="3471663"/>
            <a:ext cx="8013604" cy="1744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Basso</a:t>
            </a:r>
            <a:r>
              <a:rPr lang="en-FR" sz="20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 Leoni</a:t>
            </a:r>
            <a:r>
              <a:rPr lang="en-FR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 Tran</a:t>
            </a:r>
            <a:r>
              <a:rPr lang="en-FR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N. Berti</a:t>
            </a:r>
            <a:r>
              <a:rPr lang="en-FR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J. Kasparian</a:t>
            </a:r>
            <a:r>
              <a:rPr lang="en-FR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1,3</a:t>
            </a:r>
            <a:r>
              <a:rPr lang="en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P.-H. Dubuis</a:t>
            </a:r>
            <a:r>
              <a:rPr lang="en-FR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J.-P. Wolf</a:t>
            </a:r>
            <a:r>
              <a:rPr lang="en-FR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  <a:p>
            <a:pPr algn="ctr"/>
            <a:endParaRPr lang="en-FR" sz="20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ctr">
              <a:buAutoNum type="arabicPeriod"/>
            </a:pPr>
            <a:r>
              <a:rPr lang="en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Département de physique appliquée, Université de Genève</a:t>
            </a:r>
          </a:p>
          <a:p>
            <a:pPr marL="457200" indent="-457200" algn="ctr">
              <a:buAutoNum type="arabicPeriod"/>
            </a:pPr>
            <a:r>
              <a:rPr lang="en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Agroscope, Changins</a:t>
            </a:r>
          </a:p>
          <a:p>
            <a:pPr marL="457200" indent="-457200" algn="ctr">
              <a:buAutoNum type="arabicPeriod"/>
            </a:pPr>
            <a:r>
              <a:rPr lang="en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 des sciences de l’environnement, Université de Geneve</a:t>
            </a:r>
          </a:p>
        </p:txBody>
      </p:sp>
    </p:spTree>
    <p:extLst>
      <p:ext uri="{BB962C8B-B14F-4D97-AF65-F5344CB8AC3E}">
        <p14:creationId xmlns:p14="http://schemas.microsoft.com/office/powerpoint/2010/main" val="209732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534FB8C9-FACE-20E7-FE57-C7097FD890CC}"/>
              </a:ext>
            </a:extLst>
          </p:cNvPr>
          <p:cNvSpPr/>
          <p:nvPr/>
        </p:nvSpPr>
        <p:spPr>
          <a:xfrm>
            <a:off x="-12779" y="7838"/>
            <a:ext cx="4966727" cy="6850162"/>
          </a:xfrm>
          <a:prstGeom prst="rect">
            <a:avLst/>
          </a:prstGeom>
          <a:solidFill>
            <a:srgbClr val="1559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579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4FC50CD-53E8-0A37-EFF9-161D8AD7C1B0}"/>
              </a:ext>
            </a:extLst>
          </p:cNvPr>
          <p:cNvSpPr/>
          <p:nvPr/>
        </p:nvSpPr>
        <p:spPr>
          <a:xfrm>
            <a:off x="126991" y="4416550"/>
            <a:ext cx="4692536" cy="2350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1BE50A8-F4E3-E513-A09F-D577A9B11E59}"/>
              </a:ext>
            </a:extLst>
          </p:cNvPr>
          <p:cNvSpPr/>
          <p:nvPr/>
        </p:nvSpPr>
        <p:spPr>
          <a:xfrm>
            <a:off x="126991" y="426713"/>
            <a:ext cx="4709385" cy="3529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1A22B1-47F9-F592-F40A-A8A15AB657B0}"/>
              </a:ext>
            </a:extLst>
          </p:cNvPr>
          <p:cNvSpPr/>
          <p:nvPr/>
        </p:nvSpPr>
        <p:spPr>
          <a:xfrm>
            <a:off x="4953948" y="5900747"/>
            <a:ext cx="7234574" cy="957253"/>
          </a:xfrm>
          <a:prstGeom prst="rect">
            <a:avLst/>
          </a:prstGeom>
          <a:solidFill>
            <a:srgbClr val="3E7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579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AA134E-B7D9-D0CA-E2D6-DEBE15FC47D5}"/>
              </a:ext>
            </a:extLst>
          </p:cNvPr>
          <p:cNvSpPr txBox="1"/>
          <p:nvPr/>
        </p:nvSpPr>
        <p:spPr>
          <a:xfrm>
            <a:off x="1" y="4008601"/>
            <a:ext cx="495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Holography Principle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0F9E5C-03A5-BBB9-C5EA-D9F8F72DCF95}"/>
              </a:ext>
            </a:extLst>
          </p:cNvPr>
          <p:cNvSpPr txBox="1"/>
          <p:nvPr/>
        </p:nvSpPr>
        <p:spPr>
          <a:xfrm>
            <a:off x="5016703" y="0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2021 Campaign Results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682C28-49B9-D8F8-F74E-95B54D961749}"/>
              </a:ext>
            </a:extLst>
          </p:cNvPr>
          <p:cNvSpPr txBox="1"/>
          <p:nvPr/>
        </p:nvSpPr>
        <p:spPr>
          <a:xfrm>
            <a:off x="4953948" y="503807"/>
            <a:ext cx="68409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5593B"/>
                </a:solidFill>
                <a:latin typeface="Century Gothic" panose="020B0502020202020204" pitchFamily="34" charset="0"/>
              </a:rPr>
              <a:t>Complementarity</a:t>
            </a:r>
            <a:r>
              <a:rPr lang="en-GB" sz="1600" dirty="0">
                <a:solidFill>
                  <a:srgbClr val="15593B"/>
                </a:solidFill>
                <a:latin typeface="Century Gothic" panose="020B0502020202020204" pitchFamily="34" charset="0"/>
              </a:rPr>
              <a:t> between the </a:t>
            </a:r>
            <a:r>
              <a:rPr lang="en-GB" sz="1600" dirty="0" err="1">
                <a:solidFill>
                  <a:srgbClr val="15593B"/>
                </a:solidFill>
                <a:latin typeface="Century Gothic" panose="020B0502020202020204" pitchFamily="34" charset="0"/>
              </a:rPr>
              <a:t>AgroMétéo</a:t>
            </a:r>
            <a:r>
              <a:rPr lang="en-GB" sz="1600" dirty="0">
                <a:solidFill>
                  <a:srgbClr val="15593B"/>
                </a:solidFill>
                <a:latin typeface="Century Gothic" panose="020B0502020202020204" pitchFamily="34" charset="0"/>
              </a:rPr>
              <a:t> model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5593B"/>
                </a:solidFill>
                <a:latin typeface="Century Gothic" panose="020B0502020202020204" pitchFamily="34" charset="0"/>
              </a:rPr>
              <a:t>Sensibility to </a:t>
            </a:r>
            <a:r>
              <a:rPr lang="en-GB" sz="1600" b="1" dirty="0">
                <a:solidFill>
                  <a:srgbClr val="15593B"/>
                </a:solidFill>
                <a:latin typeface="Century Gothic" panose="020B0502020202020204" pitchFamily="34" charset="0"/>
              </a:rPr>
              <a:t>daily fluctuations </a:t>
            </a:r>
            <a:r>
              <a:rPr lang="en-GB" sz="1600" dirty="0">
                <a:solidFill>
                  <a:srgbClr val="15593B"/>
                </a:solidFill>
                <a:latin typeface="Century Gothic" panose="020B0502020202020204" pitchFamily="34" charset="0"/>
              </a:rPr>
              <a:t>and </a:t>
            </a:r>
            <a:r>
              <a:rPr lang="en-GB" sz="1600" b="1" dirty="0">
                <a:solidFill>
                  <a:srgbClr val="15593B"/>
                </a:solidFill>
                <a:latin typeface="Century Gothic" panose="020B0502020202020204" pitchFamily="34" charset="0"/>
              </a:rPr>
              <a:t>one-off events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5593B"/>
                </a:solidFill>
                <a:latin typeface="Century Gothic" panose="020B0502020202020204" pitchFamily="34" charset="0"/>
              </a:rPr>
              <a:t>Successful identification of the primary infection (from ground)</a:t>
            </a:r>
            <a:endParaRPr lang="en-FR" sz="1600" b="1" dirty="0">
              <a:solidFill>
                <a:srgbClr val="15593B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7A3A10-2DD8-038A-DF24-E4E049099AC4}"/>
              </a:ext>
            </a:extLst>
          </p:cNvPr>
          <p:cNvGrpSpPr/>
          <p:nvPr/>
        </p:nvGrpSpPr>
        <p:grpSpPr>
          <a:xfrm>
            <a:off x="10964461" y="6030034"/>
            <a:ext cx="1096065" cy="762855"/>
            <a:chOff x="10609071" y="5562516"/>
            <a:chExt cx="1534921" cy="112278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9B7769B-DDF3-860C-1FC6-486BEF4F8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94" t="-1422" r="21361" b="22157"/>
            <a:stretch/>
          </p:blipFill>
          <p:spPr>
            <a:xfrm>
              <a:off x="11104481" y="5562516"/>
              <a:ext cx="1039511" cy="108496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097A85-0EF4-20B2-2D40-7C0B8AA2E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266502" y="5936264"/>
              <a:ext cx="1091609" cy="406472"/>
            </a:xfrm>
            <a:prstGeom prst="rect">
              <a:avLst/>
            </a:prstGeom>
          </p:spPr>
        </p:pic>
      </p:grpSp>
      <p:pic>
        <p:nvPicPr>
          <p:cNvPr id="61" name="Image 3">
            <a:extLst>
              <a:ext uri="{FF2B5EF4-FFF2-40B4-BE49-F238E27FC236}">
                <a16:creationId xmlns:a16="http://schemas.microsoft.com/office/drawing/2014/main" id="{CF3B589F-B544-3404-5402-E047F2180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86" y="6191506"/>
            <a:ext cx="1177667" cy="41421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C17543-35FE-66A4-C30D-C3F4676A1062}"/>
              </a:ext>
            </a:extLst>
          </p:cNvPr>
          <p:cNvGrpSpPr/>
          <p:nvPr/>
        </p:nvGrpSpPr>
        <p:grpSpPr>
          <a:xfrm>
            <a:off x="9662540" y="6087215"/>
            <a:ext cx="1134333" cy="594641"/>
            <a:chOff x="12409519" y="39228006"/>
            <a:chExt cx="5769242" cy="2867437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6595DF8-6621-95DE-C093-0F50F3989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5"/>
            <a:stretch/>
          </p:blipFill>
          <p:spPr>
            <a:xfrm>
              <a:off x="12409519" y="39228006"/>
              <a:ext cx="5640756" cy="133038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E9036D2-829A-DCCA-AAF0-8669623A6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7" t="-4690" b="1"/>
            <a:stretch/>
          </p:blipFill>
          <p:spPr>
            <a:xfrm>
              <a:off x="13358630" y="40814833"/>
              <a:ext cx="4820131" cy="1280610"/>
            </a:xfrm>
            <a:prstGeom prst="rect">
              <a:avLst/>
            </a:prstGeom>
          </p:spPr>
        </p:pic>
      </p:grpSp>
      <p:pic>
        <p:nvPicPr>
          <p:cNvPr id="65" name="Picture 64" descr="Text&#10;&#10;Description automatically generated">
            <a:extLst>
              <a:ext uri="{FF2B5EF4-FFF2-40B4-BE49-F238E27FC236}">
                <a16:creationId xmlns:a16="http://schemas.microsoft.com/office/drawing/2014/main" id="{6CBD2573-F0D2-C5D9-FE31-5F93E022002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2054" y="6197013"/>
            <a:ext cx="927226" cy="4032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1805758-D5A3-CB71-9DE6-6BE3375B8BA7}"/>
              </a:ext>
            </a:extLst>
          </p:cNvPr>
          <p:cNvSpPr txBox="1"/>
          <p:nvPr/>
        </p:nvSpPr>
        <p:spPr>
          <a:xfrm>
            <a:off x="1" y="5452"/>
            <a:ext cx="496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Improve disease prediction</a:t>
            </a:r>
            <a:endParaRPr lang="en-FR" dirty="0">
              <a:solidFill>
                <a:schemeClr val="accent6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C24F9E-5EA1-5583-40D5-AEE35A99C320}"/>
              </a:ext>
            </a:extLst>
          </p:cNvPr>
          <p:cNvSpPr txBox="1"/>
          <p:nvPr/>
        </p:nvSpPr>
        <p:spPr>
          <a:xfrm>
            <a:off x="3092184" y="397606"/>
            <a:ext cx="13126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FR" sz="1400" dirty="0"/>
              <a:t>Surveillance of disease in field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F803EB-9BDC-4324-411F-E5A175C40626}"/>
              </a:ext>
            </a:extLst>
          </p:cNvPr>
          <p:cNvSpPr txBox="1"/>
          <p:nvPr/>
        </p:nvSpPr>
        <p:spPr>
          <a:xfrm>
            <a:off x="1129403" y="3309921"/>
            <a:ext cx="2707859" cy="4909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95" dirty="0">
                <a:solidFill>
                  <a:srgbClr val="15593B"/>
                </a:solidFill>
                <a:latin typeface="Century Gothic" panose="020B0502020202020204" pitchFamily="34" charset="0"/>
              </a:rPr>
              <a:t>Innovation of the Bridge projet : </a:t>
            </a:r>
            <a:r>
              <a:rPr lang="en-FR" sz="1295" b="1" dirty="0">
                <a:solidFill>
                  <a:srgbClr val="15593B"/>
                </a:solidFill>
                <a:latin typeface="Century Gothic" panose="020B0502020202020204" pitchFamily="34" charset="0"/>
              </a:rPr>
              <a:t>PRESENCE OF PATHOGENS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917F49D-F24A-09EE-7A2A-D6A7FC790DAB}"/>
              </a:ext>
            </a:extLst>
          </p:cNvPr>
          <p:cNvCxnSpPr>
            <a:cxnSpLocks/>
            <a:stCxn id="71" idx="0"/>
            <a:endCxn id="75" idx="2"/>
          </p:cNvCxnSpPr>
          <p:nvPr/>
        </p:nvCxnSpPr>
        <p:spPr>
          <a:xfrm flipH="1" flipV="1">
            <a:off x="2481633" y="2985224"/>
            <a:ext cx="1700" cy="324697"/>
          </a:xfrm>
          <a:prstGeom prst="straightConnector1">
            <a:avLst/>
          </a:prstGeom>
          <a:ln>
            <a:solidFill>
              <a:srgbClr val="1559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F37F2D3-78B7-4681-55B4-A3BE986E4D35}"/>
              </a:ext>
            </a:extLst>
          </p:cNvPr>
          <p:cNvSpPr txBox="1"/>
          <p:nvPr/>
        </p:nvSpPr>
        <p:spPr>
          <a:xfrm>
            <a:off x="744833" y="2200394"/>
            <a:ext cx="3473599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Century Gothic" panose="020B0502020202020204" pitchFamily="34" charset="0"/>
              </a:rPr>
              <a:t>Decision support for the winemaker: treat only where </a:t>
            </a:r>
          </a:p>
          <a:p>
            <a:r>
              <a:rPr lang="en-GB" sz="1500" dirty="0">
                <a:latin typeface="Century Gothic" panose="020B0502020202020204" pitchFamily="34" charset="0"/>
              </a:rPr>
              <a:t>and when it is necessary!</a:t>
            </a:r>
            <a:endParaRPr lang="en-FR" sz="1500" dirty="0">
              <a:latin typeface="Century Gothic" panose="020B0502020202020204" pitchFamily="34" charset="0"/>
            </a:endParaRPr>
          </a:p>
        </p:txBody>
      </p:sp>
      <p:pic>
        <p:nvPicPr>
          <p:cNvPr id="76" name="Picture 8" descr="Man question icon Images, Stock Photos &amp; Vectors | Shutterstock">
            <a:extLst>
              <a:ext uri="{FF2B5EF4-FFF2-40B4-BE49-F238E27FC236}">
                <a16:creationId xmlns:a16="http://schemas.microsoft.com/office/drawing/2014/main" id="{E076E54D-3968-DB73-C940-8F405BB4B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29" b="90000" l="23887" r="69636">
                        <a14:foregroundMark x1="52632" y1="89286" x2="52632" y2="89286"/>
                        <a14:foregroundMark x1="40486" y1="90357" x2="40486" y2="90357"/>
                        <a14:foregroundMark x1="70040" y1="9643" x2="70040" y2="9643"/>
                        <a14:foregroundMark x1="62348" y1="6429" x2="62348" y2="6429"/>
                        <a14:foregroundMark x1="65992" y1="18571" x2="65992" y2="1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7" t="2068" r="24520" b="7219"/>
          <a:stretch/>
        </p:blipFill>
        <p:spPr bwMode="auto">
          <a:xfrm>
            <a:off x="3688770" y="2213109"/>
            <a:ext cx="499776" cy="77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896BD725-175B-B842-9C73-D0354ED44DA3}"/>
              </a:ext>
            </a:extLst>
          </p:cNvPr>
          <p:cNvSpPr txBox="1"/>
          <p:nvPr/>
        </p:nvSpPr>
        <p:spPr>
          <a:xfrm>
            <a:off x="295024" y="397606"/>
            <a:ext cx="174128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FR" sz="1400" dirty="0"/>
              <a:t>Metrological Data + AgroMétéo Model</a:t>
            </a:r>
          </a:p>
          <a:p>
            <a:r>
              <a:rPr lang="en-FR" sz="1400" dirty="0"/>
              <a:t>(www.agrometeo.ch)</a:t>
            </a:r>
          </a:p>
        </p:txBody>
      </p:sp>
      <p:pic>
        <p:nvPicPr>
          <p:cNvPr id="78" name="Picture 6" descr="Vector Icône De Feuille De Vigne Avec La Vigne Clip Art Libres De Droits ,  Vecteurs Et Illustration. Image 61829894.">
            <a:extLst>
              <a:ext uri="{FF2B5EF4-FFF2-40B4-BE49-F238E27FC236}">
                <a16:creationId xmlns:a16="http://schemas.microsoft.com/office/drawing/2014/main" id="{17DA55D8-A9EF-D2A9-0E1D-4452EC21C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556" b="79556" l="14222" r="84889">
                        <a14:foregroundMark x1="14444" y1="63333" x2="14444" y2="63333"/>
                        <a14:foregroundMark x1="60222" y1="23556" x2="60222" y2="23556"/>
                        <a14:foregroundMark x1="84889" y1="34667" x2="84889" y2="3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16835" r="6463" b="13468"/>
          <a:stretch/>
        </p:blipFill>
        <p:spPr bwMode="auto">
          <a:xfrm>
            <a:off x="1107966" y="1390666"/>
            <a:ext cx="413042" cy="3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491771C4-59DC-7E78-3F1C-0CF3A399EA28}"/>
              </a:ext>
            </a:extLst>
          </p:cNvPr>
          <p:cNvGrpSpPr/>
          <p:nvPr/>
        </p:nvGrpSpPr>
        <p:grpSpPr>
          <a:xfrm>
            <a:off x="760969" y="1393990"/>
            <a:ext cx="395220" cy="350544"/>
            <a:chOff x="1204453" y="2099109"/>
            <a:chExt cx="1873044" cy="1877242"/>
          </a:xfrm>
        </p:grpSpPr>
        <p:pic>
          <p:nvPicPr>
            <p:cNvPr id="80" name="Picture 2" descr="graphique simple des icônes météo 2060804 - Telecharger Vectoriel Gratuit,  Clipart Graphique, Vecteur Dessins et Pictogramme Gratuit">
              <a:extLst>
                <a:ext uri="{FF2B5EF4-FFF2-40B4-BE49-F238E27FC236}">
                  <a16:creationId xmlns:a16="http://schemas.microsoft.com/office/drawing/2014/main" id="{F3EBD6D5-D8BC-399D-F193-7231D156F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5102" b="44694" l="38673" r="61224">
                          <a14:foregroundMark x1="38673" y1="38265" x2="38673" y2="38265"/>
                          <a14:foregroundMark x1="54898" y1="25204" x2="54898" y2="25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6" t="22652" r="35952" b="52832"/>
            <a:stretch/>
          </p:blipFill>
          <p:spPr bwMode="auto">
            <a:xfrm>
              <a:off x="1204453" y="2099109"/>
              <a:ext cx="1873044" cy="168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graphique simple des icônes météo 2060804 - Telecharger Vectoriel Gratuit,  Clipart Graphique, Vecteur Dessins et Pictogramme Gratuit">
              <a:extLst>
                <a:ext uri="{FF2B5EF4-FFF2-40B4-BE49-F238E27FC236}">
                  <a16:creationId xmlns:a16="http://schemas.microsoft.com/office/drawing/2014/main" id="{CDEA42B1-FC36-1AD4-BF8D-6A8F914164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59" b="23776" l="73163" r="94184">
                          <a14:foregroundMark x1="77449" y1="9184" x2="77449" y2="9184"/>
                          <a14:foregroundMark x1="81735" y1="3163" x2="81735" y2="3163"/>
                          <a14:foregroundMark x1="93980" y1="13163" x2="93980" y2="13163"/>
                          <a14:foregroundMark x1="73265" y1="12857" x2="73265" y2="12857"/>
                          <a14:foregroundMark x1="81837" y1="15306" x2="81837" y2="15306"/>
                          <a14:foregroundMark x1="85918" y1="17347" x2="85918" y2="17347"/>
                          <a14:foregroundMark x1="81531" y1="13980" x2="81531" y2="13980"/>
                          <a14:foregroundMark x1="78163" y1="20918" x2="78163" y2="20918"/>
                          <a14:foregroundMark x1="83163" y1="21122" x2="83163" y2="21122"/>
                          <a14:foregroundMark x1="81939" y1="22245" x2="81939" y2="22245"/>
                          <a14:foregroundMark x1="87143" y1="22245" x2="87143" y2="22245"/>
                          <a14:foregroundMark x1="86633" y1="23776" x2="86633" y2="23776"/>
                          <a14:foregroundMark x1="85918" y1="14694" x2="85918" y2="14694"/>
                          <a14:backgroundMark x1="72857" y1="12959" x2="72857" y2="12959"/>
                          <a14:backgroundMark x1="72857" y1="12959" x2="72857" y2="12959"/>
                          <a14:backgroundMark x1="72857" y1="12959" x2="72857" y2="12959"/>
                          <a14:backgroundMark x1="72857" y1="13061" x2="72857" y2="13061"/>
                          <a14:backgroundMark x1="85510" y1="14796" x2="85510" y2="14796"/>
                          <a14:backgroundMark x1="85510" y1="14796" x2="85510" y2="14796"/>
                          <a14:backgroundMark x1="85510" y1="14796" x2="85510" y2="147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12" t="1666" r="3222" b="75167"/>
            <a:stretch/>
          </p:blipFill>
          <p:spPr bwMode="auto">
            <a:xfrm>
              <a:off x="1204453" y="2387583"/>
              <a:ext cx="1760219" cy="158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" name="Picture 10" descr="Computer monitor symbol Royalty Free Vector Image">
            <a:extLst>
              <a:ext uri="{FF2B5EF4-FFF2-40B4-BE49-F238E27FC236}">
                <a16:creationId xmlns:a16="http://schemas.microsoft.com/office/drawing/2014/main" id="{3F702764-84C3-9646-B200-E05CFBBE8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15410" r="7917" b="21903"/>
          <a:stretch/>
        </p:blipFill>
        <p:spPr bwMode="auto">
          <a:xfrm>
            <a:off x="601626" y="1165738"/>
            <a:ext cx="1120725" cy="90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ross 82">
            <a:extLst>
              <a:ext uri="{FF2B5EF4-FFF2-40B4-BE49-F238E27FC236}">
                <a16:creationId xmlns:a16="http://schemas.microsoft.com/office/drawing/2014/main" id="{6A214A61-4CD0-16C1-AE2A-BF997C99F7BC}"/>
              </a:ext>
            </a:extLst>
          </p:cNvPr>
          <p:cNvSpPr/>
          <p:nvPr/>
        </p:nvSpPr>
        <p:spPr>
          <a:xfrm>
            <a:off x="2244451" y="1428130"/>
            <a:ext cx="199658" cy="188171"/>
          </a:xfrm>
          <a:prstGeom prst="plus">
            <a:avLst>
              <a:gd name="adj" fmla="val 4040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579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29BDC00-822D-5F83-7E6C-7C5CB8857B7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746" t="3537" r="6447" b="24717"/>
          <a:stretch/>
        </p:blipFill>
        <p:spPr>
          <a:xfrm>
            <a:off x="2746828" y="955177"/>
            <a:ext cx="970864" cy="11245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815671C-6D59-DCAA-3467-53B6639C097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065" t="27053" r="10231" b="4640"/>
          <a:stretch/>
        </p:blipFill>
        <p:spPr>
          <a:xfrm>
            <a:off x="3816252" y="967891"/>
            <a:ext cx="970864" cy="1124597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F14B175-00C3-98C1-10C2-6C61486EB2A6}"/>
              </a:ext>
            </a:extLst>
          </p:cNvPr>
          <p:cNvGrpSpPr/>
          <p:nvPr/>
        </p:nvGrpSpPr>
        <p:grpSpPr>
          <a:xfrm>
            <a:off x="4953948" y="1599991"/>
            <a:ext cx="6999976" cy="3702450"/>
            <a:chOff x="3314034" y="592178"/>
            <a:chExt cx="3283360" cy="219468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4519333-6318-41C4-0D13-03FF1C24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14034" y="592178"/>
              <a:ext cx="3283360" cy="2194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44B617A-04ED-9DD2-8E56-B89AF5FF11B0}"/>
                </a:ext>
              </a:extLst>
            </p:cNvPr>
            <p:cNvSpPr txBox="1"/>
            <p:nvPr/>
          </p:nvSpPr>
          <p:spPr>
            <a:xfrm>
              <a:off x="3679262" y="639551"/>
              <a:ext cx="622598" cy="20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FR" sz="863" dirty="0">
                  <a:solidFill>
                    <a:srgbClr val="15593B"/>
                  </a:solidFill>
                </a:rPr>
                <a:t>Holospore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6FE1E26-CD7C-5CEB-0107-AC194302AC34}"/>
                </a:ext>
              </a:extLst>
            </p:cNvPr>
            <p:cNvSpPr txBox="1"/>
            <p:nvPr/>
          </p:nvSpPr>
          <p:spPr>
            <a:xfrm>
              <a:off x="3684314" y="1746540"/>
              <a:ext cx="662603" cy="20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FR" sz="863" dirty="0">
                  <a:solidFill>
                    <a:srgbClr val="15593B"/>
                  </a:solidFill>
                </a:rPr>
                <a:t>AgroMétéo</a:t>
              </a:r>
            </a:p>
          </p:txBody>
        </p:sp>
      </p:grpSp>
      <p:pic>
        <p:nvPicPr>
          <p:cNvPr id="90" name="Picture 89" descr="Arrow&#10;&#10;Description automatically generated with medium confidence">
            <a:extLst>
              <a:ext uri="{FF2B5EF4-FFF2-40B4-BE49-F238E27FC236}">
                <a16:creationId xmlns:a16="http://schemas.microsoft.com/office/drawing/2014/main" id="{AC8E2075-DA87-9AB5-ECEA-F93A5C45FD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4833" y="4398832"/>
            <a:ext cx="3769672" cy="2515165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DD7B433E-5EAB-894C-ABB9-4E8ADEDA8085}"/>
              </a:ext>
            </a:extLst>
          </p:cNvPr>
          <p:cNvGrpSpPr/>
          <p:nvPr/>
        </p:nvGrpSpPr>
        <p:grpSpPr>
          <a:xfrm>
            <a:off x="6239615" y="6165278"/>
            <a:ext cx="808142" cy="424987"/>
            <a:chOff x="9232469" y="5809255"/>
            <a:chExt cx="1011397" cy="479384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3FA045E-506F-051C-52B0-C1796DB10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7" t="49428"/>
            <a:stretch/>
          </p:blipFill>
          <p:spPr>
            <a:xfrm>
              <a:off x="9232469" y="6043894"/>
              <a:ext cx="1011397" cy="24474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4875D57-F24B-992B-C776-030999BA8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21" b="49428"/>
            <a:stretch/>
          </p:blipFill>
          <p:spPr>
            <a:xfrm>
              <a:off x="9237147" y="5809255"/>
              <a:ext cx="577148" cy="244745"/>
            </a:xfrm>
            <a:prstGeom prst="rect">
              <a:avLst/>
            </a:prstGeom>
          </p:spPr>
        </p:pic>
      </p:grpSp>
      <p:pic>
        <p:nvPicPr>
          <p:cNvPr id="94" name="Picture 93" descr="Logo&#10;&#10;Description automatically generated with medium confidence">
            <a:extLst>
              <a:ext uri="{FF2B5EF4-FFF2-40B4-BE49-F238E27FC236}">
                <a16:creationId xmlns:a16="http://schemas.microsoft.com/office/drawing/2014/main" id="{16528DB7-E69E-8E04-77AC-79E56456CD9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04799" y="6121046"/>
            <a:ext cx="928793" cy="50449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6AB9F8EF-321D-4CD6-8FA1-327A2F208D9F}"/>
              </a:ext>
            </a:extLst>
          </p:cNvPr>
          <p:cNvSpPr txBox="1"/>
          <p:nvPr/>
        </p:nvSpPr>
        <p:spPr>
          <a:xfrm>
            <a:off x="5016703" y="5278705"/>
            <a:ext cx="6840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5593B"/>
                </a:solidFill>
                <a:latin typeface="Century Gothic" panose="020B0502020202020204" pitchFamily="34" charset="0"/>
              </a:rPr>
              <a:t>Using </a:t>
            </a:r>
            <a:r>
              <a:rPr lang="en-GB" sz="1600" b="1" dirty="0">
                <a:solidFill>
                  <a:srgbClr val="15593B"/>
                </a:solidFill>
                <a:latin typeface="Century Gothic" panose="020B0502020202020204" pitchFamily="34" charset="0"/>
              </a:rPr>
              <a:t>deep learning neural networks </a:t>
            </a:r>
            <a:r>
              <a:rPr lang="en-GB" sz="1600" dirty="0">
                <a:solidFill>
                  <a:srgbClr val="15593B"/>
                </a:solidFill>
                <a:latin typeface="Century Gothic" panose="020B0502020202020204" pitchFamily="34" charset="0"/>
              </a:rPr>
              <a:t>to identify downy and powdery mildew spores automatically</a:t>
            </a:r>
            <a:endParaRPr lang="en-FR" sz="1600" dirty="0">
              <a:solidFill>
                <a:srgbClr val="15593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915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145</Words>
  <Application>Microsoft Macintosh PowerPoint</Application>
  <PresentationFormat>Widescreen</PresentationFormat>
  <Paragraphs>23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Tahoma</vt:lpstr>
      <vt:lpstr>Verdana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Tessa Chiara Basso</dc:creator>
  <cp:lastModifiedBy>Tessa Chiara Basso</cp:lastModifiedBy>
  <cp:revision>8</cp:revision>
  <dcterms:created xsi:type="dcterms:W3CDTF">2022-09-15T11:51:43Z</dcterms:created>
  <dcterms:modified xsi:type="dcterms:W3CDTF">2022-09-15T14:27:06Z</dcterms:modified>
</cp:coreProperties>
</file>