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5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7" r:id="rId8"/>
    <p:sldMasterId id="2147483849" r:id="rId9"/>
  </p:sldMasterIdLst>
  <p:notesMasterIdLst>
    <p:notesMasterId r:id="rId22"/>
  </p:notesMasterIdLst>
  <p:handoutMasterIdLst>
    <p:handoutMasterId r:id="rId23"/>
  </p:handoutMasterIdLst>
  <p:sldIdLst>
    <p:sldId id="613" r:id="rId10"/>
    <p:sldId id="612" r:id="rId11"/>
    <p:sldId id="615" r:id="rId12"/>
    <p:sldId id="614" r:id="rId13"/>
    <p:sldId id="616" r:id="rId14"/>
    <p:sldId id="618" r:id="rId15"/>
    <p:sldId id="619" r:id="rId16"/>
    <p:sldId id="620" r:id="rId17"/>
    <p:sldId id="621" r:id="rId18"/>
    <p:sldId id="622" r:id="rId19"/>
    <p:sldId id="623" r:id="rId20"/>
    <p:sldId id="624" r:id="rId21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320" userDrawn="1">
          <p15:clr>
            <a:srgbClr val="A4A3A4"/>
          </p15:clr>
        </p15:guide>
        <p15:guide id="4" orient="horz" pos="2115" userDrawn="1">
          <p15:clr>
            <a:srgbClr val="A4A3A4"/>
          </p15:clr>
        </p15:guide>
        <p15:guide id="5" orient="horz" pos="2523" userDrawn="1">
          <p15:clr>
            <a:srgbClr val="A4A3A4"/>
          </p15:clr>
        </p15:guide>
        <p15:guide id="6" orient="horz" pos="4247" userDrawn="1">
          <p15:clr>
            <a:srgbClr val="A4A3A4"/>
          </p15:clr>
        </p15:guide>
        <p15:guide id="7" orient="horz" pos="3974">
          <p15:clr>
            <a:srgbClr val="A4A3A4"/>
          </p15:clr>
        </p15:guide>
        <p15:guide id="8" pos="3379" userDrawn="1">
          <p15:clr>
            <a:srgbClr val="A4A3A4"/>
          </p15:clr>
        </p15:guide>
        <p15:guide id="9" orient="horz" pos="1616" userDrawn="1">
          <p15:clr>
            <a:srgbClr val="A4A3A4"/>
          </p15:clr>
        </p15:guide>
        <p15:guide id="10" orient="horz" pos="436" userDrawn="1">
          <p15:clr>
            <a:srgbClr val="A4A3A4"/>
          </p15:clr>
        </p15:guide>
        <p15:guide id="11" pos="249" userDrawn="1">
          <p15:clr>
            <a:srgbClr val="A4A3A4"/>
          </p15:clr>
        </p15:guide>
        <p15:guide id="12" pos="567" userDrawn="1">
          <p15:clr>
            <a:srgbClr val="A4A3A4"/>
          </p15:clr>
        </p15:guide>
        <p15:guide id="13" orient="horz" pos="1389" userDrawn="1">
          <p15:clr>
            <a:srgbClr val="A4A3A4"/>
          </p15:clr>
        </p15:guide>
        <p15:guide id="14" pos="204" userDrawn="1">
          <p15:clr>
            <a:srgbClr val="A4A3A4"/>
          </p15:clr>
        </p15:guide>
        <p15:guide id="15" pos="56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Strub" initials="SS" lastIdx="1" clrIdx="0">
    <p:extLst>
      <p:ext uri="{19B8F6BF-5375-455C-9EA6-DF929625EA0E}">
        <p15:presenceInfo xmlns:p15="http://schemas.microsoft.com/office/powerpoint/2012/main" userId="dea454c4554831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EBEBEB"/>
    <a:srgbClr val="1481D8"/>
    <a:srgbClr val="86DB78"/>
    <a:srgbClr val="91E980"/>
    <a:srgbClr val="97E983"/>
    <a:srgbClr val="B2EEB2"/>
    <a:srgbClr val="7FB0E9"/>
    <a:srgbClr val="ABDEED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 autoAdjust="0"/>
    <p:restoredTop sz="87444"/>
  </p:normalViewPr>
  <p:slideViewPr>
    <p:cSldViewPr snapToObjects="1">
      <p:cViewPr varScale="1">
        <p:scale>
          <a:sx n="100" d="100"/>
          <a:sy n="100" d="100"/>
        </p:scale>
        <p:origin x="2160" y="176"/>
      </p:cViewPr>
      <p:guideLst>
        <p:guide orient="horz" pos="4320"/>
        <p:guide orient="horz" pos="2115"/>
        <p:guide orient="horz" pos="2523"/>
        <p:guide orient="horz" pos="4247"/>
        <p:guide orient="horz" pos="3974"/>
        <p:guide pos="3379"/>
        <p:guide orient="horz" pos="1616"/>
        <p:guide orient="horz" pos="436"/>
        <p:guide pos="249"/>
        <p:guide pos="567"/>
        <p:guide orient="horz" pos="1389"/>
        <p:guide pos="204"/>
        <p:guide pos="5692"/>
      </p:guideLst>
    </p:cSldViewPr>
  </p:slideViewPr>
  <p:outlineViewPr>
    <p:cViewPr>
      <p:scale>
        <a:sx n="33" d="100"/>
        <a:sy n="33" d="100"/>
      </p:scale>
      <p:origin x="0" y="-3008"/>
    </p:cViewPr>
  </p:outlineViewPr>
  <p:notesTextViewPr>
    <p:cViewPr>
      <p:scale>
        <a:sx n="145" d="100"/>
        <a:sy n="14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10DF1-1269-6D4A-9621-A3B8154A2E18}" type="datetimeFigureOut">
              <a:rPr lang="de-DE" smtClean="0">
                <a:latin typeface="Arial" panose="020B0604020202020204" pitchFamily="34" charset="0"/>
              </a:rPr>
              <a:t>23.10.22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67F9-0121-424E-BBD0-5352DCCD13D6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26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23.10.22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GB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 this presentation we focus on methods for galactic binaries. Large number of sim source..</a:t>
                </a:r>
              </a:p>
              <a:p>
                <a:br>
                  <a:rPr lang="en-GB" dirty="0"/>
                </a:b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1481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786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23464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271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212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632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7767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518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746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sym typeface="Wingdings" pitchFamily="2" charset="2"/>
                  </a:rPr>
                  <a:t>we can formulate a least squares problem that is associated with the tri-linear approximation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sym typeface="Wingdings" pitchFamily="2" charset="2"/>
                  </a:rPr>
                  <a:t>The parameters can be derived by exploiting the special structure of the tri-linear approximation: when fixing two of the three TLA parameters, the problem becomes linear in the third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sym typeface="Wingdings" pitchFamily="2" charset="2"/>
                  </a:rPr>
                  <a:t>Hence, we have to solve three linear least squares problems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7231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4394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2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Asses model parameters by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constrained</a:t>
                </a:r>
              </a:p>
              <a:p>
                <a:pPr marL="342900" lvl="0" indent="-342900">
                  <a:buFont typeface="+mj-lt"/>
                  <a:buAutoNum type="romanUcPeriod"/>
                </a:pPr>
                <a:r>
                  <a:rPr lang="en-DE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How well they are supported by the data </a:t>
                </a:r>
                <a:r>
                  <a:rPr lang="de-DE" sz="1400" b="0" i="0">
                    <a:latin typeface="Cambria Math" panose="02040503050406030204" pitchFamily="18" charset="0"/>
                  </a:rPr>
                  <a:t>𝑠</a:t>
                </a: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in Bayes’ theory, the inference problem takes the following form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On the left-side is the posterior distribution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𝑝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𝑠|𝜃</a:t>
                </a:r>
                <a:r>
                  <a:rPr lang="en-DE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 ⃗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,ℳ)</a:t>
                </a:r>
                <a:r>
                  <a:rPr lang="en-DE" dirty="0">
                    <a:effectLst/>
                  </a:rPr>
                  <a:t> </a:t>
                </a:r>
                <a:r>
                  <a:rPr lang="en-GB" sz="1200" dirty="0"/>
                  <a:t>conditional probability distribution that encodes the probability to observe data </a:t>
                </a:r>
                <a:r>
                  <a:rPr lang="en-GB" sz="1200" i="0">
                    <a:latin typeface="Cambria Math" panose="02040503050406030204" pitchFamily="18" charset="0"/>
                  </a:rPr>
                  <a:t>𝑠</a:t>
                </a:r>
                <a:r>
                  <a:rPr lang="en-GB" sz="1200" dirty="0"/>
                  <a:t> assuming that model parameters </a:t>
                </a:r>
                <a:r>
                  <a:rPr lang="en-GB" sz="1200" i="0">
                    <a:latin typeface="Cambria Math" panose="02040503050406030204" pitchFamily="18" charset="0"/>
                  </a:rPr>
                  <a:t>𝜃</a:t>
                </a:r>
                <a:r>
                  <a:rPr lang="en-DE" sz="1200" i="0">
                    <a:latin typeface="Cambria Math" panose="02040503050406030204" pitchFamily="18" charset="0"/>
                  </a:rPr>
                  <a:t> ⃗</a:t>
                </a:r>
                <a:r>
                  <a:rPr lang="en-GB" sz="1200" dirty="0"/>
                  <a:t> and model space </a:t>
                </a:r>
                <a:r>
                  <a:rPr lang="en-GB" sz="1200" i="0">
                    <a:latin typeface="Cambria Math" panose="02040503050406030204" pitchFamily="18" charset="0"/>
                  </a:rPr>
                  <a:t>ℳ</a:t>
                </a:r>
                <a:r>
                  <a:rPr lang="en-GB" sz="1200" dirty="0"/>
                  <a:t> are true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</a:t>
                </a:r>
                <a:r>
                  <a:rPr lang="en-GB" sz="1200" dirty="0"/>
                  <a:t> “</a:t>
                </a:r>
                <a:r>
                  <a:rPr lang="en-GB" sz="1200" i="1" dirty="0"/>
                  <a:t>goodness of fit</a:t>
                </a:r>
                <a:r>
                  <a:rPr lang="en-GB" sz="1200" dirty="0"/>
                  <a:t>” measure</a:t>
                </a:r>
                <a:br>
                  <a:rPr lang="en-GB" sz="1200" dirty="0"/>
                </a:br>
                <a:r>
                  <a:rPr lang="en-GB" sz="1200" dirty="0">
                    <a:sym typeface="Wingdings" pitchFamily="2" charset="2"/>
                  </a:rPr>
                  <a:t> likelihood</a:t>
                </a:r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904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448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5562777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961767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5785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7969210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1758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562096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880376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53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4342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459012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80120744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1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899916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327334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3717295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352424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25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9265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303036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661794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9829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1002461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66209820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12793120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515238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888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676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2066685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779206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5585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0221650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6605893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0645615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49647876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875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4107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7517808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63400408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2314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5021324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5242492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2005490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9235806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2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875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228770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61656635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150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1213513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04682289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1685999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8104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3774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796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0632589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16174986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877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475316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725194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9712769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852911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321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2017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0180771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7206958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4902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051390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300031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0536802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8853380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268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237587"/>
            <a:ext cx="966978" cy="15773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6CE2281-BB61-1E41-B2B7-ECC70150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7228C0E-8FE4-A548-8503-3C7D7410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C53B85-3D30-674A-9B5D-FEA57F9D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77483-766C-D248-8F53-289338EB3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0034" y="12195"/>
            <a:ext cx="859741" cy="6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117995" y="127774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34920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58641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7841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2132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02101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85308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91346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LISA Symposium 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34262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63" Type="http://schemas.openxmlformats.org/officeDocument/2006/relationships/image" Target="../media/image78.png"/><Relationship Id="rId68" Type="http://schemas.openxmlformats.org/officeDocument/2006/relationships/image" Target="../media/image83.png"/><Relationship Id="rId84" Type="http://schemas.openxmlformats.org/officeDocument/2006/relationships/image" Target="../media/image99.png"/><Relationship Id="rId16" Type="http://schemas.openxmlformats.org/officeDocument/2006/relationships/image" Target="../media/image31.png"/><Relationship Id="rId11" Type="http://schemas.openxmlformats.org/officeDocument/2006/relationships/image" Target="../media/image26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74" Type="http://schemas.openxmlformats.org/officeDocument/2006/relationships/image" Target="../media/image89.png"/><Relationship Id="rId79" Type="http://schemas.openxmlformats.org/officeDocument/2006/relationships/image" Target="../media/image94.png"/><Relationship Id="rId5" Type="http://schemas.openxmlformats.org/officeDocument/2006/relationships/image" Target="../media/image20.png"/><Relationship Id="rId61" Type="http://schemas.openxmlformats.org/officeDocument/2006/relationships/image" Target="../media/image76.png"/><Relationship Id="rId82" Type="http://schemas.openxmlformats.org/officeDocument/2006/relationships/image" Target="../media/image97.png"/><Relationship Id="rId19" Type="http://schemas.openxmlformats.org/officeDocument/2006/relationships/image" Target="../media/image3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64" Type="http://schemas.openxmlformats.org/officeDocument/2006/relationships/image" Target="../media/image79.png"/><Relationship Id="rId69" Type="http://schemas.openxmlformats.org/officeDocument/2006/relationships/image" Target="../media/image84.png"/><Relationship Id="rId77" Type="http://schemas.openxmlformats.org/officeDocument/2006/relationships/image" Target="../media/image92.png"/><Relationship Id="rId8" Type="http://schemas.openxmlformats.org/officeDocument/2006/relationships/image" Target="../media/image23.png"/><Relationship Id="rId51" Type="http://schemas.openxmlformats.org/officeDocument/2006/relationships/image" Target="../media/image66.png"/><Relationship Id="rId72" Type="http://schemas.openxmlformats.org/officeDocument/2006/relationships/image" Target="../media/image87.png"/><Relationship Id="rId80" Type="http://schemas.openxmlformats.org/officeDocument/2006/relationships/image" Target="../media/image95.png"/><Relationship Id="rId3" Type="http://schemas.openxmlformats.org/officeDocument/2006/relationships/notesSlide" Target="../notesSlides/notesSlide11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67" Type="http://schemas.openxmlformats.org/officeDocument/2006/relationships/image" Target="../media/image82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54" Type="http://schemas.openxmlformats.org/officeDocument/2006/relationships/image" Target="../media/image69.png"/><Relationship Id="rId62" Type="http://schemas.openxmlformats.org/officeDocument/2006/relationships/image" Target="../media/image77.png"/><Relationship Id="rId70" Type="http://schemas.openxmlformats.org/officeDocument/2006/relationships/image" Target="../media/image85.png"/><Relationship Id="rId75" Type="http://schemas.openxmlformats.org/officeDocument/2006/relationships/image" Target="../media/image90.png"/><Relationship Id="rId83" Type="http://schemas.openxmlformats.org/officeDocument/2006/relationships/image" Target="../media/image98.png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65" Type="http://schemas.openxmlformats.org/officeDocument/2006/relationships/image" Target="../media/image80.png"/><Relationship Id="rId73" Type="http://schemas.openxmlformats.org/officeDocument/2006/relationships/image" Target="../media/image88.png"/><Relationship Id="rId78" Type="http://schemas.openxmlformats.org/officeDocument/2006/relationships/image" Target="../media/image93.png"/><Relationship Id="rId81" Type="http://schemas.openxmlformats.org/officeDocument/2006/relationships/image" Target="../media/image9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9" Type="http://schemas.openxmlformats.org/officeDocument/2006/relationships/image" Target="../media/image54.png"/><Relationship Id="rId34" Type="http://schemas.openxmlformats.org/officeDocument/2006/relationships/image" Target="../media/image49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6" Type="http://schemas.openxmlformats.org/officeDocument/2006/relationships/image" Target="../media/image91.png"/><Relationship Id="rId7" Type="http://schemas.openxmlformats.org/officeDocument/2006/relationships/image" Target="../media/image22.png"/><Relationship Id="rId71" Type="http://schemas.openxmlformats.org/officeDocument/2006/relationships/image" Target="../media/image86.png"/><Relationship Id="rId2" Type="http://schemas.openxmlformats.org/officeDocument/2006/relationships/slideLayout" Target="../slideLayouts/slideLayout9.xml"/><Relationship Id="rId29" Type="http://schemas.openxmlformats.org/officeDocument/2006/relationships/image" Target="../media/image44.png"/><Relationship Id="rId24" Type="http://schemas.openxmlformats.org/officeDocument/2006/relationships/image" Target="../media/image39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66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video" Target="../media/media1.mp4"/><Relationship Id="rId7" Type="http://schemas.openxmlformats.org/officeDocument/2006/relationships/image" Target="../media/image100.png"/><Relationship Id="rId12" Type="http://schemas.openxmlformats.org/officeDocument/2006/relationships/image" Target="../media/image16.emf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15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4.e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1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Research focus in EEG team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el 8">
            <a:extLst>
              <a:ext uri="{FF2B5EF4-FFF2-40B4-BE49-F238E27FC236}">
                <a16:creationId xmlns:a16="http://schemas.microsoft.com/office/drawing/2014/main" id="{64758A27-281F-E2BE-2716-15360DA3830E}"/>
              </a:ext>
            </a:extLst>
          </p:cNvPr>
          <p:cNvSpPr txBox="1">
            <a:spLocks/>
          </p:cNvSpPr>
          <p:nvPr/>
        </p:nvSpPr>
        <p:spPr bwMode="gray">
          <a:xfrm>
            <a:off x="827584" y="1763052"/>
            <a:ext cx="7182048" cy="14499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numCol="2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Geophysics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problems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Fast algorithms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Signal processing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Mathematical modelling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Scientific computing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Machine learning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Bayesian statistics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E9A61-D618-0D87-60B9-E6AD9975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461" y="3356992"/>
            <a:ext cx="5554699" cy="312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865D8-C8AF-A416-175F-5D4C5DEF90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31592" b="13980"/>
          <a:stretch/>
        </p:blipFill>
        <p:spPr>
          <a:xfrm>
            <a:off x="4716016" y="44624"/>
            <a:ext cx="4283968" cy="1661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13D93-35EC-023A-20F6-52B189159B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6337" r="8123"/>
          <a:stretch/>
        </p:blipFill>
        <p:spPr>
          <a:xfrm>
            <a:off x="7485429" y="4664744"/>
            <a:ext cx="1516457" cy="17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83CED-1CDE-EEF2-778B-A78BE9D9D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74" y="4680520"/>
            <a:ext cx="1320826" cy="1772816"/>
          </a:xfrm>
          <a:prstGeom prst="rect">
            <a:avLst/>
          </a:prstGeom>
        </p:spPr>
      </p:pic>
      <p:pic>
        <p:nvPicPr>
          <p:cNvPr id="8" name="Picture 2" descr="Visiting Scientists – Exploration and Environmental Geophysics | ETH Zurich">
            <a:extLst>
              <a:ext uri="{FF2B5EF4-FFF2-40B4-BE49-F238E27FC236}">
                <a16:creationId xmlns:a16="http://schemas.microsoft.com/office/drawing/2014/main" id="{8C4A9BF8-D678-587C-79E7-947594AA5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7"/>
          <a:stretch/>
        </p:blipFill>
        <p:spPr bwMode="auto">
          <a:xfrm>
            <a:off x="7452320" y="1860749"/>
            <a:ext cx="1516457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7692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10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 – Full simultaneous source search.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8853F-173A-D969-C256-CE88593FB16C}"/>
              </a:ext>
            </a:extLst>
          </p:cNvPr>
          <p:cNvSpPr txBox="1">
            <a:spLocks/>
          </p:cNvSpPr>
          <p:nvPr/>
        </p:nvSpPr>
        <p:spPr>
          <a:xfrm>
            <a:off x="2527808" y="1514298"/>
            <a:ext cx="3792071" cy="418190"/>
          </a:xfrm>
          <a:prstGeom prst="rect">
            <a:avLst/>
          </a:prstGeom>
        </p:spPr>
        <p:txBody>
          <a:bodyPr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Use Peirce quincuncial projection</a:t>
            </a:r>
          </a:p>
          <a:p>
            <a:r>
              <a:rPr lang="en-GB" sz="1600" dirty="0"/>
              <a:t>to display directions in the universe</a:t>
            </a:r>
            <a:endParaRPr lang="en-CH" sz="16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354AB13-4243-6AA6-C120-4FB67F4FD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4" y="2503469"/>
            <a:ext cx="3616071" cy="3616071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32F4570-D191-31AD-F6EE-45E2EA618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38" y="2503469"/>
            <a:ext cx="3616071" cy="3616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89415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11</a:t>
            </a:fld>
            <a:endParaRPr lang="en-GB" dirty="0">
              <a:latin typeface="+mj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2CC039F-4B5C-AC11-C7F5-C48D66FCD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4637DC9-41D2-A9C2-1A27-7DABB22AC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A334114-AD35-56C8-6421-5DE1E4813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B7345D6-6E04-FBC8-3182-F64FCC220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5C96163-64F0-BCE7-9B79-B132524D8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8911C4-FD24-075C-612C-63AC97076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7E9516-98BB-1482-1381-F829E53F6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87B19E-F282-D1FE-4724-A9ABAB9D0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29A150-6AE6-E983-008F-D114768A9A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507C1-BB5C-B186-FDA0-6A1DDD3E8D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817A4F-FE66-C942-542E-A96CBB7DFB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32BEF5-764C-6BD9-B470-D501C8E325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DA9126-393E-3748-B790-220E55A87D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C9713C-667D-0CAB-4CF5-EA137B6B68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F8980-666D-F3F0-0873-478EE7C74E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1" name="Picture 20" descr="A picture containing web&#10;&#10;Description automatically generated">
            <a:extLst>
              <a:ext uri="{FF2B5EF4-FFF2-40B4-BE49-F238E27FC236}">
                <a16:creationId xmlns:a16="http://schemas.microsoft.com/office/drawing/2014/main" id="{41A1110F-7459-E3C3-2B6C-819A8BFF10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E408B-2467-4AB0-3205-DBAE61042B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EE8152-FFF5-5150-A242-ECFCD74E7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4" name="Picture 23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2FB760FB-87DB-DD0D-2537-2454AA5AD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5" name="Picture 2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BEF017CE-005D-336A-EAC7-6AC58C07E1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6" name="Picture 2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B281F895-077D-0562-1C70-A1BE9C66AA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7" name="Picture 26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9B6D4692-9B72-4AB5-EF31-9B99A24FD37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8" name="Picture 27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46BA2271-7B20-6B6A-6451-14542D4CDE7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29" name="Picture 28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FE89496C-A255-8F1A-980B-3F6986CEE2F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0" name="Picture 29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5C7ACC9E-A6E9-A543-768C-7E4BA9BD75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1" name="Picture 3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E75EF133-1BC7-D407-6FD2-2B2BE7C3288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2" name="Picture 31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A9BDD097-FD64-DD27-6EA7-500324E37F5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9523E7-7845-6070-3DB8-6E5E2E4FB65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BA14D3-F1FC-4511-C3FB-D3C18F1B8E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5" name="Picture 3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A773B298-F9E3-FAFC-EA11-7D229C2BC2D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6" name="Picture 35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5B4DD0A5-5876-BF62-EBDF-968EDC7B2DF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7" name="Picture 36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F3B77C45-523A-14F7-1B06-3D0506FCD34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8" name="Picture 37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D201D2F8-7098-EBD3-0237-7E567753AA9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9" name="Picture 38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1D39C6C4-9D20-4750-E37F-C7014CBFC24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0" name="Picture 39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792A7B22-87BD-30F1-1ECB-B891D898354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1" name="Picture 4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57CCD9FA-0FD9-3874-B19E-E0846BD122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2" name="Picture 41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ECBE24B3-6C8B-3897-30DF-FD3A26C05D5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3" name="Picture 42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BDB5A852-826A-D834-D7D3-0BC824C802D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4" name="Picture 43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896C75EB-312E-028E-10BA-3033DDC6EF1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5" name="Picture 44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099D2288-6875-F3B4-D1E7-7BD936D9A4C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6" name="Picture 45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FDB70151-1CB7-1489-4242-1C6E7C46623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7" name="Picture 46" descr="Radar chart&#10;&#10;Description automatically generated">
            <a:extLst>
              <a:ext uri="{FF2B5EF4-FFF2-40B4-BE49-F238E27FC236}">
                <a16:creationId xmlns:a16="http://schemas.microsoft.com/office/drawing/2014/main" id="{BB0D0FF9-8E3C-139C-D904-F24FF342D9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8" name="Picture 47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CC4D355D-2E44-DB27-4C1B-26B08739F68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49" name="Picture 48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866C675-F36A-1690-189F-336E9AC2F26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0" name="Picture 49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1781146E-B22D-A5AD-3956-B5C67EB6029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1" name="Picture 5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9D72075F-0045-7AD1-0597-8225EDDF231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2" name="Picture 51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3FCA6DD3-A877-6BC7-232A-0EFBCA92920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3" name="Picture 52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F8E90D26-04C5-12E3-C78B-C22F3F8CB97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4" name="Picture 53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503AB27D-F8F3-A2F5-C761-957A8054A4B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5" name="Picture 54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2EB9CD3C-F211-4146-49F7-A3492FF227E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6" name="Picture 55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6C70BE18-1445-C27C-1250-925AEF2E2FE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7" name="Picture 56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A873964D-3634-6FE9-F7AC-B808D52D238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8" name="Picture 57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D736EFB0-E1C4-C09C-CDA4-742AACDB13F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59" name="Picture 58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D7922379-27F6-9D2A-13D1-39DC86EFD233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0" name="Picture 59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F32C75F0-4FB5-2421-8F2A-3408E8A1103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1" name="Picture 6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92D44DCC-62D0-DF21-95A6-F3F3D9B1E3E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2" name="Picture 6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D87DFC9-E824-2D70-A991-E5071C441A2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3" name="Picture 6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C97A33F-A925-1999-D2D2-6828C0E21316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4" name="Picture 6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653C589-F85F-B157-E907-02EE8B5DD68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5" name="Picture 6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8952885-7BA1-88ED-3413-0937809175F6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758B021-EFCA-47A8-B5AF-381AEF442BD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B00DF77-C656-9D16-B820-0733BE40306A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8" name="Picture 6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867374E-2E0F-B4BD-E875-9B7598451CE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0BF7F20-18B8-5169-8723-411FBF06E0D9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0" name="Picture 6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3927712-7940-109D-BCE8-A43EB4A6A159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1" name="Picture 7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8D7E548-C0BF-1484-6E06-7E9C9BE9A6B1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2" name="Picture 7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0AA7F11-774E-1D8C-B7E1-AA17C8A83FD9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3" name="Picture 7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C8A0D7F-A05C-531C-3A14-84FB1ACC9A8D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91FD4E5-C664-3802-0FFC-FC2A44EA6B85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5" name="Picture 7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E7257FA-CA84-26E9-9875-DCD09D55CE92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6" name="Picture 7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00CAE61-98EB-8EC0-93A9-868021A4127D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7" name="Picture 7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847F221-A337-9729-4939-3A1202D6E40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8" name="Picture 7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956C4EB-768D-EB5A-4B59-6FAA3646B517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79" name="Picture 7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26D471A-03A7-656C-7AE8-1194A6770341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0" name="Picture 7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7F3E7E6-FC4F-AA42-6FF3-9AA5BB855334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1" name="Picture 8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449B162-D6A5-F01A-0200-9502F0B47BB9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2" name="Picture 81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6673F809-AC5E-5516-E810-98068471A04A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3" name="Picture 82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7C5A0781-CACC-7E6D-6A57-C44772CBE448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4" name="Picture 83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8CB64A2C-1613-1638-E295-8BB89040CDAD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5" name="Picture 84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4A2F36D7-3F9B-8B30-D484-5D1495720C09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86" name="Picture 85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88BC6E95-E8EE-357D-63C6-87AA511B606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752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2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35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45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60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6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85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6A58C-12E2-4B13-A6FE-4029531CD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10/2022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9AE24-2082-1F99-EC72-33ECB65B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2FB3F-C7A9-F242-CC61-80E9819BFCDC}"/>
              </a:ext>
            </a:extLst>
          </p:cNvPr>
          <p:cNvSpPr txBox="1">
            <a:spLocks/>
          </p:cNvSpPr>
          <p:nvPr/>
        </p:nvSpPr>
        <p:spPr>
          <a:xfrm>
            <a:off x="323850" y="2024064"/>
            <a:ext cx="6984454" cy="4210046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Methods are very fast and estimation can be done on regular consumer GPU hardware</a:t>
            </a:r>
          </a:p>
          <a:p>
            <a:pPr lvl="1"/>
            <a:r>
              <a:rPr lang="en-GB" dirty="0"/>
              <a:t>many of the steps generalize to deal with arbitrary waveforms</a:t>
            </a:r>
          </a:p>
          <a:p>
            <a:pPr lvl="1"/>
            <a:r>
              <a:rPr lang="en-GB" dirty="0"/>
              <a:t>some method development needed to replace the sparsity structure</a:t>
            </a:r>
          </a:p>
          <a:p>
            <a:pPr lvl="1"/>
            <a:r>
              <a:rPr lang="en-GB" dirty="0"/>
              <a:t>potentially need to move to HPC </a:t>
            </a:r>
          </a:p>
          <a:p>
            <a:r>
              <a:rPr lang="en-GB" dirty="0"/>
              <a:t>Define batch system for early signal detection</a:t>
            </a:r>
          </a:p>
          <a:p>
            <a:endParaRPr lang="en-GB" dirty="0"/>
          </a:p>
          <a:p>
            <a:r>
              <a:rPr lang="en-GB" dirty="0"/>
              <a:t>Develop “nearline” data analysis and conditioning tools for LISA</a:t>
            </a:r>
          </a:p>
          <a:p>
            <a:endParaRPr lang="en-GB" dirty="0"/>
          </a:p>
          <a:p>
            <a:endParaRPr lang="en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569635-6149-AD72-CEAC-C503B5A7FDB1}"/>
              </a:ext>
            </a:extLst>
          </p:cNvPr>
          <p:cNvSpPr txBox="1">
            <a:spLocks/>
          </p:cNvSpPr>
          <p:nvPr/>
        </p:nvSpPr>
        <p:spPr>
          <a:xfrm>
            <a:off x="323850" y="620714"/>
            <a:ext cx="11537950" cy="97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Where do we go from here?</a:t>
            </a:r>
          </a:p>
        </p:txBody>
      </p:sp>
    </p:spTree>
    <p:extLst>
      <p:ext uri="{BB962C8B-B14F-4D97-AF65-F5344CB8AC3E}">
        <p14:creationId xmlns:p14="http://schemas.microsoft.com/office/powerpoint/2010/main" val="1763660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2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Forward modelling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el 8">
            <a:extLst>
              <a:ext uri="{FF2B5EF4-FFF2-40B4-BE49-F238E27FC236}">
                <a16:creationId xmlns:a16="http://schemas.microsoft.com/office/drawing/2014/main" id="{64758A27-281F-E2BE-2716-15360DA3830E}"/>
              </a:ext>
            </a:extLst>
          </p:cNvPr>
          <p:cNvSpPr txBox="1">
            <a:spLocks/>
          </p:cNvSpPr>
          <p:nvPr/>
        </p:nvSpPr>
        <p:spPr bwMode="gray">
          <a:xfrm>
            <a:off x="755576" y="1619036"/>
            <a:ext cx="6768752" cy="4399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 good forward solver fundamental for development of methods for solving inverse problems.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Lisa Data Challenge (LDC) provides data for testing algorithms as well as code for simulation.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Fast algorithms to be able to generate million of samples.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However, not accurate.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The algorithms can be modified to be substantially more accurate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1025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3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Forward modelling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el 8">
            <a:extLst>
              <a:ext uri="{FF2B5EF4-FFF2-40B4-BE49-F238E27FC236}">
                <a16:creationId xmlns:a16="http://schemas.microsoft.com/office/drawing/2014/main" id="{64758A27-281F-E2BE-2716-15360DA3830E}"/>
              </a:ext>
            </a:extLst>
          </p:cNvPr>
          <p:cNvSpPr txBox="1">
            <a:spLocks/>
          </p:cNvSpPr>
          <p:nvPr/>
        </p:nvSpPr>
        <p:spPr bwMode="gray">
          <a:xfrm>
            <a:off x="755576" y="1619036"/>
            <a:ext cx="6768752" cy="4399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Results from the two algorithms provided by LDC in blue, and results from suggested approach.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7D229-952F-3AEB-2585-BB05DE82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73" y="2996952"/>
            <a:ext cx="7812360" cy="2909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3519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4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 – statistical methods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634D75C2-1B80-F578-4D0D-7208C4BDBBA9}"/>
              </a:ext>
            </a:extLst>
          </p:cNvPr>
          <p:cNvSpPr txBox="1">
            <a:spLocks/>
          </p:cNvSpPr>
          <p:nvPr/>
        </p:nvSpPr>
        <p:spPr bwMode="gray">
          <a:xfrm>
            <a:off x="755576" y="1619036"/>
            <a:ext cx="6768752" cy="3538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Assume that data originates from one single galactic binary and use statistical methods to search through the parameter space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Differential evolution approach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Iteratively finds the strongest signal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Subtracts and repeat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7032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5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 – statistical methods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F9248-A3E0-0FC4-C33E-21112157406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61719" y="1775748"/>
            <a:ext cx="6420323" cy="398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FE8B76-FB5B-E6FC-75F6-A7EACEAFA67B}"/>
              </a:ext>
            </a:extLst>
          </p:cNvPr>
          <p:cNvSpPr txBox="1"/>
          <p:nvPr/>
        </p:nvSpPr>
        <p:spPr>
          <a:xfrm>
            <a:off x="7601133" y="2101319"/>
            <a:ext cx="1135136" cy="1046161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089">
                <a:latin typeface="Liberation Sans" pitchFamily="18"/>
                <a:ea typeface="Noto Sans CJK SC" pitchFamily="2"/>
                <a:cs typeface="Lohit Devanagari" pitchFamily="2"/>
              </a:rPr>
              <a:t>  Data</a:t>
            </a:r>
          </a:p>
          <a:p>
            <a:pPr hangingPunct="0"/>
            <a:r>
              <a:rPr lang="en-US" sz="1089">
                <a:solidFill>
                  <a:srgbClr val="80808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True Signals</a:t>
            </a:r>
          </a:p>
          <a:p>
            <a:pPr hangingPunct="0"/>
            <a:r>
              <a:rPr lang="en-US" sz="1089">
                <a:solidFill>
                  <a:srgbClr val="C9211E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</a:t>
            </a:r>
            <a:r>
              <a:rPr lang="en-US" sz="1089">
                <a:solidFill>
                  <a:srgbClr val="2A6099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F</a:t>
            </a:r>
            <a:r>
              <a:rPr lang="en-US" sz="1089">
                <a:solidFill>
                  <a:srgbClr val="A1467E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o</a:t>
            </a:r>
            <a:r>
              <a:rPr lang="en-US" sz="1089">
                <a:solidFill>
                  <a:srgbClr val="00A933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u</a:t>
            </a:r>
            <a:r>
              <a:rPr lang="en-US" sz="1089">
                <a:solidFill>
                  <a:srgbClr val="FF860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n</a:t>
            </a:r>
            <a:r>
              <a:rPr lang="en-US" sz="1089">
                <a:solidFill>
                  <a:srgbClr val="FF3838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d </a:t>
            </a:r>
            <a:r>
              <a:rPr lang="en-US" sz="1089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Signals</a:t>
            </a:r>
          </a:p>
          <a:p>
            <a:pPr hangingPunct="0"/>
            <a:endParaRPr lang="en-US" sz="1089">
              <a:solidFill>
                <a:srgbClr val="00000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hangingPunct="0"/>
            <a:endParaRPr lang="en-US" sz="1089">
              <a:solidFill>
                <a:srgbClr val="00000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hangingPunct="0"/>
            <a:r>
              <a:rPr lang="en-US" sz="1089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14/20 found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74F354-05AC-B912-48BA-9A735CA9ED9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61719" y="1775748"/>
            <a:ext cx="6420323" cy="398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1D86BD-6709-BEB6-AF66-B0EFEBBC1F27}"/>
              </a:ext>
            </a:extLst>
          </p:cNvPr>
          <p:cNvSpPr txBox="1"/>
          <p:nvPr/>
        </p:nvSpPr>
        <p:spPr>
          <a:xfrm>
            <a:off x="7601458" y="2101645"/>
            <a:ext cx="1026325" cy="5642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089">
                <a:latin typeface="Liberation Sans" pitchFamily="18"/>
                <a:ea typeface="Noto Sans CJK SC" pitchFamily="2"/>
                <a:cs typeface="Lohit Devanagari" pitchFamily="2"/>
              </a:rPr>
              <a:t>  Data</a:t>
            </a:r>
          </a:p>
          <a:p>
            <a:pPr hangingPunct="0"/>
            <a:r>
              <a:rPr lang="en-US" sz="1089">
                <a:solidFill>
                  <a:srgbClr val="80808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True Signals</a:t>
            </a:r>
          </a:p>
          <a:p>
            <a:pPr hangingPunct="0"/>
            <a:endParaRPr lang="en-US" sz="1089">
              <a:solidFill>
                <a:srgbClr val="00000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647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6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 – Tri-linear representation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634D75C2-1B80-F578-4D0D-7208C4BDBBA9}"/>
              </a:ext>
            </a:extLst>
          </p:cNvPr>
          <p:cNvSpPr txBox="1">
            <a:spLocks/>
          </p:cNvSpPr>
          <p:nvPr/>
        </p:nvSpPr>
        <p:spPr bwMode="gray">
          <a:xfrm>
            <a:off x="755576" y="1619036"/>
            <a:ext cx="6768752" cy="3538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The data depends non-linearly on some of the parameters (direction, frequency,..) and linearly on some (amplitude, phase,…)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Data can be well approximated by a tri-linear representation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Allows for usage of linear algebra and multilinear algebra for parameter estimation.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75640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7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1" y="839242"/>
            <a:ext cx="9144373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Analysing Galactic Binaries in two steps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D00FBD8-EF9D-219B-7148-B842777F411F}"/>
              </a:ext>
            </a:extLst>
          </p:cNvPr>
          <p:cNvSpPr/>
          <p:nvPr/>
        </p:nvSpPr>
        <p:spPr>
          <a:xfrm>
            <a:off x="5267935" y="116632"/>
            <a:ext cx="2030672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5E80A44-9A00-53DE-705C-25D695767FAB}"/>
              </a:ext>
            </a:extLst>
          </p:cNvPr>
          <p:cNvSpPr/>
          <p:nvPr/>
        </p:nvSpPr>
        <p:spPr>
          <a:xfrm>
            <a:off x="1828992" y="116631"/>
            <a:ext cx="2030672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LS">
            <a:hlinkClick r:id="" action="ppaction://media"/>
            <a:extLst>
              <a:ext uri="{FF2B5EF4-FFF2-40B4-BE49-F238E27FC236}">
                <a16:creationId xmlns:a16="http://schemas.microsoft.com/office/drawing/2014/main" id="{C10AB79C-C640-6E1B-EECA-513D743648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093" y="4454295"/>
            <a:ext cx="3553851" cy="1999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5D8B44-A19C-E281-C929-F70143030410}"/>
              </a:ext>
            </a:extLst>
          </p:cNvPr>
          <p:cNvSpPr txBox="1"/>
          <p:nvPr/>
        </p:nvSpPr>
        <p:spPr>
          <a:xfrm>
            <a:off x="614680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F36DE6-0E44-15CD-2DF7-1F2B60E57343}"/>
              </a:ext>
            </a:extLst>
          </p:cNvPr>
          <p:cNvGrpSpPr/>
          <p:nvPr/>
        </p:nvGrpSpPr>
        <p:grpSpPr>
          <a:xfrm>
            <a:off x="315185" y="1340768"/>
            <a:ext cx="3865333" cy="2002722"/>
            <a:chOff x="315185" y="1714310"/>
            <a:chExt cx="3865333" cy="200272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BBB6B85-2275-3C14-96D2-1272A82D9FDD}"/>
                </a:ext>
              </a:extLst>
            </p:cNvPr>
            <p:cNvGrpSpPr/>
            <p:nvPr/>
          </p:nvGrpSpPr>
          <p:grpSpPr>
            <a:xfrm>
              <a:off x="781416" y="2132856"/>
              <a:ext cx="3064899" cy="750205"/>
              <a:chOff x="207464" y="1995043"/>
              <a:chExt cx="3064899" cy="750205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D0DA16B8-EBFB-39DB-3F47-AAA78B82DEB4}"/>
                  </a:ext>
                </a:extLst>
              </p:cNvPr>
              <p:cNvSpPr/>
              <p:nvPr/>
            </p:nvSpPr>
            <p:spPr>
              <a:xfrm>
                <a:off x="207464" y="1995043"/>
                <a:ext cx="3064899" cy="750205"/>
              </a:xfrm>
              <a:prstGeom prst="round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DD0C42BB-167E-D460-C45B-285E116ECC92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64" y="2106718"/>
                    <a:ext cx="2849684" cy="5347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a:t>estimate </a:t>
                    </a:r>
                    <a:r>
                      <a:rPr lang="en-US" sz="14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a:t>tri-linear approximation parameters </a:t>
                    </a:r>
                    <a14:m>
                      <m:oMath xmlns:m="http://schemas.openxmlformats.org/officeDocument/2006/math">
                        <m:r>
                          <a:rPr lang="de-DE" sz="1400" b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𝒆</m:t>
                        </m:r>
                      </m:oMath>
                    </a14:m>
                    <a:r>
                      <a:rPr lang="en-US" sz="14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a:t>,</a:t>
                    </a:r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de-DE" sz="1400" b="1" i="1">
                                <a:latin typeface="Cambria Math" panose="02040503050406030204" pitchFamily="18" charset="0"/>
                                <a:ea typeface="CMU SANS SERIF" panose="02000603000000000000" pitchFamily="2" charset="0"/>
                                <a:cs typeface="CMU SANS SERIF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de-DE" sz="1400" b="1" i="1">
                                <a:latin typeface="Cambria Math" panose="02040503050406030204" pitchFamily="18" charset="0"/>
                                <a:ea typeface="CMU SANS SERIF" panose="02000603000000000000" pitchFamily="2" charset="0"/>
                                <a:cs typeface="CMU SANS SERIF" panose="02000603000000000000" pitchFamily="2" charset="0"/>
                              </a:rPr>
                              <m:t>𝒌</m:t>
                            </m:r>
                          </m:e>
                        </m:acc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a14:m>
                    <a:endParaRPr lang="de-DE" sz="1400" b="0" dirty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DD0C42BB-167E-D460-C45B-285E116ECC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664" y="2106718"/>
                    <a:ext cx="2849684" cy="53476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2326" r="-1778" b="-93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DAB9FD-9CF5-1BDE-0BAC-37DF802FB2AF}"/>
                </a:ext>
              </a:extLst>
            </p:cNvPr>
            <p:cNvSpPr txBox="1"/>
            <p:nvPr/>
          </p:nvSpPr>
          <p:spPr>
            <a:xfrm>
              <a:off x="467544" y="3068960"/>
              <a:ext cx="3594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tri-linear structure allows use of </a:t>
              </a:r>
              <a:r>
                <a:rPr lang="en-US" sz="14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alternating least squares algorithm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5D46C6-2B00-B653-3981-98B5735D83FF}"/>
                </a:ext>
              </a:extLst>
            </p:cNvPr>
            <p:cNvSpPr/>
            <p:nvPr/>
          </p:nvSpPr>
          <p:spPr>
            <a:xfrm>
              <a:off x="395288" y="1986327"/>
              <a:ext cx="3785230" cy="173070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DC7AF5-7F45-6057-6B0E-FE9572C1B178}"/>
                </a:ext>
              </a:extLst>
            </p:cNvPr>
            <p:cNvSpPr txBox="1"/>
            <p:nvPr/>
          </p:nvSpPr>
          <p:spPr>
            <a:xfrm>
              <a:off x="315185" y="1714310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Step 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799989-1CD4-1D13-C61B-60C5423ED3F8}"/>
              </a:ext>
            </a:extLst>
          </p:cNvPr>
          <p:cNvGrpSpPr/>
          <p:nvPr/>
        </p:nvGrpSpPr>
        <p:grpSpPr>
          <a:xfrm>
            <a:off x="5350772" y="1355045"/>
            <a:ext cx="3275580" cy="1988445"/>
            <a:chOff x="5350772" y="1728587"/>
            <a:chExt cx="3275580" cy="198844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6EB01DA-BF4E-A585-A16A-BC76835FB287}"/>
                </a:ext>
              </a:extLst>
            </p:cNvPr>
            <p:cNvGrpSpPr/>
            <p:nvPr/>
          </p:nvGrpSpPr>
          <p:grpSpPr>
            <a:xfrm>
              <a:off x="5562862" y="2471507"/>
              <a:ext cx="2681546" cy="669461"/>
              <a:chOff x="2480970" y="3068349"/>
              <a:chExt cx="3440480" cy="669461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0B04C1E7-C8D1-6405-E672-173629A0D0B6}"/>
                  </a:ext>
                </a:extLst>
              </p:cNvPr>
              <p:cNvSpPr/>
              <p:nvPr/>
            </p:nvSpPr>
            <p:spPr>
              <a:xfrm>
                <a:off x="2665743" y="3068349"/>
                <a:ext cx="3228400" cy="669461"/>
              </a:xfrm>
              <a:prstGeom prst="round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42614936-7E7F-71C6-AD8D-7B92B878B1CA}"/>
                      </a:ext>
                    </a:extLst>
                  </p:cNvPr>
                  <p:cNvSpPr txBox="1"/>
                  <p:nvPr/>
                </p:nvSpPr>
                <p:spPr>
                  <a:xfrm>
                    <a:off x="2480970" y="3140259"/>
                    <a:ext cx="3440480" cy="5347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a:t>extract </a:t>
                    </a:r>
                    <a:r>
                      <a:rPr lang="en-US" sz="14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a:t>source parameters</a:t>
                    </a:r>
                    <a:endParaRPr lang="en-US" sz="1400" b="0" dirty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  <a:p>
                    <a:pPr algn="ctr"/>
                    <a:r>
                      <a:rPr lang="en-US" sz="1400" dirty="0"/>
                      <a:t>from </a:t>
                    </a:r>
                    <a14:m>
                      <m:oMath xmlns:m="http://schemas.openxmlformats.org/officeDocument/2006/math">
                        <m:r>
                          <a:rPr lang="de-DE" sz="1400" b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𝒆</m:t>
                        </m:r>
                      </m:oMath>
                    </a14:m>
                    <a:r>
                      <a:rPr lang="en-US" sz="14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a:t>,</a:t>
                    </a:r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de-DE" sz="1400" b="1" i="1">
                                <a:latin typeface="Cambria Math" panose="02040503050406030204" pitchFamily="18" charset="0"/>
                                <a:ea typeface="CMU SANS SERIF" panose="02000603000000000000" pitchFamily="2" charset="0"/>
                                <a:cs typeface="CMU SANS SERIF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de-DE" sz="1400" b="1" i="1">
                                <a:latin typeface="Cambria Math" panose="02040503050406030204" pitchFamily="18" charset="0"/>
                                <a:ea typeface="CMU SANS SERIF" panose="02000603000000000000" pitchFamily="2" charset="0"/>
                                <a:cs typeface="CMU SANS SERIF" panose="02000603000000000000" pitchFamily="2" charset="0"/>
                              </a:rPr>
                              <m:t>𝒌</m:t>
                            </m:r>
                          </m:e>
                        </m:acc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a14:m>
                    <a:endParaRPr lang="en-US" sz="1400" b="0" dirty="0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42614936-7E7F-71C6-AD8D-7B92B878B1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80970" y="3140259"/>
                    <a:ext cx="3440480" cy="53476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273" b="-11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9294EC-6233-4F9F-A24D-1CE316FCEBBE}"/>
                </a:ext>
              </a:extLst>
            </p:cNvPr>
            <p:cNvSpPr/>
            <p:nvPr/>
          </p:nvSpPr>
          <p:spPr>
            <a:xfrm>
              <a:off x="5364164" y="1986327"/>
              <a:ext cx="3262188" cy="173070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CF9C58-013E-C26A-A1D0-37F75B07B926}"/>
                </a:ext>
              </a:extLst>
            </p:cNvPr>
            <p:cNvSpPr txBox="1"/>
            <p:nvPr/>
          </p:nvSpPr>
          <p:spPr>
            <a:xfrm>
              <a:off x="5350772" y="1728587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Step 2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19F11-FEF3-301C-FA46-0B7EEC58BA48}"/>
              </a:ext>
            </a:extLst>
          </p:cNvPr>
          <p:cNvSpPr/>
          <p:nvPr/>
        </p:nvSpPr>
        <p:spPr>
          <a:xfrm>
            <a:off x="395288" y="4343412"/>
            <a:ext cx="3738168" cy="2347434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61AC7-1961-BB2A-9336-D8B66E0A945A}"/>
              </a:ext>
            </a:extLst>
          </p:cNvPr>
          <p:cNvSpPr txBox="1"/>
          <p:nvPr/>
        </p:nvSpPr>
        <p:spPr>
          <a:xfrm>
            <a:off x="324171" y="4116592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Step 1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118C394-7E6A-6BF8-F6C3-380AEF7BF166}"/>
              </a:ext>
            </a:extLst>
          </p:cNvPr>
          <p:cNvSpPr/>
          <p:nvPr/>
        </p:nvSpPr>
        <p:spPr>
          <a:xfrm>
            <a:off x="4402756" y="2463689"/>
            <a:ext cx="666505" cy="484632"/>
          </a:xfrm>
          <a:prstGeom prst="rightArrow">
            <a:avLst/>
          </a:prstGeom>
          <a:solidFill>
            <a:schemeClr val="bg1">
              <a:lumMod val="50000"/>
              <a:alpha val="50000"/>
            </a:schemeClr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E6F242E-19C8-7227-0522-7A222D18CE42}"/>
              </a:ext>
            </a:extLst>
          </p:cNvPr>
          <p:cNvSpPr/>
          <p:nvPr/>
        </p:nvSpPr>
        <p:spPr>
          <a:xfrm>
            <a:off x="4362325" y="5042943"/>
            <a:ext cx="666505" cy="484632"/>
          </a:xfrm>
          <a:prstGeom prst="rightArrow">
            <a:avLst/>
          </a:prstGeom>
          <a:solidFill>
            <a:schemeClr val="bg1">
              <a:lumMod val="50000"/>
              <a:alpha val="50000"/>
            </a:schemeClr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776CE1-87DF-A20C-391F-37B7E9B5F448}"/>
              </a:ext>
            </a:extLst>
          </p:cNvPr>
          <p:cNvSpPr/>
          <p:nvPr/>
        </p:nvSpPr>
        <p:spPr>
          <a:xfrm>
            <a:off x="5364163" y="4271205"/>
            <a:ext cx="3262188" cy="218193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0D2AA7-C7DE-A5DD-0B40-C1856F2B7CD8}"/>
              </a:ext>
            </a:extLst>
          </p:cNvPr>
          <p:cNvSpPr txBox="1"/>
          <p:nvPr/>
        </p:nvSpPr>
        <p:spPr>
          <a:xfrm>
            <a:off x="5340033" y="4005064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Step 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58E8ED-63FE-B733-2E55-0FD78C1731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86" y="5415344"/>
            <a:ext cx="1331149" cy="988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1A2251-8E62-890D-B6C4-CDD01D4976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50" y="5415344"/>
            <a:ext cx="1341233" cy="988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314E55-F864-A6CA-A206-1AA9ABE090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8" y="4357346"/>
            <a:ext cx="1300896" cy="988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DA8FD07-03D3-B209-7A41-D52263DC04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86" y="4357347"/>
            <a:ext cx="1331149" cy="9882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D485889-BB60-C615-727A-4F0D8CA2AD36}"/>
              </a:ext>
            </a:extLst>
          </p:cNvPr>
          <p:cNvGrpSpPr/>
          <p:nvPr/>
        </p:nvGrpSpPr>
        <p:grpSpPr>
          <a:xfrm>
            <a:off x="567053" y="6453916"/>
            <a:ext cx="834824" cy="215444"/>
            <a:chOff x="683592" y="3849262"/>
            <a:chExt cx="834824" cy="2154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0F2F37-2D2E-9E20-A21D-D6EE21B067D3}"/>
                </a:ext>
              </a:extLst>
            </p:cNvPr>
            <p:cNvSpPr txBox="1"/>
            <p:nvPr/>
          </p:nvSpPr>
          <p:spPr>
            <a:xfrm>
              <a:off x="854452" y="3849262"/>
              <a:ext cx="6639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 true signal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242058-13D9-7A42-5AE9-69CCC15DBA93}"/>
                </a:ext>
              </a:extLst>
            </p:cNvPr>
            <p:cNvSpPr/>
            <p:nvPr/>
          </p:nvSpPr>
          <p:spPr>
            <a:xfrm>
              <a:off x="683592" y="3952323"/>
              <a:ext cx="216000" cy="1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B136BD-90EE-A1EC-6D31-A67AD29B7150}"/>
              </a:ext>
            </a:extLst>
          </p:cNvPr>
          <p:cNvGrpSpPr/>
          <p:nvPr/>
        </p:nvGrpSpPr>
        <p:grpSpPr>
          <a:xfrm>
            <a:off x="1679556" y="6453916"/>
            <a:ext cx="2351605" cy="215444"/>
            <a:chOff x="656155" y="5193160"/>
            <a:chExt cx="2351605" cy="21544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A8F615-7B0F-5B44-1BD3-05B44C60E314}"/>
                </a:ext>
              </a:extLst>
            </p:cNvPr>
            <p:cNvSpPr/>
            <p:nvPr/>
          </p:nvSpPr>
          <p:spPr>
            <a:xfrm>
              <a:off x="656155" y="5291882"/>
              <a:ext cx="216000" cy="1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0855F6-D78D-0800-B5BB-D391BE08AB44}"/>
                </a:ext>
              </a:extLst>
            </p:cNvPr>
            <p:cNvSpPr txBox="1"/>
            <p:nvPr/>
          </p:nvSpPr>
          <p:spPr>
            <a:xfrm>
              <a:off x="896285" y="5193160"/>
              <a:ext cx="21114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reconstruction with alternating least squares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0644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8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 – Exhaustive search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634D75C2-1B80-F578-4D0D-7208C4BDBBA9}"/>
              </a:ext>
            </a:extLst>
          </p:cNvPr>
          <p:cNvSpPr txBox="1">
            <a:spLocks/>
          </p:cNvSpPr>
          <p:nvPr/>
        </p:nvSpPr>
        <p:spPr bwMode="gray">
          <a:xfrm>
            <a:off x="755576" y="1619036"/>
            <a:ext cx="6768752" cy="3538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Instead of iterative searching for one event can we find all at the same time?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Yes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By fixing non-linear parameters for single event the remaining ones can be solved by solving a linear system.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Do the same but instead for 10^11 events!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0204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de-DE">
                <a:latin typeface="+mj-lt"/>
              </a:rPr>
              <a:t>10/2022</a:t>
            </a:r>
            <a:endParaRPr lang="en-GB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26351" y="6308726"/>
            <a:ext cx="266700" cy="468312"/>
          </a:xfrm>
        </p:spPr>
        <p:txBody>
          <a:bodyPr/>
          <a:lstStyle/>
          <a:p>
            <a:fld id="{6C6AE60A-B69C-4790-82F7-3882EDF23186}" type="slidenum">
              <a:rPr lang="en-GB" smtClean="0">
                <a:latin typeface="+mj-lt"/>
              </a:rPr>
              <a:pPr/>
              <a:t>9</a:t>
            </a:fld>
            <a:endParaRPr lang="en-GB" dirty="0">
              <a:latin typeface="+mj-l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324172" y="839242"/>
            <a:ext cx="8496300" cy="7895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Inverse problem – Full simultaneous source search.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DDAA40-B097-1B19-4FC7-ECF8F8B21E98}"/>
              </a:ext>
            </a:extLst>
          </p:cNvPr>
          <p:cNvSpPr/>
          <p:nvPr/>
        </p:nvSpPr>
        <p:spPr>
          <a:xfrm>
            <a:off x="4107857" y="116632"/>
            <a:ext cx="3190750" cy="25279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634D75C2-1B80-F578-4D0D-7208C4BDBBA9}"/>
              </a:ext>
            </a:extLst>
          </p:cNvPr>
          <p:cNvSpPr txBox="1">
            <a:spLocks/>
          </p:cNvSpPr>
          <p:nvPr/>
        </p:nvSpPr>
        <p:spPr bwMode="gray">
          <a:xfrm>
            <a:off x="755576" y="1619036"/>
            <a:ext cx="6768752" cy="3538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44000" tIns="54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Naive approach is extremely expensive: Multiple iterations each with a computational cost O(N^3) with N=10^11.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Arrange parameters in groups, and form statistic formulation with misfit and cost of non-zero groups.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Construct fast iterative algorithm with weights from each group.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 each iteration, the inversion step has a cost that is </a:t>
            </a:r>
            <a:r>
              <a:rPr lang="en-GB" sz="2000" i="1" u="sng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independent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of the number of groups.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Possible to solve for several millions of Galactic binaries per second on consumer hardware.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14650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heme/theme1.xml><?xml version="1.0" encoding="utf-8"?>
<a:theme xmlns:a="http://schemas.openxmlformats.org/drawingml/2006/main" name="eth_praesentation_4zu3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4zu3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3.xml><?xml version="1.0" encoding="utf-8"?>
<a:theme xmlns:a="http://schemas.openxmlformats.org/drawingml/2006/main" name="eth_praesentation_4zu3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4.xml><?xml version="1.0" encoding="utf-8"?>
<a:theme xmlns:a="http://schemas.openxmlformats.org/drawingml/2006/main" name="3_eth_praesentation_4zu3_ETH1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5.xml><?xml version="1.0" encoding="utf-8"?>
<a:theme xmlns:a="http://schemas.openxmlformats.org/drawingml/2006/main" name="eth_praesentation_4zu3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6.xml><?xml version="1.0" encoding="utf-8"?>
<a:theme xmlns:a="http://schemas.openxmlformats.org/drawingml/2006/main" name="eth_praesentation_4zu3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7.xml><?xml version="1.0" encoding="utf-8"?>
<a:theme xmlns:a="http://schemas.openxmlformats.org/drawingml/2006/main" name="eth_praesentation_4zu3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8.xml><?xml version="1.0" encoding="utf-8"?>
<a:theme xmlns:a="http://schemas.openxmlformats.org/drawingml/2006/main" name="eth_praesentation_4zu3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9.xml><?xml version="1.0" encoding="utf-8"?>
<a:theme xmlns:a="http://schemas.openxmlformats.org/drawingml/2006/main" name="eth_praesentation_4zu3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14042</TotalTime>
  <Words>593</Words>
  <Application>Microsoft Macintosh PowerPoint</Application>
  <PresentationFormat>On-screen Show (4:3)</PresentationFormat>
  <Paragraphs>125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Cambria Math</vt:lpstr>
      <vt:lpstr>CMU SANS SERIF</vt:lpstr>
      <vt:lpstr>CMU SANS SERIF</vt:lpstr>
      <vt:lpstr>Liberation Sans</vt:lpstr>
      <vt:lpstr>Wingdings</vt:lpstr>
      <vt:lpstr>eth_praesentation_4zu3_ETH1</vt:lpstr>
      <vt:lpstr>eth_praesentation_4zu3_ETH2</vt:lpstr>
      <vt:lpstr>eth_praesentation_4zu3_ETH3</vt:lpstr>
      <vt:lpstr>3_eth_praesentation_4zu3_ETH1</vt:lpstr>
      <vt:lpstr>eth_praesentation_4zu3_ETH5</vt:lpstr>
      <vt:lpstr>eth_praesentation_4zu3_ETH6</vt:lpstr>
      <vt:lpstr>eth_praesentation_4zu3_ETH7</vt:lpstr>
      <vt:lpstr>eth_praesentation_4zu3_ETH8</vt:lpstr>
      <vt:lpstr>eth_praesentation_4zu3_ETH9</vt:lpstr>
      <vt:lpstr>Research focus in EEG team</vt:lpstr>
      <vt:lpstr>Forward modelling</vt:lpstr>
      <vt:lpstr>Forward modelling</vt:lpstr>
      <vt:lpstr>Inverse problem – statistical methods</vt:lpstr>
      <vt:lpstr>Inverse problem – statistical methods</vt:lpstr>
      <vt:lpstr>Inverse problem – Tri-linear representation</vt:lpstr>
      <vt:lpstr>Analysing Galactic Binaries in two steps</vt:lpstr>
      <vt:lpstr>Inverse problem – Exhaustive search</vt:lpstr>
      <vt:lpstr>Inverse problem – Full simultaneous source search.</vt:lpstr>
      <vt:lpstr>Inverse problem – Full simultaneous source search.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wide field of eLISA Data analysis</dc:title>
  <dc:creator>TU-Pseudonym 1143170538591337</dc:creator>
  <cp:lastModifiedBy>Johan Robertsson</cp:lastModifiedBy>
  <cp:revision>409</cp:revision>
  <cp:lastPrinted>2022-10-24T05:10:58Z</cp:lastPrinted>
  <dcterms:created xsi:type="dcterms:W3CDTF">2020-11-27T08:00:14Z</dcterms:created>
  <dcterms:modified xsi:type="dcterms:W3CDTF">2022-10-24T07:29:14Z</dcterms:modified>
</cp:coreProperties>
</file>